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5397"/>
    <a:srgbClr val="00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66887" autoAdjust="0"/>
  </p:normalViewPr>
  <p:slideViewPr>
    <p:cSldViewPr>
      <p:cViewPr varScale="1">
        <p:scale>
          <a:sx n="47" d="100"/>
          <a:sy n="47" d="100"/>
        </p:scale>
        <p:origin x="24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9205-B772-4235-B880-5B0386725699}" type="datetimeFigureOut">
              <a:rPr lang="sv-SE" smtClean="0"/>
              <a:t>2020-09-11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A29F5-780B-4127-999A-014C431194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63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metoden infördes förväntades det ta 30 minuter att läsa igenom kursboken.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förväntar vi oss att det tar ca 30 minuter att ställa iordning inför att vara beredd att möta spontanfrivilliga.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5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Fundera kring dessa punkter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1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Fundera över hur vi hanterar dessa punkter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99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Metodik att möta, registrera och organisera för att sedan placera människor som direkta resurser eller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placera i vänteläge.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FRG, utbildade i metoden, avlastar ordinarie resurser i händelse av extraordinär händelse, kris eller samhällsstörning genom att samordna förstärkningsresurser såväl från olika organisationer som från spontanfrivilliga.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Varje händelse kräver sin egen handlingsstrategi.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1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Uppdragsgivare ger information om rekryteringsvägar. Det kan vara kundtjänst, hemsidor, sociala medier, telefon, mail.</a:t>
            </a:r>
          </a:p>
          <a:p>
            <a:endParaRPr lang="sv-SE" dirty="0" smtClean="0"/>
          </a:p>
          <a:p>
            <a:r>
              <a:rPr lang="sv-SE" dirty="0" smtClean="0"/>
              <a:t>Det finns även färdiga organisationer att rekrytera från med redan utbildade människor i någon spetskompetens, t.ex. från olika FFO, idrottsrörelse etc.</a:t>
            </a:r>
          </a:p>
          <a:p>
            <a:endParaRPr lang="sv-SE" dirty="0" smtClean="0"/>
          </a:p>
          <a:p>
            <a:r>
              <a:rPr lang="sv-SE" dirty="0" smtClean="0"/>
              <a:t>I vissa fall kan det bli aktuellt att ”låna” anställda från ett företag med specifik kompetens, </a:t>
            </a:r>
            <a:r>
              <a:rPr lang="sv-SE" dirty="0" err="1" smtClean="0"/>
              <a:t>t.ex</a:t>
            </a:r>
            <a:r>
              <a:rPr lang="sv-SE" dirty="0" smtClean="0"/>
              <a:t> chaufförer.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11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Till</a:t>
            </a:r>
            <a:r>
              <a:rPr lang="sv-SE" baseline="0" dirty="0" smtClean="0"/>
              <a:t> exempel k</a:t>
            </a:r>
            <a:r>
              <a:rPr lang="sv-SE" dirty="0" smtClean="0"/>
              <a:t>ommunhus, skola, idrottshall, byagård, husvagn, tält</a:t>
            </a:r>
          </a:p>
          <a:p>
            <a:endParaRPr lang="sv-SE" dirty="0" smtClean="0"/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vara en r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edan tidigare färdigställd trygghetspunkt/informationsplats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 en l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okal som ska iordningsställas.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kan också vara ”i fält” t.ex. tält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951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Utrymme för väntan, intervju och information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Utse ansvarig som överblickar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Mottagande personal, administrativ personal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olika funktioner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Bord/stolar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 – papper, pennor, blanketter, blädderblock, pärmar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Telefoner, kommunikationsmöjlighet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Skyltning för hänvisning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Personallistor, schema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25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Bemötande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aktuellt läge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Intervju: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Varför vill du hjälpa till?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Vilken utbildning eller kompetens har du som kan vara användbar i den här situationen?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 det någon särskild uppgift du skulle vilja ha eller någon uppgift du inte klarar eller vill ha?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Kontaktuppgifter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avtal, försäkring, utrustning</a:t>
            </a: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 händer sen? Direkt uppdrag eller satt i vänteläge</a:t>
            </a:r>
          </a:p>
          <a:p>
            <a:pPr lvl="0"/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Fundera över vikten av gott bemötande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Informera alla involverade kontinuerligt.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ska vara tydlig, kortfattad, enkel. 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som ges till allmänheten kommer från uppdragsgivaren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Fundera över olika sätt att informera.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90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FRG arbetar på uppdrag av en arbetsgivare, vanligen kommun eller räddningstjänst. </a:t>
            </a:r>
          </a:p>
          <a:p>
            <a:endParaRPr lang="sv-SE" dirty="0" smtClean="0"/>
          </a:p>
          <a:p>
            <a:r>
              <a:rPr lang="sv-SE" dirty="0" smtClean="0"/>
              <a:t>Funder över vad de olika punkterna innebär.</a:t>
            </a:r>
          </a:p>
          <a:p>
            <a:endParaRPr lang="sv-SE" dirty="0" smtClean="0"/>
          </a:p>
          <a:p>
            <a:r>
              <a:rPr lang="sv-SE" dirty="0" smtClean="0"/>
              <a:t>Vem</a:t>
            </a:r>
            <a:r>
              <a:rPr lang="sv-SE" baseline="0" dirty="0" smtClean="0"/>
              <a:t> har kontakt med uppdragsgivare?</a:t>
            </a:r>
          </a:p>
          <a:p>
            <a:endParaRPr lang="sv-SE" baseline="0" dirty="0" smtClean="0"/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Regelbunden återkoppling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Beroende på uppdrag och uppdragsgivare skickas personer direkt till arbetsinsats eller sätts i vänteläge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Beroende på uppdrag kan det behövas eventuell utbildning av spontanfrivilliga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29F5-780B-4127-999A-014C4311941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16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objekt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97" y="4283031"/>
            <a:ext cx="921575" cy="2612078"/>
          </a:xfrm>
          <a:prstGeom prst="rect">
            <a:avLst/>
          </a:prstGeom>
        </p:spPr>
      </p:pic>
      <p:sp>
        <p:nvSpPr>
          <p:cNvPr id="18" name="Platshållare för bild 14"/>
          <p:cNvSpPr>
            <a:spLocks noGrp="1"/>
          </p:cNvSpPr>
          <p:nvPr>
            <p:ph type="pic" sz="quarter" idx="13" hasCustomPrompt="1"/>
          </p:nvPr>
        </p:nvSpPr>
        <p:spPr>
          <a:xfrm>
            <a:off x="323528" y="5877272"/>
            <a:ext cx="2808312" cy="72008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800">
                <a:solidFill>
                  <a:srgbClr val="000066"/>
                </a:solidFill>
              </a:defRPr>
            </a:lvl1pPr>
          </a:lstStyle>
          <a:p>
            <a:r>
              <a:rPr lang="sv-SE" dirty="0" err="1" smtClean="0"/>
              <a:t>Ev</a:t>
            </a:r>
            <a:r>
              <a:rPr lang="sv-SE" dirty="0" smtClean="0"/>
              <a:t> </a:t>
            </a:r>
            <a:r>
              <a:rPr lang="sv-SE" dirty="0" err="1" smtClean="0"/>
              <a:t>subvarumärke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1331640" y="2492896"/>
            <a:ext cx="6408476" cy="79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>
                <a:solidFill>
                  <a:srgbClr val="000066"/>
                </a:solidFill>
              </a:defRPr>
            </a:lvl1pPr>
          </a:lstStyle>
          <a:p>
            <a:r>
              <a:rPr lang="sv-SE" dirty="0" smtClean="0"/>
              <a:t>Titel</a:t>
            </a:r>
            <a:endParaRPr lang="sv-SE" dirty="0"/>
          </a:p>
        </p:txBody>
      </p:sp>
      <p:sp>
        <p:nvSpPr>
          <p:cNvPr id="34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1331640" y="3573016"/>
            <a:ext cx="6413607" cy="936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2400" i="1"/>
            </a:lvl1pPr>
            <a:lvl2pPr>
              <a:defRPr sz="1800"/>
            </a:lvl2pPr>
          </a:lstStyle>
          <a:p>
            <a:pPr lvl="0"/>
            <a:r>
              <a:rPr lang="sv-SE" dirty="0" smtClean="0"/>
              <a:t>- Underrubrik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467100" cy="866775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356992"/>
            <a:ext cx="6408712" cy="51406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11675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726976" y="2276872"/>
            <a:ext cx="7733456" cy="3888432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Arial" pitchFamily="34" charset="0"/>
              <a:buChar char="•"/>
              <a:defRPr sz="2000"/>
            </a:lvl1pPr>
            <a:lvl2pPr>
              <a:defRPr sz="1800"/>
            </a:lvl2pPr>
          </a:lstStyle>
          <a:p>
            <a:pPr lvl="0"/>
            <a:r>
              <a:rPr lang="sv-SE" dirty="0" smtClean="0"/>
              <a:t>Innehåll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3" hasCustomPrompt="1"/>
          </p:nvPr>
        </p:nvSpPr>
        <p:spPr>
          <a:xfrm>
            <a:off x="181444" y="6309320"/>
            <a:ext cx="2376389" cy="36004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Ev</a:t>
            </a:r>
            <a:r>
              <a:rPr lang="sv-SE" dirty="0" smtClean="0"/>
              <a:t> </a:t>
            </a:r>
            <a:r>
              <a:rPr lang="sv-SE" dirty="0" err="1" smtClean="0"/>
              <a:t>subvarumärke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6976" y="1268760"/>
            <a:ext cx="7733456" cy="576064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rgbClr val="000066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8896" y="4283031"/>
            <a:ext cx="921575" cy="261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2" y="1926770"/>
            <a:ext cx="7738149" cy="62070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72208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2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33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dirty="0" smtClean="0"/>
              <a:t>30-minutersmetoden</a:t>
            </a:r>
            <a:endParaRPr lang="sv-SE" sz="5400" dirty="0"/>
          </a:p>
        </p:txBody>
      </p:sp>
      <p:pic>
        <p:nvPicPr>
          <p:cNvPr id="1026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84" y="0"/>
            <a:ext cx="3838252" cy="13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et är mycket diskussioner om hur man... - Frivillig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3602035" cy="194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1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2362609" y="2492896"/>
            <a:ext cx="6005264" cy="1152128"/>
          </a:xfrm>
        </p:spPr>
        <p:txBody>
          <a:bodyPr/>
          <a:lstStyle/>
          <a:p>
            <a:pPr marL="342900" indent="-342900"/>
            <a:r>
              <a:rPr lang="sv-SE" dirty="0"/>
              <a:t>Direkt eller senare behov?</a:t>
            </a:r>
          </a:p>
          <a:p>
            <a:pPr marL="342900" indent="-342900"/>
            <a:r>
              <a:rPr lang="sv-SE" dirty="0"/>
              <a:t>Vilka uppdrag?</a:t>
            </a:r>
          </a:p>
          <a:p>
            <a:pPr marL="342900" indent="-342900"/>
            <a:r>
              <a:rPr lang="sv-SE" dirty="0"/>
              <a:t>Eventuell snabb utbildning av </a:t>
            </a:r>
            <a:r>
              <a:rPr lang="sv-SE" dirty="0" smtClean="0"/>
              <a:t>spontanfrivilliga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Kontakt uppdragsgivare</a:t>
            </a:r>
            <a:endParaRPr lang="sv-SE" dirty="0"/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1985942" cy="27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19621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726976" y="2276872"/>
            <a:ext cx="7733456" cy="2736304"/>
          </a:xfrm>
        </p:spPr>
        <p:txBody>
          <a:bodyPr/>
          <a:lstStyle/>
          <a:p>
            <a:r>
              <a:rPr lang="sv-SE" sz="1600" dirty="0"/>
              <a:t>Schemaläggning – kontakta individuellt via telefon alternativt i grupp för de som är närvarande</a:t>
            </a:r>
          </a:p>
          <a:p>
            <a:r>
              <a:rPr lang="sv-SE" sz="1600" dirty="0"/>
              <a:t>Beakta samhällets övriga resurser – organisationer, föreningar osv</a:t>
            </a:r>
          </a:p>
          <a:p>
            <a:r>
              <a:rPr lang="sv-SE" sz="1600" dirty="0"/>
              <a:t>Föra </a:t>
            </a:r>
            <a:r>
              <a:rPr lang="sv-SE" sz="1600" dirty="0" err="1"/>
              <a:t>daglogg</a:t>
            </a:r>
            <a:r>
              <a:rPr lang="sv-SE" sz="1600" dirty="0"/>
              <a:t>, eventuell rekryteringslogg samt statistik </a:t>
            </a:r>
          </a:p>
          <a:p>
            <a:r>
              <a:rPr lang="sv-SE" sz="1600" dirty="0"/>
              <a:t>Logistik - Raster, mat, toaletter, vila, rengöring, lätt sjukvård</a:t>
            </a:r>
          </a:p>
          <a:p>
            <a:r>
              <a:rPr lang="sv-SE" sz="1600" dirty="0"/>
              <a:t>Mediekontakt</a:t>
            </a:r>
          </a:p>
          <a:p>
            <a:r>
              <a:rPr lang="sv-SE" sz="1600" dirty="0"/>
              <a:t>Stöd i gruppen – var observant</a:t>
            </a:r>
          </a:p>
          <a:p>
            <a:r>
              <a:rPr lang="sv-SE" sz="1600" dirty="0"/>
              <a:t>Återkoppling från spontanfrivilliga efter arbetsinsats</a:t>
            </a:r>
          </a:p>
          <a:p>
            <a:r>
              <a:rPr lang="sv-SE" sz="1600" dirty="0"/>
              <a:t>Utvärdera och </a:t>
            </a:r>
            <a:r>
              <a:rPr lang="sv-SE" sz="1600" dirty="0" smtClean="0"/>
              <a:t>tacka</a:t>
            </a:r>
            <a:endParaRPr lang="sv-SE" sz="16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Under och efter insats</a:t>
            </a:r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971506"/>
            <a:ext cx="1528157" cy="170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65" descr="FRG_gräv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43263"/>
            <a:ext cx="1831601" cy="27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1691680" y="2708920"/>
            <a:ext cx="5645224" cy="1728192"/>
          </a:xfrm>
        </p:spPr>
        <p:txBody>
          <a:bodyPr/>
          <a:lstStyle/>
          <a:p>
            <a:r>
              <a:rPr lang="sv-SE" sz="1800" dirty="0"/>
              <a:t>När vi har fler frivilliga än arbetsuppgifter</a:t>
            </a:r>
          </a:p>
          <a:p>
            <a:r>
              <a:rPr lang="sv-SE" sz="1800" dirty="0"/>
              <a:t>Olämpliga frivilliga</a:t>
            </a:r>
          </a:p>
          <a:p>
            <a:r>
              <a:rPr lang="sv-SE" sz="1800" dirty="0"/>
              <a:t>Bortfall av frivilliga</a:t>
            </a:r>
          </a:p>
          <a:p>
            <a:r>
              <a:rPr lang="sv-SE" sz="1800" dirty="0"/>
              <a:t>Långa </a:t>
            </a:r>
            <a:r>
              <a:rPr lang="sv-SE" sz="1800" dirty="0" smtClean="0"/>
              <a:t>arbetsinsatser</a:t>
            </a:r>
            <a:endParaRPr lang="sv-SE" sz="18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Knepigt</a:t>
            </a:r>
            <a:endParaRPr lang="sv-SE" dirty="0"/>
          </a:p>
        </p:txBody>
      </p:sp>
      <p:pic>
        <p:nvPicPr>
          <p:cNvPr id="5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7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30-minutersmetoden</a:t>
            </a:r>
            <a:endParaRPr lang="sv-SE" dirty="0"/>
          </a:p>
        </p:txBody>
      </p:sp>
      <p:sp>
        <p:nvSpPr>
          <p:cNvPr id="5" name="Ellips 4"/>
          <p:cNvSpPr/>
          <p:nvPr/>
        </p:nvSpPr>
        <p:spPr>
          <a:xfrm>
            <a:off x="1115616" y="2577571"/>
            <a:ext cx="1847088" cy="832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ÖVA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llips 5"/>
          <p:cNvSpPr/>
          <p:nvPr/>
        </p:nvSpPr>
        <p:spPr>
          <a:xfrm>
            <a:off x="2962704" y="3726370"/>
            <a:ext cx="1847088" cy="832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ÖVA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Ellips 6"/>
          <p:cNvSpPr/>
          <p:nvPr/>
        </p:nvSpPr>
        <p:spPr>
          <a:xfrm>
            <a:off x="5580112" y="3171398"/>
            <a:ext cx="1847088" cy="832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ÖVA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Ellips 7"/>
          <p:cNvSpPr/>
          <p:nvPr/>
        </p:nvSpPr>
        <p:spPr>
          <a:xfrm>
            <a:off x="611560" y="5517232"/>
            <a:ext cx="1847088" cy="832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ÖVA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Ellips 8"/>
          <p:cNvSpPr/>
          <p:nvPr/>
        </p:nvSpPr>
        <p:spPr>
          <a:xfrm>
            <a:off x="4788024" y="5385139"/>
            <a:ext cx="1847088" cy="832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ÖVA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Mål</a:t>
            </a:r>
            <a:endParaRPr lang="sv-SE" b="1" dirty="0"/>
          </a:p>
        </p:txBody>
      </p:sp>
      <p:sp>
        <p:nvSpPr>
          <p:cNvPr id="2" name="Rektangel 1"/>
          <p:cNvSpPr/>
          <p:nvPr/>
        </p:nvSpPr>
        <p:spPr>
          <a:xfrm>
            <a:off x="726976" y="2276872"/>
            <a:ext cx="7733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Att möta och registrera samt organisera frivilliga som anmäler sig för insats i skarpt läge/krissituation/samhällsstörning</a:t>
            </a:r>
          </a:p>
          <a:p>
            <a:r>
              <a:rPr lang="sv-SE" dirty="0"/>
              <a:t>Dvs </a:t>
            </a:r>
            <a:r>
              <a:rPr lang="sv-SE" dirty="0" err="1"/>
              <a:t>SLUSSa</a:t>
            </a:r>
            <a:r>
              <a:rPr lang="sv-SE" dirty="0"/>
              <a:t> människor i ett organiserat flöde</a:t>
            </a:r>
          </a:p>
        </p:txBody>
      </p:sp>
      <p:pic>
        <p:nvPicPr>
          <p:cNvPr id="8" name="Picture 2" descr="C:\Users\Wulff\Desktop\Kö med fol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4" y="3501008"/>
            <a:ext cx="2904907" cy="21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tshållare för text 1"/>
          <p:cNvSpPr txBox="1">
            <a:spLocks/>
          </p:cNvSpPr>
          <p:nvPr/>
        </p:nvSpPr>
        <p:spPr>
          <a:xfrm>
            <a:off x="1691680" y="4104923"/>
            <a:ext cx="2386547" cy="133544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b="1" dirty="0" smtClean="0"/>
              <a:t>S</a:t>
            </a:r>
            <a:r>
              <a:rPr lang="sv-SE" dirty="0" smtClean="0"/>
              <a:t>amordnat </a:t>
            </a:r>
            <a:r>
              <a:rPr lang="sv-SE" b="1" dirty="0" smtClean="0"/>
              <a:t>L</a:t>
            </a:r>
            <a:r>
              <a:rPr lang="sv-SE" dirty="0" smtClean="0"/>
              <a:t>ösningsorienterat </a:t>
            </a:r>
            <a:r>
              <a:rPr lang="sv-SE" b="1" dirty="0" smtClean="0"/>
              <a:t>U</a:t>
            </a:r>
            <a:r>
              <a:rPr lang="sv-SE" dirty="0" smtClean="0"/>
              <a:t>pplägg för mottagande av </a:t>
            </a:r>
            <a:r>
              <a:rPr lang="sv-SE" b="1" dirty="0" smtClean="0"/>
              <a:t>S</a:t>
            </a:r>
            <a:r>
              <a:rPr lang="sv-SE" dirty="0" smtClean="0"/>
              <a:t>pontanfrivilliga vid </a:t>
            </a:r>
            <a:r>
              <a:rPr lang="sv-SE" b="1" dirty="0" smtClean="0"/>
              <a:t>S</a:t>
            </a:r>
            <a:r>
              <a:rPr lang="sv-SE" dirty="0" smtClean="0"/>
              <a:t>amhällsstörning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sz="2800" b="1" dirty="0" smtClean="0"/>
              <a:t>S.L.U.S.S.</a:t>
            </a:r>
          </a:p>
          <a:p>
            <a:endParaRPr lang="sv-SE" sz="4400" b="1" dirty="0"/>
          </a:p>
        </p:txBody>
      </p:sp>
      <p:pic>
        <p:nvPicPr>
          <p:cNvPr id="6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FRG avlastar ordinarie resurser i händelse av extraordinär händelse, </a:t>
            </a:r>
          </a:p>
          <a:p>
            <a:pPr marL="0" indent="0">
              <a:buNone/>
            </a:pPr>
            <a:r>
              <a:rPr lang="sv-SE" dirty="0"/>
              <a:t>kris eller samhällsstörning genom att samordna förstärkningsresurser </a:t>
            </a:r>
            <a:r>
              <a:rPr lang="sv-SE" dirty="0" smtClean="0"/>
              <a:t>såväl </a:t>
            </a:r>
            <a:r>
              <a:rPr lang="sv-SE" dirty="0"/>
              <a:t>från olika organisationer som från spontanfrivilliga.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Syfte</a:t>
            </a:r>
            <a:endParaRPr lang="sv-SE" b="1" dirty="0"/>
          </a:p>
        </p:txBody>
      </p:sp>
      <p:pic>
        <p:nvPicPr>
          <p:cNvPr id="5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dirty="0"/>
              <a:t>Diskutera </a:t>
            </a:r>
          </a:p>
          <a:p>
            <a:pPr algn="ctr"/>
            <a:r>
              <a:rPr lang="sv-SE" dirty="0"/>
              <a:t>olika sätt som spontanfrivilliga anmäler sig </a:t>
            </a:r>
          </a:p>
          <a:p>
            <a:pPr algn="ctr"/>
            <a:r>
              <a:rPr lang="sv-SE" dirty="0"/>
              <a:t>hur vi kan rekrytera</a:t>
            </a:r>
          </a:p>
          <a:p>
            <a:pPr algn="ctr"/>
            <a:r>
              <a:rPr lang="sv-SE" dirty="0"/>
              <a:t>förväntningar från spontanfrivilliga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Att få resurser</a:t>
            </a:r>
            <a:endParaRPr lang="sv-SE" dirty="0"/>
          </a:p>
        </p:txBody>
      </p:sp>
      <p:pic>
        <p:nvPicPr>
          <p:cNvPr id="5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2771800" y="2372402"/>
            <a:ext cx="5069160" cy="64807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Diskutera olika typer av mottagningsplatser</a:t>
            </a:r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Upprätta mottagningsplats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27" y="2239428"/>
            <a:ext cx="2030144" cy="1969179"/>
          </a:xfrm>
          <a:prstGeom prst="rect">
            <a:avLst/>
          </a:prstGeom>
        </p:spPr>
      </p:pic>
      <p:pic>
        <p:nvPicPr>
          <p:cNvPr id="6" name="Picture 6" descr="Plan för Trygghetspunkter vid kris i Eksjö komm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2398321" cy="15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ärmestug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1493"/>
            <a:ext cx="19621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95" y="4725144"/>
            <a:ext cx="3427274" cy="1927842"/>
          </a:xfrm>
          <a:prstGeom prst="rect">
            <a:avLst/>
          </a:prstGeom>
        </p:spPr>
      </p:pic>
      <p:pic>
        <p:nvPicPr>
          <p:cNvPr id="9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Organisera mottagningsplats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971600" y="234888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000" dirty="0"/>
              <a:t>Diskutera hur en mottagningsplats bör organiseras</a:t>
            </a:r>
          </a:p>
          <a:p>
            <a:pPr algn="ctr"/>
            <a:r>
              <a:rPr lang="sv-SE" sz="2000" dirty="0"/>
              <a:t>och utrustas om möjligt</a:t>
            </a:r>
          </a:p>
        </p:txBody>
      </p:sp>
      <p:pic>
        <p:nvPicPr>
          <p:cNvPr id="6" name="Picture 2" descr="https://civilbutiken.se/wp-content/uploads/sites/2/2017/05/30minuters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99267"/>
            <a:ext cx="2858286" cy="285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2206466" cy="307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Mottagning av spontanfrivilliga</a:t>
            </a:r>
            <a:endParaRPr lang="sv-SE" dirty="0"/>
          </a:p>
        </p:txBody>
      </p:sp>
      <p:sp>
        <p:nvSpPr>
          <p:cNvPr id="5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726976" y="2276872"/>
            <a:ext cx="5717232" cy="2736304"/>
          </a:xfrm>
        </p:spPr>
        <p:txBody>
          <a:bodyPr>
            <a:normAutofit/>
          </a:bodyPr>
          <a:lstStyle/>
          <a:p>
            <a:pPr marL="342900" indent="-342900"/>
            <a:r>
              <a:rPr lang="sv-SE" sz="2400" dirty="0"/>
              <a:t>Flöde av människor</a:t>
            </a:r>
          </a:p>
          <a:p>
            <a:pPr marL="342900" indent="-342900"/>
            <a:r>
              <a:rPr lang="sv-SE" sz="2400" dirty="0" smtClean="0"/>
              <a:t>Bemötande, kommunikation</a:t>
            </a:r>
            <a:endParaRPr lang="sv-SE" sz="2400" dirty="0"/>
          </a:p>
          <a:p>
            <a:pPr marL="342900" indent="-342900"/>
            <a:r>
              <a:rPr lang="sv-SE" sz="2400" dirty="0"/>
              <a:t>Information aktuellt läge</a:t>
            </a:r>
          </a:p>
          <a:p>
            <a:pPr marL="342900" indent="-342900"/>
            <a:r>
              <a:rPr lang="sv-SE" sz="2400" dirty="0"/>
              <a:t>Intervju</a:t>
            </a:r>
          </a:p>
          <a:p>
            <a:pPr marL="342900" indent="-342900"/>
            <a:r>
              <a:rPr lang="sv-SE" sz="2400" dirty="0"/>
              <a:t>Information avtal, försäkring, utrustning</a:t>
            </a:r>
          </a:p>
          <a:p>
            <a:pPr marL="342900" indent="-342900"/>
            <a:r>
              <a:rPr lang="sv-SE" sz="2400" dirty="0"/>
              <a:t>Vad händer sen?</a:t>
            </a:r>
          </a:p>
          <a:p>
            <a:pPr marL="0" indent="0">
              <a:buNone/>
            </a:pPr>
            <a:endParaRPr lang="sv-SE" sz="4400" b="1" dirty="0"/>
          </a:p>
        </p:txBody>
      </p:sp>
      <p:pic>
        <p:nvPicPr>
          <p:cNvPr id="6" name="Picture 2" descr="C:\Users\Wulff\AppData\Local\Microsoft\Windows\Temporary Internet Files\Content.IE5\L51WQ2D0\MP9004224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2123727" cy="15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03052"/>
            <a:ext cx="2438587" cy="208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2267744" y="3212976"/>
            <a:ext cx="4421088" cy="50405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Kontinuerligt till alla involverade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Information</a:t>
            </a:r>
            <a:endParaRPr lang="sv-SE" dirty="0"/>
          </a:p>
        </p:txBody>
      </p:sp>
      <p:pic>
        <p:nvPicPr>
          <p:cNvPr id="5" name="Picture 4" descr="Bildresultat fÃ¶r anslagstav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6" y="2239067"/>
            <a:ext cx="1544572" cy="18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ildresultat fÃ¶r telef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73461"/>
            <a:ext cx="1430648" cy="144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Bildresultat fÃ¶r sam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11" y="4264281"/>
            <a:ext cx="2650105" cy="164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57" descr="FRG_anslagstavl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95167"/>
            <a:ext cx="2112880" cy="161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3150" r="7761" b="-1050"/>
          <a:stretch/>
        </p:blipFill>
        <p:spPr>
          <a:xfrm>
            <a:off x="539552" y="4509309"/>
            <a:ext cx="1436554" cy="2092866"/>
          </a:xfrm>
          <a:prstGeom prst="rect">
            <a:avLst/>
          </a:prstGeom>
        </p:spPr>
      </p:pic>
      <p:pic>
        <p:nvPicPr>
          <p:cNvPr id="10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1303040" y="3322527"/>
            <a:ext cx="6581328" cy="2304256"/>
          </a:xfrm>
        </p:spPr>
        <p:txBody>
          <a:bodyPr/>
          <a:lstStyle/>
          <a:p>
            <a:r>
              <a:rPr lang="sv-SE" dirty="0"/>
              <a:t>Blankett A: Registrering av frivilliga</a:t>
            </a:r>
          </a:p>
          <a:p>
            <a:r>
              <a:rPr lang="sv-SE" dirty="0"/>
              <a:t>Blankett B: Anmälningslogg</a:t>
            </a:r>
          </a:p>
          <a:p>
            <a:r>
              <a:rPr lang="sv-SE" dirty="0"/>
              <a:t>Blankett C: Skiftschema</a:t>
            </a:r>
          </a:p>
          <a:p>
            <a:r>
              <a:rPr lang="sv-SE" dirty="0"/>
              <a:t>Blankett D: Rekryteringslogg – organisationer/företag</a:t>
            </a:r>
          </a:p>
          <a:p>
            <a:r>
              <a:rPr lang="sv-SE" dirty="0"/>
              <a:t>Blankett E: Rekvirering av frivilliga</a:t>
            </a:r>
          </a:p>
          <a:p>
            <a:r>
              <a:rPr lang="sv-SE" dirty="0"/>
              <a:t>Blankett F: </a:t>
            </a:r>
            <a:r>
              <a:rPr lang="sv-SE" dirty="0" err="1"/>
              <a:t>Daglogg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Dokumentation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283521" y="2319674"/>
            <a:ext cx="5650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s</a:t>
            </a:r>
            <a:r>
              <a:rPr lang="sv-SE" sz="1600" dirty="0" smtClean="0"/>
              <a:t>ker i samråd med uppdragsgivare</a:t>
            </a:r>
            <a:endParaRPr lang="sv-SE" sz="1600" dirty="0"/>
          </a:p>
        </p:txBody>
      </p:sp>
      <p:sp>
        <p:nvSpPr>
          <p:cNvPr id="6" name="textruta 5"/>
          <p:cNvSpPr txBox="1"/>
          <p:nvPr/>
        </p:nvSpPr>
        <p:spPr>
          <a:xfrm rot="19946934">
            <a:off x="556529" y="3137860"/>
            <a:ext cx="120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exempel</a:t>
            </a:r>
            <a:endParaRPr lang="sv-SE" dirty="0"/>
          </a:p>
        </p:txBody>
      </p:sp>
      <p:pic>
        <p:nvPicPr>
          <p:cNvPr id="7" name="Picture 2" descr="http://www.civil.se/wp-content/blogs.dir/1/files/2013/01/FRG_logotyp_positiv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"/>
            <a:ext cx="2256780" cy="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vil_mall">
  <a:themeElements>
    <a:clrScheme name="Civil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000066"/>
      </a:accent1>
      <a:accent2>
        <a:srgbClr val="00539B"/>
      </a:accent2>
      <a:accent3>
        <a:srgbClr val="0081F6"/>
      </a:accent3>
      <a:accent4>
        <a:srgbClr val="FFCC33"/>
      </a:accent4>
      <a:accent5>
        <a:srgbClr val="FFD765"/>
      </a:accent5>
      <a:accent6>
        <a:srgbClr val="FFE28F"/>
      </a:accent6>
      <a:hlink>
        <a:srgbClr val="0081F6"/>
      </a:hlink>
      <a:folHlink>
        <a:srgbClr val="0081F6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Civilförsvarsförbundet_mall</Template>
  <TotalTime>105</TotalTime>
  <Words>675</Words>
  <Application>Microsoft Office PowerPoint</Application>
  <PresentationFormat>Bildspel på skärmen (4:3)</PresentationFormat>
  <Paragraphs>122</Paragraphs>
  <Slides>13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Calibri</vt:lpstr>
      <vt:lpstr>Civil_mall</vt:lpstr>
      <vt:lpstr>30-minutersmetoden</vt:lpstr>
      <vt:lpstr>Mål</vt:lpstr>
      <vt:lpstr>Syfte</vt:lpstr>
      <vt:lpstr>Att få resurser</vt:lpstr>
      <vt:lpstr>Upprätta mottagningsplats</vt:lpstr>
      <vt:lpstr>Organisera mottagningsplats</vt:lpstr>
      <vt:lpstr>Mottagning av spontanfrivilliga</vt:lpstr>
      <vt:lpstr>Information</vt:lpstr>
      <vt:lpstr>Dokumentation</vt:lpstr>
      <vt:lpstr>Kontakt uppdragsgivare</vt:lpstr>
      <vt:lpstr>Under och efter insats</vt:lpstr>
      <vt:lpstr>Knepigt</vt:lpstr>
      <vt:lpstr>30-minutersmetoden</vt:lpstr>
    </vt:vector>
  </TitlesOfParts>
  <Company>EPM Data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30-minutersmetoden</dc:title>
  <dc:creator>Carina Wiro</dc:creator>
  <cp:lastModifiedBy>Carina Wiro</cp:lastModifiedBy>
  <cp:revision>6</cp:revision>
  <dcterms:created xsi:type="dcterms:W3CDTF">2020-08-30T13:49:32Z</dcterms:created>
  <dcterms:modified xsi:type="dcterms:W3CDTF">2020-09-11T06:17:19Z</dcterms:modified>
</cp:coreProperties>
</file>