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495" r:id="rId4"/>
    <p:sldId id="494" r:id="rId5"/>
    <p:sldId id="496" r:id="rId6"/>
    <p:sldId id="266" r:id="rId7"/>
    <p:sldId id="497" r:id="rId8"/>
    <p:sldId id="498" r:id="rId9"/>
    <p:sldId id="499" r:id="rId10"/>
    <p:sldId id="500" r:id="rId11"/>
    <p:sldId id="268"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B4E9"/>
    <a:srgbClr val="FFEAA7"/>
    <a:srgbClr val="C9E7FF"/>
    <a:srgbClr val="007CE2"/>
    <a:srgbClr val="FFCC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82742" autoAdjust="0"/>
  </p:normalViewPr>
  <p:slideViewPr>
    <p:cSldViewPr snapToGrid="0">
      <p:cViewPr varScale="1">
        <p:scale>
          <a:sx n="94" d="100"/>
          <a:sy n="94" d="100"/>
        </p:scale>
        <p:origin x="11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3B8D6E-CDED-4B4D-BC01-0789426E8BDC}" type="datetimeFigureOut">
              <a:rPr lang="sv-SE" smtClean="0"/>
              <a:t>2024-02-22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977E3E-6C98-4956-8C48-5CCCA94568D3}" type="slidenum">
              <a:rPr lang="sv-SE" smtClean="0"/>
              <a:t>‹#›</a:t>
            </a:fld>
            <a:endParaRPr lang="sv-SE"/>
          </a:p>
        </p:txBody>
      </p:sp>
    </p:spTree>
    <p:extLst>
      <p:ext uri="{BB962C8B-B14F-4D97-AF65-F5344CB8AC3E}">
        <p14:creationId xmlns:p14="http://schemas.microsoft.com/office/powerpoint/2010/main" val="4125352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0">
            <a:extLst>
              <a:ext uri="{FF2B5EF4-FFF2-40B4-BE49-F238E27FC236}">
                <a16:creationId xmlns:a16="http://schemas.microsoft.com/office/drawing/2014/main" id="{F3DB084E-23C3-7B4C-2975-913786EC7D4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9pPr>
          </a:lstStyle>
          <a:p>
            <a:pPr>
              <a:spcBef>
                <a:spcPts val="50"/>
              </a:spcBef>
              <a:buClrTx/>
              <a:buFontTx/>
              <a:buNone/>
            </a:pPr>
            <a:fld id="{C24C9EBA-F821-4A6E-BC35-C45BECA65531}" type="slidenum">
              <a:rPr lang="sv-SE" altLang="sv-SE" smtClean="0">
                <a:ea typeface="Microsoft YaHei" panose="020B0503020204020204" pitchFamily="34" charset="-122"/>
              </a:rPr>
              <a:pPr>
                <a:spcBef>
                  <a:spcPts val="50"/>
                </a:spcBef>
                <a:buClrTx/>
                <a:buFontTx/>
                <a:buNone/>
              </a:pPr>
              <a:t>1</a:t>
            </a:fld>
            <a:endParaRPr lang="sv-SE" altLang="sv-SE">
              <a:ea typeface="Microsoft YaHei" panose="020B0503020204020204" pitchFamily="34" charset="-122"/>
            </a:endParaRPr>
          </a:p>
        </p:txBody>
      </p:sp>
      <p:sp>
        <p:nvSpPr>
          <p:cNvPr id="6147" name="Rectangle 1">
            <a:extLst>
              <a:ext uri="{FF2B5EF4-FFF2-40B4-BE49-F238E27FC236}">
                <a16:creationId xmlns:a16="http://schemas.microsoft.com/office/drawing/2014/main" id="{2773B904-0E11-A549-8BC5-39D6421E490B}"/>
              </a:ext>
            </a:extLst>
          </p:cNvPr>
          <p:cNvSpPr>
            <a:spLocks noGrp="1" noRot="1" noChangeAspect="1" noChangeArrowheads="1" noTextEdit="1"/>
          </p:cNvSpPr>
          <p:nvPr>
            <p:ph type="sldImg"/>
          </p:nvPr>
        </p:nvSpPr>
        <p:spPr>
          <a:xfrm>
            <a:off x="90488" y="744538"/>
            <a:ext cx="6616700" cy="372268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8" name="Rectangle 2">
            <a:extLst>
              <a:ext uri="{FF2B5EF4-FFF2-40B4-BE49-F238E27FC236}">
                <a16:creationId xmlns:a16="http://schemas.microsoft.com/office/drawing/2014/main" id="{895FBD79-8EB4-A84A-AD0A-54D7E058F2B8}"/>
              </a:ext>
            </a:extLst>
          </p:cNvPr>
          <p:cNvSpPr>
            <a:spLocks noGrp="1" noChangeArrowheads="1"/>
          </p:cNvSpPr>
          <p:nvPr>
            <p:ph type="body" idx="1"/>
          </p:nvPr>
        </p:nvSpPr>
        <p:spPr>
          <a:xfrm>
            <a:off x="679450" y="4714875"/>
            <a:ext cx="54387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GB" altLang="sv-SE" dirty="0" err="1"/>
              <a:t>Hej</a:t>
            </a:r>
            <a:r>
              <a:rPr lang="en-GB" altLang="sv-SE" dirty="0"/>
              <a:t> </a:t>
            </a:r>
            <a:r>
              <a:rPr lang="en-GB" altLang="sv-SE" dirty="0" err="1"/>
              <a:t>och</a:t>
            </a:r>
            <a:r>
              <a:rPr lang="en-GB" altLang="sv-SE" dirty="0"/>
              <a:t> </a:t>
            </a:r>
            <a:r>
              <a:rPr lang="en-GB" altLang="sv-SE" dirty="0" err="1"/>
              <a:t>välkomna</a:t>
            </a:r>
            <a:r>
              <a:rPr lang="en-GB" altLang="sv-SE" dirty="0"/>
              <a:t>! Jag </a:t>
            </a:r>
            <a:r>
              <a:rPr lang="en-GB" altLang="sv-SE" dirty="0" err="1"/>
              <a:t>heter</a:t>
            </a:r>
            <a:r>
              <a:rPr lang="en-GB" altLang="sv-SE" dirty="0"/>
              <a:t> … </a:t>
            </a:r>
            <a:r>
              <a:rPr lang="en-GB" altLang="sv-SE" dirty="0" err="1"/>
              <a:t>och</a:t>
            </a:r>
            <a:r>
              <a:rPr lang="en-GB" altLang="sv-SE" dirty="0"/>
              <a:t> </a:t>
            </a:r>
            <a:r>
              <a:rPr lang="en-GB" altLang="sv-SE" dirty="0" err="1"/>
              <a:t>är</a:t>
            </a:r>
            <a:r>
              <a:rPr lang="en-GB" altLang="sv-SE" dirty="0"/>
              <a:t> FRG-</a:t>
            </a:r>
            <a:r>
              <a:rPr lang="en-GB" altLang="sv-SE" dirty="0" err="1"/>
              <a:t>ansvarig</a:t>
            </a:r>
            <a:r>
              <a:rPr lang="en-GB" altLang="sv-SE" dirty="0"/>
              <a:t> </a:t>
            </a:r>
            <a:r>
              <a:rPr lang="en-GB" altLang="sv-SE" dirty="0" err="1"/>
              <a:t>i</a:t>
            </a:r>
            <a:r>
              <a:rPr lang="en-GB" altLang="sv-SE" dirty="0"/>
              <a:t> … (</a:t>
            </a:r>
            <a:r>
              <a:rPr lang="en-GB" altLang="sv-SE" dirty="0" err="1"/>
              <a:t>presentera</a:t>
            </a:r>
            <a:r>
              <a:rPr lang="en-GB" altLang="sv-SE" dirty="0"/>
              <a:t> </a:t>
            </a:r>
            <a:r>
              <a:rPr lang="en-GB" altLang="sv-SE" dirty="0" err="1"/>
              <a:t>eventuella</a:t>
            </a:r>
            <a:r>
              <a:rPr lang="en-GB" altLang="sv-SE" dirty="0"/>
              <a:t> </a:t>
            </a:r>
            <a:r>
              <a:rPr lang="en-GB" altLang="sv-SE" dirty="0" err="1"/>
              <a:t>övriga</a:t>
            </a:r>
            <a:r>
              <a:rPr lang="en-GB" altLang="sv-SE" dirty="0"/>
              <a:t> </a:t>
            </a:r>
            <a:r>
              <a:rPr lang="en-GB" altLang="sv-SE" dirty="0" err="1"/>
              <a:t>representanter</a:t>
            </a:r>
            <a:r>
              <a:rPr lang="en-GB" altLang="sv-SE" dirty="0"/>
              <a:t>, till </a:t>
            </a:r>
            <a:r>
              <a:rPr lang="en-GB" altLang="sv-SE" dirty="0" err="1"/>
              <a:t>exempel</a:t>
            </a:r>
            <a:r>
              <a:rPr lang="en-GB" altLang="sv-SE" dirty="0"/>
              <a:t> </a:t>
            </a:r>
            <a:r>
              <a:rPr lang="en-GB" altLang="sv-SE" dirty="0" err="1"/>
              <a:t>kommunen</a:t>
            </a:r>
            <a:r>
              <a:rPr lang="en-GB" altLang="sv-SE" dirty="0"/>
              <a:t>, FFO </a:t>
            </a:r>
            <a:r>
              <a:rPr lang="sv-SE" b="0" i="0" dirty="0">
                <a:solidFill>
                  <a:srgbClr val="202124"/>
                </a:solidFill>
                <a:effectLst/>
                <a:latin typeface="Google Sans"/>
              </a:rPr>
              <a:t>et cetera</a:t>
            </a:r>
            <a:r>
              <a:rPr lang="en-GB" altLang="sv-SE" dirty="0"/>
              <a:t>). </a:t>
            </a:r>
          </a:p>
          <a:p>
            <a:endParaRPr lang="en-GB" altLang="sv-SE" dirty="0"/>
          </a:p>
          <a:p>
            <a:r>
              <a:rPr lang="en-GB" altLang="sv-SE" dirty="0" err="1"/>
              <a:t>Idag</a:t>
            </a:r>
            <a:r>
              <a:rPr lang="en-GB" altLang="sv-SE" dirty="0"/>
              <a:t> </a:t>
            </a:r>
            <a:r>
              <a:rPr lang="en-GB" altLang="sv-SE" dirty="0" err="1"/>
              <a:t>kommer</a:t>
            </a:r>
            <a:r>
              <a:rPr lang="en-GB" altLang="sv-SE" dirty="0"/>
              <a:t> jag </a:t>
            </a:r>
            <a:r>
              <a:rPr lang="en-GB" altLang="sv-SE" dirty="0" err="1"/>
              <a:t>berätta</a:t>
            </a:r>
            <a:r>
              <a:rPr lang="en-GB" altLang="sv-SE" dirty="0"/>
              <a:t> lite </a:t>
            </a:r>
            <a:r>
              <a:rPr lang="en-GB" altLang="sv-SE" dirty="0" err="1"/>
              <a:t>kort</a:t>
            </a:r>
            <a:r>
              <a:rPr lang="en-GB" altLang="sv-SE" dirty="0"/>
              <a:t> om </a:t>
            </a:r>
            <a:r>
              <a:rPr lang="en-GB" altLang="sv-SE" dirty="0" err="1"/>
              <a:t>vad</a:t>
            </a:r>
            <a:r>
              <a:rPr lang="en-GB" altLang="sv-SE" dirty="0"/>
              <a:t> </a:t>
            </a:r>
            <a:r>
              <a:rPr lang="en-GB" altLang="sv-SE" dirty="0" err="1"/>
              <a:t>Frivilliga</a:t>
            </a:r>
            <a:r>
              <a:rPr lang="en-GB" altLang="sv-SE" dirty="0"/>
              <a:t> </a:t>
            </a:r>
            <a:r>
              <a:rPr lang="en-GB" altLang="sv-SE" dirty="0" err="1"/>
              <a:t>Resursgruppen</a:t>
            </a:r>
            <a:r>
              <a:rPr lang="en-GB" altLang="sv-SE" dirty="0"/>
              <a:t> </a:t>
            </a:r>
            <a:r>
              <a:rPr lang="en-GB" altLang="sv-SE" dirty="0" err="1"/>
              <a:t>innebär</a:t>
            </a:r>
            <a:r>
              <a:rPr lang="en-GB" altLang="sv-SE" dirty="0"/>
              <a:t>. </a:t>
            </a:r>
            <a:endParaRPr lang="sv-SE" altLang="sv-SE" dirty="0"/>
          </a:p>
          <a:p>
            <a:endParaRPr lang="sv-SE" altLang="sv-SE" dirty="0">
              <a:ea typeface="NSimSun" panose="02010609030101010101" pitchFamily="49" charset="-122"/>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sv-SE" dirty="0" err="1"/>
              <a:t>Här</a:t>
            </a:r>
            <a:r>
              <a:rPr lang="en-GB" altLang="sv-SE" dirty="0"/>
              <a:t> </a:t>
            </a:r>
            <a:r>
              <a:rPr lang="en-GB" altLang="sv-SE" dirty="0" err="1"/>
              <a:t>kan</a:t>
            </a:r>
            <a:r>
              <a:rPr lang="en-GB" altLang="sv-SE" dirty="0"/>
              <a:t> </a:t>
            </a:r>
            <a:r>
              <a:rPr lang="en-GB" altLang="sv-SE" dirty="0" err="1"/>
              <a:t>ni</a:t>
            </a:r>
            <a:r>
              <a:rPr lang="en-GB" altLang="sv-SE" dirty="0"/>
              <a:t> se de </a:t>
            </a:r>
            <a:r>
              <a:rPr lang="en-GB" altLang="sv-SE" dirty="0" err="1"/>
              <a:t>olika</a:t>
            </a:r>
            <a:r>
              <a:rPr lang="en-GB" altLang="sv-SE" dirty="0"/>
              <a:t> </a:t>
            </a:r>
            <a:r>
              <a:rPr lang="en-GB" altLang="sv-SE" dirty="0" err="1"/>
              <a:t>delmomenten</a:t>
            </a:r>
            <a:r>
              <a:rPr lang="en-GB" altLang="sv-SE" dirty="0"/>
              <a:t> </a:t>
            </a:r>
            <a:r>
              <a:rPr lang="en-GB" altLang="sv-SE" dirty="0" err="1"/>
              <a:t>i</a:t>
            </a:r>
            <a:r>
              <a:rPr lang="en-GB" altLang="sv-SE" dirty="0"/>
              <a:t> </a:t>
            </a:r>
            <a:r>
              <a:rPr lang="en-GB" altLang="sv-SE" dirty="0" err="1"/>
              <a:t>grundutbildningen</a:t>
            </a:r>
            <a:r>
              <a:rPr lang="en-GB" altLang="sv-SE" dirty="0"/>
              <a:t>. </a:t>
            </a:r>
            <a:endParaRPr lang="sv-SE" altLang="sv-SE" dirty="0"/>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10</a:t>
            </a:fld>
            <a:endParaRPr lang="sv-SE"/>
          </a:p>
        </p:txBody>
      </p:sp>
    </p:spTree>
    <p:extLst>
      <p:ext uri="{BB962C8B-B14F-4D97-AF65-F5344CB8AC3E}">
        <p14:creationId xmlns:p14="http://schemas.microsoft.com/office/powerpoint/2010/main" val="2594720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0">
            <a:extLst>
              <a:ext uri="{FF2B5EF4-FFF2-40B4-BE49-F238E27FC236}">
                <a16:creationId xmlns:a16="http://schemas.microsoft.com/office/drawing/2014/main" id="{F3DB084E-23C3-7B4C-2975-913786EC7D4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9pPr>
          </a:lstStyle>
          <a:p>
            <a:pPr>
              <a:spcBef>
                <a:spcPts val="50"/>
              </a:spcBef>
              <a:buClrTx/>
              <a:buFontTx/>
              <a:buNone/>
            </a:pPr>
            <a:fld id="{C24C9EBA-F821-4A6E-BC35-C45BECA65531}" type="slidenum">
              <a:rPr lang="sv-SE" altLang="sv-SE" smtClean="0">
                <a:ea typeface="Microsoft YaHei" panose="020B0503020204020204" pitchFamily="34" charset="-122"/>
              </a:rPr>
              <a:pPr>
                <a:spcBef>
                  <a:spcPts val="50"/>
                </a:spcBef>
                <a:buClrTx/>
                <a:buFontTx/>
                <a:buNone/>
              </a:pPr>
              <a:t>11</a:t>
            </a:fld>
            <a:endParaRPr lang="sv-SE" altLang="sv-SE">
              <a:ea typeface="Microsoft YaHei" panose="020B0503020204020204" pitchFamily="34" charset="-122"/>
            </a:endParaRPr>
          </a:p>
        </p:txBody>
      </p:sp>
      <p:sp>
        <p:nvSpPr>
          <p:cNvPr id="6147" name="Rectangle 1">
            <a:extLst>
              <a:ext uri="{FF2B5EF4-FFF2-40B4-BE49-F238E27FC236}">
                <a16:creationId xmlns:a16="http://schemas.microsoft.com/office/drawing/2014/main" id="{2773B904-0E11-A549-8BC5-39D6421E490B}"/>
              </a:ext>
            </a:extLst>
          </p:cNvPr>
          <p:cNvSpPr>
            <a:spLocks noGrp="1" noRot="1" noChangeAspect="1" noChangeArrowheads="1" noTextEdit="1"/>
          </p:cNvSpPr>
          <p:nvPr>
            <p:ph type="sldImg"/>
          </p:nvPr>
        </p:nvSpPr>
        <p:spPr>
          <a:xfrm>
            <a:off x="90488" y="744538"/>
            <a:ext cx="6616700" cy="372268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8" name="Rectangle 2">
            <a:extLst>
              <a:ext uri="{FF2B5EF4-FFF2-40B4-BE49-F238E27FC236}">
                <a16:creationId xmlns:a16="http://schemas.microsoft.com/office/drawing/2014/main" id="{895FBD79-8EB4-A84A-AD0A-54D7E058F2B8}"/>
              </a:ext>
            </a:extLst>
          </p:cNvPr>
          <p:cNvSpPr>
            <a:spLocks noGrp="1" noChangeArrowheads="1"/>
          </p:cNvSpPr>
          <p:nvPr>
            <p:ph type="body" idx="1"/>
          </p:nvPr>
        </p:nvSpPr>
        <p:spPr>
          <a:xfrm>
            <a:off x="679450" y="4714875"/>
            <a:ext cx="54387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sv-SE" dirty="0"/>
              <a:t>Tack för </a:t>
            </a:r>
            <a:r>
              <a:rPr lang="en-GB" altLang="sv-SE" dirty="0" err="1"/>
              <a:t>att</a:t>
            </a:r>
            <a:r>
              <a:rPr lang="en-GB" altLang="sv-SE" dirty="0"/>
              <a:t> </a:t>
            </a:r>
            <a:r>
              <a:rPr lang="en-GB" altLang="sv-SE" dirty="0" err="1"/>
              <a:t>ni</a:t>
            </a:r>
            <a:r>
              <a:rPr lang="en-GB" altLang="sv-SE" dirty="0"/>
              <a:t> </a:t>
            </a:r>
            <a:r>
              <a:rPr lang="en-GB" altLang="sv-SE" dirty="0" err="1"/>
              <a:t>har</a:t>
            </a:r>
            <a:r>
              <a:rPr lang="en-GB" altLang="sv-SE" dirty="0"/>
              <a:t> </a:t>
            </a:r>
            <a:r>
              <a:rPr lang="en-GB" altLang="sv-SE" dirty="0" err="1"/>
              <a:t>lyssnat</a:t>
            </a:r>
            <a:r>
              <a:rPr lang="en-GB" altLang="sv-SE" dirty="0"/>
              <a:t>. Har </a:t>
            </a:r>
            <a:r>
              <a:rPr lang="en-GB" altLang="sv-SE" dirty="0" err="1"/>
              <a:t>ni</a:t>
            </a:r>
            <a:r>
              <a:rPr lang="en-GB" altLang="sv-SE" dirty="0"/>
              <a:t> </a:t>
            </a:r>
            <a:r>
              <a:rPr lang="en-GB" altLang="sv-SE" dirty="0" err="1"/>
              <a:t>några</a:t>
            </a:r>
            <a:r>
              <a:rPr lang="en-GB" altLang="sv-SE" dirty="0"/>
              <a:t> </a:t>
            </a:r>
            <a:r>
              <a:rPr lang="en-GB" altLang="sv-SE" dirty="0" err="1"/>
              <a:t>frågor</a:t>
            </a:r>
            <a:r>
              <a:rPr lang="en-GB" altLang="sv-SE" dirty="0"/>
              <a:t> till </a:t>
            </a:r>
            <a:r>
              <a:rPr lang="en-GB" altLang="sv-SE" dirty="0" err="1"/>
              <a:t>någon</a:t>
            </a:r>
            <a:r>
              <a:rPr lang="en-GB" altLang="sv-SE" dirty="0"/>
              <a:t> </a:t>
            </a:r>
            <a:r>
              <a:rPr lang="en-GB" altLang="sv-SE" dirty="0" err="1"/>
              <a:t>av</a:t>
            </a:r>
            <a:r>
              <a:rPr lang="en-GB" altLang="sv-SE" dirty="0"/>
              <a:t> </a:t>
            </a:r>
            <a:r>
              <a:rPr lang="en-GB" altLang="sv-SE" dirty="0" err="1"/>
              <a:t>oss</a:t>
            </a:r>
            <a:r>
              <a:rPr lang="en-GB" altLang="sv-SE" dirty="0"/>
              <a:t> </a:t>
            </a:r>
            <a:r>
              <a:rPr lang="en-GB" altLang="sv-SE" dirty="0" err="1"/>
              <a:t>som</a:t>
            </a:r>
            <a:r>
              <a:rPr lang="en-GB" altLang="sv-SE" dirty="0"/>
              <a:t> </a:t>
            </a:r>
            <a:r>
              <a:rPr lang="en-GB" altLang="sv-SE" dirty="0" err="1"/>
              <a:t>är</a:t>
            </a:r>
            <a:r>
              <a:rPr lang="en-GB" altLang="sv-SE" dirty="0"/>
              <a:t> </a:t>
            </a:r>
            <a:r>
              <a:rPr lang="en-GB" altLang="sv-SE" dirty="0" err="1"/>
              <a:t>här</a:t>
            </a:r>
            <a:r>
              <a:rPr lang="en-GB" altLang="sv-SE" dirty="0"/>
              <a:t>? </a:t>
            </a:r>
            <a:endParaRPr lang="sv-SE" altLang="sv-SE" dirty="0"/>
          </a:p>
          <a:p>
            <a:endParaRPr lang="sv-SE" altLang="sv-SE" dirty="0">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57496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Vad är Frivilliga resursgruppen?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FRG är en organiserad grupp av frivilliga som är både generalister och specialister.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FRG är ett avtalsbaserat koncept som MSB står bakom och kommun eller region är huvudman och uppdragsgivare. </a:t>
            </a: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2</a:t>
            </a:fld>
            <a:endParaRPr lang="sv-SE"/>
          </a:p>
        </p:txBody>
      </p:sp>
    </p:spTree>
    <p:extLst>
      <p:ext uri="{BB962C8B-B14F-4D97-AF65-F5344CB8AC3E}">
        <p14:creationId xmlns:p14="http://schemas.microsoft.com/office/powerpoint/2010/main" val="3884739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ltLang="sv-SE" dirty="0">
                <a:latin typeface="Liberation Serif"/>
                <a:ea typeface="NSimSun" panose="02010609030101010101" pitchFamily="49" charset="-122"/>
                <a:cs typeface="Arial" panose="020B0604020202020204" pitchFamily="34" charset="0"/>
              </a:rPr>
              <a:t>Varför bildas FRG? </a:t>
            </a:r>
          </a:p>
          <a:p>
            <a:r>
              <a:rPr lang="sv-SE" altLang="sv-SE" dirty="0">
                <a:latin typeface="Liberation Serif"/>
                <a:ea typeface="NSimSun" panose="02010609030101010101" pitchFamily="49" charset="-122"/>
                <a:cs typeface="Arial" panose="020B0604020202020204" pitchFamily="34" charset="0"/>
              </a:rPr>
              <a:t>Kommunerna avgör själva om de vill inrätta en FRG. Syftet med FRG är att stärka kommunerna vid samhällsstörningar där de ordinarie resurserna inte räcker till. </a:t>
            </a:r>
          </a:p>
          <a:p>
            <a:r>
              <a:rPr lang="sv-SE" altLang="sv-SE" dirty="0">
                <a:latin typeface="Liberation Serif"/>
                <a:ea typeface="NSimSun" panose="02010609030101010101" pitchFamily="49" charset="-122"/>
                <a:cs typeface="Arial" panose="020B0604020202020204" pitchFamily="34" charset="0"/>
              </a:rPr>
              <a:t>Om kommunen godkänner så kan FRG även vara med vid olika evenemang exempelvis idrottscuper, kulturevenemang, trygghetsvärdar.</a:t>
            </a:r>
            <a:endParaRPr lang="sv-SE" altLang="sv-SE" dirty="0">
              <a:ea typeface="NSimSun" panose="02010609030101010101" pitchFamily="49" charset="-122"/>
              <a:cs typeface="Arial" panose="020B0604020202020204" pitchFamily="34" charset="0"/>
            </a:endParaRP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3</a:t>
            </a:fld>
            <a:endParaRPr lang="sv-SE"/>
          </a:p>
        </p:txBody>
      </p:sp>
    </p:spTree>
    <p:extLst>
      <p:ext uri="{BB962C8B-B14F-4D97-AF65-F5344CB8AC3E}">
        <p14:creationId xmlns:p14="http://schemas.microsoft.com/office/powerpoint/2010/main" val="3884739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Här har vi listat lite uppgifter som kan bli aktuella att stötta kommunen med.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dirty="0">
              <a:latin typeface="Liberation Serif"/>
              <a:ea typeface="NSimSun" panose="02010609030101010101" pitchFamily="49" charset="-122"/>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Stöd vid kriskommunikation (information vid kriser), </a:t>
            </a:r>
            <a:r>
              <a:rPr lang="sv-SE" sz="1200" dirty="0"/>
              <a:t>upprätta trygghetspunkter på angivna platser, organisera spontant tillströmmande frivilliga (allmänhet), teknisk försörjning (vatten, reservsamband, </a:t>
            </a:r>
            <a:r>
              <a:rPr lang="sv-SE" sz="1200" dirty="0" err="1"/>
              <a:t>etc</a:t>
            </a:r>
            <a:r>
              <a:rPr lang="sv-SE" sz="1200" dirty="0"/>
              <a:t>), stöd inom äldreomsorgen (mat, reserv-el, </a:t>
            </a:r>
            <a:r>
              <a:rPr lang="sv-SE" sz="1200" dirty="0" err="1"/>
              <a:t>etc</a:t>
            </a:r>
            <a:r>
              <a:rPr lang="sv-SE" sz="1200" dirty="0"/>
              <a:t>), avspärrning, generalist eller specialist i förekommande uppgifter, förare av tunga fordon, tolkservice, räddningshundar... och många andra specialiteter.</a:t>
            </a:r>
            <a:r>
              <a:rPr lang="sv-SE" altLang="sv-SE" dirty="0">
                <a:latin typeface="Liberation Serif"/>
                <a:ea typeface="NSimSun" panose="02010609030101010101" pitchFamily="49" charset="-122"/>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dirty="0">
              <a:latin typeface="Liberation Serif"/>
              <a:ea typeface="NSimSun" panose="02010609030101010101" pitchFamily="49" charset="-122"/>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Eftersom vi aldrig vet hur nästa kris ser ut är det svårt att säga exakt vad som kan bli aktuellt i just din kommun.  Under pandemin var det många kommuner som önskade hjälp vid vaccinationsmottagningar, med att handla till äldre och utsatta och även att finnas ute på folkrika platser och påminna folk om att hålla avstånd till varandra, de uppgifterna var det ingen som kunde förutse innan pandemin kom.</a:t>
            </a:r>
            <a:endParaRPr lang="sv-SE" altLang="sv-SE" dirty="0">
              <a:ea typeface="NSimSun" panose="02010609030101010101" pitchFamily="49" charset="-122"/>
              <a:cs typeface="Arial" panose="020B0604020202020204" pitchFamily="34" charset="0"/>
            </a:endParaRP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4</a:t>
            </a:fld>
            <a:endParaRPr lang="sv-SE"/>
          </a:p>
        </p:txBody>
      </p:sp>
    </p:spTree>
    <p:extLst>
      <p:ext uri="{BB962C8B-B14F-4D97-AF65-F5344CB8AC3E}">
        <p14:creationId xmlns:p14="http://schemas.microsoft.com/office/powerpoint/2010/main" val="2399103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För att gå med i FRG behöver du ha ett aktivt medlemskap i en frivillig försvarsorganisation. Du måste genomgå FRG grundutbildning och bli godkänd.</a:t>
            </a:r>
            <a:r>
              <a:rPr lang="sv-SE" kern="150" dirty="0">
                <a:latin typeface="Liberation Serif"/>
                <a:ea typeface="NSimSun" panose="02010609030101010101" pitchFamily="49" charset="-122"/>
                <a:cs typeface="Arial" panose="020B0604020202020204" pitchFamily="34" charset="0"/>
              </a:rPr>
              <a:t> Du måste vara villig att lägga tid på att utbilda dig och öva de färdigheter som behövs för just din roll i din FRG. </a:t>
            </a: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5</a:t>
            </a:fld>
            <a:endParaRPr lang="sv-SE"/>
          </a:p>
        </p:txBody>
      </p:sp>
    </p:spTree>
    <p:extLst>
      <p:ext uri="{BB962C8B-B14F-4D97-AF65-F5344CB8AC3E}">
        <p14:creationId xmlns:p14="http://schemas.microsoft.com/office/powerpoint/2010/main" val="3884739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ct val="45000"/>
              <a:buFont typeface="Wingdings" charset="2"/>
              <a:buNone/>
              <a:tabLst/>
              <a:defRPr/>
            </a:pPr>
            <a:r>
              <a:rPr lang="sv-SE" kern="150" dirty="0">
                <a:latin typeface="Liberation Serif"/>
                <a:ea typeface="NSimSun" panose="02010609030101010101" pitchFamily="49" charset="-122"/>
                <a:cs typeface="Arial" panose="020B0604020202020204" pitchFamily="34" charset="0"/>
              </a:rPr>
              <a:t>Gruppen behöver personer med följande egenskaper för att bli en bra och fungerande grupp: v</a:t>
            </a:r>
            <a:r>
              <a:rPr lang="sv-SE" altLang="sv-SE" dirty="0"/>
              <a:t>iljan att hjälpa andra, engagemang, god initiativ- och improvisationsförmåga, kunna ta emot instruktioner och utföra uppdrag, kunna samarbeta, lätt för att ta emot och förmedla information, stresstålighet och god lokalkännedom. </a:t>
            </a:r>
          </a:p>
          <a:p>
            <a:pPr eaLnBrk="1" hangingPunct="1">
              <a:buClr>
                <a:srgbClr val="000000"/>
              </a:buClr>
              <a:buSzPct val="45000"/>
              <a:buFont typeface="Wingdings" charset="2"/>
              <a:buNone/>
              <a:defRPr/>
            </a:pPr>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6</a:t>
            </a:fld>
            <a:endParaRPr lang="sv-SE"/>
          </a:p>
        </p:txBody>
      </p:sp>
    </p:spTree>
    <p:extLst>
      <p:ext uri="{BB962C8B-B14F-4D97-AF65-F5344CB8AC3E}">
        <p14:creationId xmlns:p14="http://schemas.microsoft.com/office/powerpoint/2010/main" val="3880468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sv-SE" dirty="0"/>
              <a:t>Vad </a:t>
            </a:r>
            <a:r>
              <a:rPr lang="en-GB" altLang="sv-SE" dirty="0" err="1"/>
              <a:t>får</a:t>
            </a:r>
            <a:r>
              <a:rPr lang="en-GB" altLang="sv-SE" dirty="0"/>
              <a:t> du </a:t>
            </a:r>
            <a:r>
              <a:rPr lang="en-GB" altLang="sv-SE" dirty="0" err="1"/>
              <a:t>som</a:t>
            </a:r>
            <a:r>
              <a:rPr lang="en-GB" altLang="sv-SE" dirty="0"/>
              <a:t> </a:t>
            </a:r>
            <a:r>
              <a:rPr lang="en-GB" altLang="sv-SE" dirty="0" err="1"/>
              <a:t>deltar</a:t>
            </a:r>
            <a:r>
              <a:rPr lang="en-GB" altLang="sv-SE" dirty="0"/>
              <a:t> I FRG? Jo, du </a:t>
            </a:r>
            <a:r>
              <a:rPr lang="en-GB" altLang="sv-SE" dirty="0" err="1"/>
              <a:t>får</a:t>
            </a:r>
            <a:r>
              <a:rPr lang="en-GB" altLang="sv-SE" dirty="0"/>
              <a:t> </a:t>
            </a:r>
            <a:r>
              <a:rPr lang="sv-SE" altLang="sv-SE" dirty="0"/>
              <a:t>kunskaper som är nyttiga i den egna vardagen (till exempel livsmedelskunskap och HLR), samhällets förtroende, nyttiga nätverk, heltäckande försäkringsskydd vid övning, utbildning och insats, ersättning enligt avtal vid beordrad insats, gott samvete – en som ”bryr sig”!</a:t>
            </a: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7</a:t>
            </a:fld>
            <a:endParaRPr lang="sv-SE"/>
          </a:p>
        </p:txBody>
      </p:sp>
    </p:spTree>
    <p:extLst>
      <p:ext uri="{BB962C8B-B14F-4D97-AF65-F5344CB8AC3E}">
        <p14:creationId xmlns:p14="http://schemas.microsoft.com/office/powerpoint/2010/main" val="2207786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altLang="sv-SE" dirty="0"/>
              <a:t>Hur </a:t>
            </a:r>
            <a:r>
              <a:rPr lang="en-GB" altLang="sv-SE" dirty="0" err="1"/>
              <a:t>gör</a:t>
            </a:r>
            <a:r>
              <a:rPr lang="en-GB" altLang="sv-SE" dirty="0"/>
              <a:t> du för </a:t>
            </a:r>
            <a:r>
              <a:rPr lang="en-GB" altLang="sv-SE" dirty="0" err="1"/>
              <a:t>att</a:t>
            </a:r>
            <a:r>
              <a:rPr lang="en-GB" altLang="sv-SE" dirty="0"/>
              <a:t> </a:t>
            </a:r>
            <a:r>
              <a:rPr lang="en-GB" altLang="sv-SE" dirty="0" err="1"/>
              <a:t>bli</a:t>
            </a:r>
            <a:r>
              <a:rPr lang="en-GB" altLang="sv-SE" dirty="0"/>
              <a:t> </a:t>
            </a:r>
            <a:r>
              <a:rPr lang="en-GB" altLang="sv-SE" dirty="0" err="1"/>
              <a:t>en</a:t>
            </a:r>
            <a:r>
              <a:rPr lang="en-GB" altLang="sv-SE" dirty="0"/>
              <a:t> del </a:t>
            </a:r>
            <a:r>
              <a:rPr lang="en-GB" altLang="sv-SE" dirty="0" err="1"/>
              <a:t>av</a:t>
            </a:r>
            <a:r>
              <a:rPr lang="en-GB" altLang="sv-SE" dirty="0"/>
              <a:t> FRG? </a:t>
            </a:r>
            <a:r>
              <a:rPr lang="en-GB" altLang="sv-SE" dirty="0" err="1"/>
              <a:t>Första</a:t>
            </a:r>
            <a:r>
              <a:rPr lang="en-GB" altLang="sv-SE" dirty="0"/>
              <a:t> </a:t>
            </a:r>
            <a:r>
              <a:rPr lang="en-GB" altLang="sv-SE" dirty="0" err="1"/>
              <a:t>steget</a:t>
            </a:r>
            <a:r>
              <a:rPr lang="en-GB" altLang="sv-SE" dirty="0"/>
              <a:t> </a:t>
            </a:r>
            <a:r>
              <a:rPr lang="en-GB" altLang="sv-SE" dirty="0" err="1"/>
              <a:t>är</a:t>
            </a:r>
            <a:r>
              <a:rPr lang="en-GB" altLang="sv-SE" dirty="0"/>
              <a:t> det </a:t>
            </a:r>
            <a:r>
              <a:rPr lang="en-GB" altLang="sv-SE" dirty="0" err="1"/>
              <a:t>ni</a:t>
            </a:r>
            <a:r>
              <a:rPr lang="en-GB" altLang="sv-SE" dirty="0"/>
              <a:t> </a:t>
            </a:r>
            <a:r>
              <a:rPr lang="en-GB" altLang="sv-SE" dirty="0" err="1"/>
              <a:t>har</a:t>
            </a:r>
            <a:r>
              <a:rPr lang="en-GB" altLang="sv-SE" dirty="0"/>
              <a:t> </a:t>
            </a:r>
            <a:r>
              <a:rPr lang="en-GB" altLang="sv-SE" dirty="0" err="1"/>
              <a:t>gjort</a:t>
            </a:r>
            <a:r>
              <a:rPr lang="en-GB" altLang="sv-SE" dirty="0"/>
              <a:t> </a:t>
            </a:r>
            <a:r>
              <a:rPr lang="en-GB" altLang="sv-SE" dirty="0" err="1"/>
              <a:t>idag</a:t>
            </a:r>
            <a:r>
              <a:rPr lang="en-GB" altLang="sv-SE" dirty="0"/>
              <a:t>: </a:t>
            </a:r>
            <a:r>
              <a:rPr lang="en-GB" altLang="sv-SE" dirty="0" err="1"/>
              <a:t>ni</a:t>
            </a:r>
            <a:r>
              <a:rPr lang="en-GB" altLang="sv-SE" dirty="0"/>
              <a:t> </a:t>
            </a:r>
            <a:r>
              <a:rPr lang="en-GB" altLang="sv-SE" dirty="0" err="1"/>
              <a:t>är</a:t>
            </a:r>
            <a:r>
              <a:rPr lang="en-GB" altLang="sv-SE" dirty="0"/>
              <a:t> </a:t>
            </a:r>
            <a:r>
              <a:rPr lang="en-GB" altLang="sv-SE" dirty="0" err="1"/>
              <a:t>här</a:t>
            </a:r>
            <a:r>
              <a:rPr lang="en-GB" altLang="sv-SE" dirty="0"/>
              <a:t> </a:t>
            </a:r>
            <a:r>
              <a:rPr lang="en-GB" altLang="sv-SE" dirty="0" err="1"/>
              <a:t>på</a:t>
            </a:r>
            <a:r>
              <a:rPr lang="en-GB" altLang="sv-SE" dirty="0"/>
              <a:t> </a:t>
            </a:r>
            <a:r>
              <a:rPr lang="en-GB" altLang="sv-SE" dirty="0" err="1"/>
              <a:t>ett</a:t>
            </a:r>
            <a:r>
              <a:rPr lang="en-GB" altLang="sv-SE" dirty="0"/>
              <a:t> </a:t>
            </a:r>
            <a:r>
              <a:rPr lang="en-GB" altLang="sv-SE" dirty="0" err="1"/>
              <a:t>informationsmöte</a:t>
            </a:r>
            <a:r>
              <a:rPr lang="en-GB" altLang="sv-SE" dirty="0"/>
              <a:t>. </a:t>
            </a:r>
            <a:r>
              <a:rPr lang="en-GB" altLang="sv-SE" dirty="0" err="1"/>
              <a:t>Antingen</a:t>
            </a:r>
            <a:r>
              <a:rPr lang="en-GB" altLang="sv-SE" dirty="0"/>
              <a:t> </a:t>
            </a:r>
            <a:r>
              <a:rPr lang="en-GB" altLang="sv-SE" dirty="0" err="1"/>
              <a:t>meddelar</a:t>
            </a:r>
            <a:r>
              <a:rPr lang="en-GB" altLang="sv-SE" dirty="0"/>
              <a:t> </a:t>
            </a:r>
            <a:r>
              <a:rPr lang="en-GB" altLang="sv-SE" dirty="0" err="1"/>
              <a:t>ni</a:t>
            </a:r>
            <a:r>
              <a:rPr lang="en-GB" altLang="sv-SE" dirty="0"/>
              <a:t> FRG-</a:t>
            </a:r>
            <a:r>
              <a:rPr lang="en-GB" altLang="sv-SE" dirty="0" err="1"/>
              <a:t>ansvariga</a:t>
            </a:r>
            <a:r>
              <a:rPr lang="en-GB" altLang="sv-SE" dirty="0"/>
              <a:t> (</a:t>
            </a:r>
            <a:r>
              <a:rPr lang="en-GB" altLang="sv-SE" dirty="0" err="1"/>
              <a:t>mig</a:t>
            </a:r>
            <a:r>
              <a:rPr lang="en-GB" altLang="sv-SE" dirty="0"/>
              <a:t>) </a:t>
            </a:r>
            <a:r>
              <a:rPr lang="en-GB" altLang="sv-SE" dirty="0" err="1"/>
              <a:t>idag</a:t>
            </a:r>
            <a:r>
              <a:rPr lang="en-GB" altLang="sv-SE" dirty="0"/>
              <a:t> </a:t>
            </a:r>
            <a:r>
              <a:rPr lang="en-GB" altLang="sv-SE" dirty="0" err="1"/>
              <a:t>att</a:t>
            </a:r>
            <a:r>
              <a:rPr lang="en-GB" altLang="sv-SE" dirty="0"/>
              <a:t> </a:t>
            </a:r>
            <a:r>
              <a:rPr lang="en-GB" altLang="sv-SE" dirty="0" err="1"/>
              <a:t>ni</a:t>
            </a:r>
            <a:r>
              <a:rPr lang="en-GB" altLang="sv-SE" dirty="0"/>
              <a:t> </a:t>
            </a:r>
            <a:r>
              <a:rPr lang="en-GB" altLang="sv-SE" dirty="0" err="1"/>
              <a:t>vill</a:t>
            </a:r>
            <a:r>
              <a:rPr lang="en-GB" altLang="sv-SE" dirty="0"/>
              <a:t> </a:t>
            </a:r>
            <a:r>
              <a:rPr lang="en-GB" altLang="sv-SE" dirty="0" err="1"/>
              <a:t>gå</a:t>
            </a:r>
            <a:r>
              <a:rPr lang="en-GB" altLang="sv-SE" dirty="0"/>
              <a:t> med, </a:t>
            </a:r>
            <a:r>
              <a:rPr lang="en-GB" altLang="sv-SE" dirty="0" err="1"/>
              <a:t>eller</a:t>
            </a:r>
            <a:r>
              <a:rPr lang="en-GB" altLang="sv-SE" dirty="0"/>
              <a:t> </a:t>
            </a:r>
            <a:r>
              <a:rPr lang="en-GB" altLang="sv-SE" dirty="0" err="1"/>
              <a:t>så</a:t>
            </a:r>
            <a:r>
              <a:rPr lang="en-GB" altLang="sv-SE" dirty="0"/>
              <a:t> </a:t>
            </a:r>
            <a:r>
              <a:rPr lang="en-GB" altLang="sv-SE" dirty="0" err="1"/>
              <a:t>går</a:t>
            </a:r>
            <a:r>
              <a:rPr lang="en-GB" altLang="sv-SE" dirty="0"/>
              <a:t> </a:t>
            </a:r>
            <a:r>
              <a:rPr lang="en-GB" altLang="sv-SE" dirty="0" err="1"/>
              <a:t>ni</a:t>
            </a:r>
            <a:r>
              <a:rPr lang="en-GB" altLang="sv-SE" dirty="0"/>
              <a:t> in </a:t>
            </a:r>
            <a:r>
              <a:rPr lang="en-GB" altLang="sv-SE" dirty="0" err="1"/>
              <a:t>på</a:t>
            </a:r>
            <a:r>
              <a:rPr lang="en-GB" altLang="sv-SE" dirty="0"/>
              <a:t> frivilligaresursgruppen.se </a:t>
            </a:r>
            <a:r>
              <a:rPr lang="en-GB" altLang="sv-SE" dirty="0" err="1"/>
              <a:t>och</a:t>
            </a:r>
            <a:r>
              <a:rPr lang="en-GB" altLang="sv-SE" dirty="0"/>
              <a:t> </a:t>
            </a:r>
            <a:r>
              <a:rPr lang="en-GB" altLang="sv-SE" dirty="0" err="1"/>
              <a:t>gör</a:t>
            </a:r>
            <a:r>
              <a:rPr lang="en-GB" altLang="sv-SE" dirty="0"/>
              <a:t> </a:t>
            </a:r>
            <a:r>
              <a:rPr lang="en-GB" altLang="sv-SE" dirty="0" err="1"/>
              <a:t>en</a:t>
            </a:r>
            <a:r>
              <a:rPr lang="en-GB" altLang="sv-SE" dirty="0"/>
              <a:t> </a:t>
            </a:r>
            <a:r>
              <a:rPr lang="en-GB" altLang="sv-SE" dirty="0" err="1"/>
              <a:t>intresseanmälan</a:t>
            </a:r>
            <a:r>
              <a:rPr lang="en-GB" altLang="sv-SE" dirty="0"/>
              <a:t>.</a:t>
            </a:r>
          </a:p>
          <a:p>
            <a:r>
              <a:rPr lang="sv-SE" altLang="sv-SE" dirty="0"/>
              <a:t>Senast första kurstillfället ska du ha ett aktivt medlemskap i en FFO, genomför utbildningen på 33 timmar inom ett kalenderår, teckna personligt avtal med kommunen, delta i träffar, övningar, fortbildning och eventuella insatser</a:t>
            </a: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8</a:t>
            </a:fld>
            <a:endParaRPr lang="sv-SE"/>
          </a:p>
        </p:txBody>
      </p:sp>
    </p:spTree>
    <p:extLst>
      <p:ext uri="{BB962C8B-B14F-4D97-AF65-F5344CB8AC3E}">
        <p14:creationId xmlns:p14="http://schemas.microsoft.com/office/powerpoint/2010/main" val="3839033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altLang="sv-SE" dirty="0"/>
              <a:t>(Peka </a:t>
            </a:r>
            <a:r>
              <a:rPr lang="en-GB" altLang="sv-SE" dirty="0" err="1"/>
              <a:t>på</a:t>
            </a:r>
            <a:r>
              <a:rPr lang="en-GB" altLang="sv-SE" dirty="0"/>
              <a:t> roll-</a:t>
            </a:r>
            <a:r>
              <a:rPr lang="en-GB" altLang="sv-SE" dirty="0" err="1"/>
              <a:t>upen</a:t>
            </a:r>
            <a:r>
              <a:rPr lang="en-GB" altLang="sv-SE" dirty="0"/>
              <a:t> med </a:t>
            </a:r>
            <a:r>
              <a:rPr lang="en-GB" altLang="sv-SE" dirty="0" err="1"/>
              <a:t>loggorna</a:t>
            </a:r>
            <a:r>
              <a:rPr lang="en-GB" altLang="sv-SE" dirty="0"/>
              <a:t>) </a:t>
            </a:r>
            <a:r>
              <a:rPr lang="en-GB" altLang="sv-SE" dirty="0" err="1"/>
              <a:t>Förklara</a:t>
            </a:r>
            <a:r>
              <a:rPr lang="en-GB" altLang="sv-SE" dirty="0"/>
              <a:t> </a:t>
            </a:r>
            <a:r>
              <a:rPr lang="en-GB" altLang="sv-SE" dirty="0" err="1"/>
              <a:t>att</a:t>
            </a:r>
            <a:r>
              <a:rPr lang="en-GB" altLang="sv-SE" dirty="0"/>
              <a:t> det </a:t>
            </a:r>
            <a:r>
              <a:rPr lang="en-GB" altLang="sv-SE" dirty="0" err="1"/>
              <a:t>finns</a:t>
            </a:r>
            <a:r>
              <a:rPr lang="en-GB" altLang="sv-SE" dirty="0"/>
              <a:t> 18 </a:t>
            </a:r>
            <a:r>
              <a:rPr lang="en-GB" altLang="sv-SE" dirty="0" err="1"/>
              <a:t>frivilliga</a:t>
            </a:r>
            <a:r>
              <a:rPr lang="en-GB" altLang="sv-SE" dirty="0"/>
              <a:t> </a:t>
            </a:r>
            <a:r>
              <a:rPr lang="en-GB" altLang="sv-SE" dirty="0" err="1"/>
              <a:t>försvarsorganisationer</a:t>
            </a:r>
            <a:r>
              <a:rPr lang="en-GB" altLang="sv-SE" dirty="0"/>
              <a:t> (FFO). </a:t>
            </a:r>
          </a:p>
          <a:p>
            <a:r>
              <a:rPr lang="en-GB" altLang="sv-SE" dirty="0"/>
              <a:t>(Visa </a:t>
            </a:r>
            <a:r>
              <a:rPr lang="en-GB" altLang="sv-SE" dirty="0" err="1"/>
              <a:t>upp</a:t>
            </a:r>
            <a:r>
              <a:rPr lang="en-GB" altLang="sv-SE" dirty="0"/>
              <a:t> MSB:s folder) I </a:t>
            </a:r>
            <a:r>
              <a:rPr lang="en-GB" altLang="sv-SE" dirty="0" err="1"/>
              <a:t>denna</a:t>
            </a:r>
            <a:r>
              <a:rPr lang="en-GB" altLang="sv-SE" dirty="0"/>
              <a:t> folder </a:t>
            </a:r>
            <a:r>
              <a:rPr lang="en-GB" altLang="sv-SE" dirty="0" err="1"/>
              <a:t>kan</a:t>
            </a:r>
            <a:r>
              <a:rPr lang="en-GB" altLang="sv-SE" dirty="0"/>
              <a:t> </a:t>
            </a:r>
            <a:r>
              <a:rPr lang="en-GB" altLang="sv-SE" dirty="0" err="1"/>
              <a:t>ni</a:t>
            </a:r>
            <a:r>
              <a:rPr lang="en-GB" altLang="sv-SE" dirty="0"/>
              <a:t> </a:t>
            </a:r>
            <a:r>
              <a:rPr lang="en-GB" altLang="sv-SE" dirty="0" err="1"/>
              <a:t>läsa</a:t>
            </a:r>
            <a:r>
              <a:rPr lang="en-GB" altLang="sv-SE" dirty="0"/>
              <a:t> </a:t>
            </a:r>
            <a:r>
              <a:rPr lang="en-GB" altLang="sv-SE" dirty="0" err="1"/>
              <a:t>mer</a:t>
            </a:r>
            <a:r>
              <a:rPr lang="en-GB" altLang="sv-SE" dirty="0"/>
              <a:t> om de </a:t>
            </a:r>
            <a:r>
              <a:rPr lang="en-GB" altLang="sv-SE" dirty="0" err="1"/>
              <a:t>enskilda</a:t>
            </a:r>
            <a:r>
              <a:rPr lang="en-GB" altLang="sv-SE" dirty="0"/>
              <a:t> </a:t>
            </a:r>
            <a:r>
              <a:rPr lang="en-GB" altLang="sv-SE" dirty="0" err="1"/>
              <a:t>organisationernas</a:t>
            </a:r>
            <a:r>
              <a:rPr lang="en-GB" altLang="sv-SE" dirty="0"/>
              <a:t> </a:t>
            </a:r>
            <a:r>
              <a:rPr lang="en-GB" altLang="sv-SE" dirty="0" err="1"/>
              <a:t>specialintressen</a:t>
            </a:r>
            <a:r>
              <a:rPr lang="en-GB" altLang="sv-SE" dirty="0"/>
              <a:t>. </a:t>
            </a:r>
            <a:r>
              <a:rPr lang="en-GB" altLang="sv-SE" dirty="0" err="1"/>
              <a:t>Ett</a:t>
            </a:r>
            <a:r>
              <a:rPr lang="en-GB" altLang="sv-SE" dirty="0"/>
              <a:t> </a:t>
            </a:r>
            <a:r>
              <a:rPr lang="en-GB" altLang="sv-SE" dirty="0" err="1"/>
              <a:t>krav</a:t>
            </a:r>
            <a:r>
              <a:rPr lang="en-GB" altLang="sv-SE" dirty="0"/>
              <a:t> för </a:t>
            </a:r>
            <a:r>
              <a:rPr lang="en-GB" altLang="sv-SE" dirty="0" err="1"/>
              <a:t>att</a:t>
            </a:r>
            <a:r>
              <a:rPr lang="en-GB" altLang="sv-SE" dirty="0"/>
              <a:t> </a:t>
            </a:r>
            <a:r>
              <a:rPr lang="en-GB" altLang="sv-SE" dirty="0" err="1"/>
              <a:t>gå</a:t>
            </a:r>
            <a:r>
              <a:rPr lang="en-GB" altLang="sv-SE" dirty="0"/>
              <a:t> med </a:t>
            </a:r>
            <a:r>
              <a:rPr lang="en-GB" altLang="sv-SE" dirty="0" err="1"/>
              <a:t>i</a:t>
            </a:r>
            <a:r>
              <a:rPr lang="en-GB" altLang="sv-SE" dirty="0"/>
              <a:t> FRG </a:t>
            </a:r>
            <a:r>
              <a:rPr lang="en-GB" altLang="sv-SE" dirty="0" err="1"/>
              <a:t>är</a:t>
            </a:r>
            <a:r>
              <a:rPr lang="en-GB" altLang="sv-SE" dirty="0"/>
              <a:t> </a:t>
            </a:r>
            <a:r>
              <a:rPr lang="en-GB" altLang="sv-SE" dirty="0" err="1"/>
              <a:t>ett</a:t>
            </a:r>
            <a:r>
              <a:rPr lang="en-GB" altLang="sv-SE" dirty="0"/>
              <a:t> </a:t>
            </a:r>
            <a:r>
              <a:rPr lang="en-GB" altLang="sv-SE" dirty="0" err="1"/>
              <a:t>medlemsskap</a:t>
            </a:r>
            <a:r>
              <a:rPr lang="en-GB" altLang="sv-SE" dirty="0"/>
              <a:t> </a:t>
            </a:r>
            <a:r>
              <a:rPr lang="en-GB" altLang="sv-SE" dirty="0" err="1"/>
              <a:t>i</a:t>
            </a:r>
            <a:r>
              <a:rPr lang="en-GB" altLang="sv-SE" dirty="0"/>
              <a:t> </a:t>
            </a:r>
            <a:r>
              <a:rPr lang="en-GB" altLang="sv-SE" dirty="0" err="1"/>
              <a:t>någon</a:t>
            </a:r>
            <a:r>
              <a:rPr lang="en-GB" altLang="sv-SE" dirty="0"/>
              <a:t> </a:t>
            </a:r>
            <a:r>
              <a:rPr lang="en-GB" altLang="sv-SE" dirty="0" err="1"/>
              <a:t>av</a:t>
            </a:r>
            <a:r>
              <a:rPr lang="en-GB" altLang="sv-SE" dirty="0"/>
              <a:t> dessa </a:t>
            </a:r>
            <a:r>
              <a:rPr lang="en-GB" altLang="sv-SE" dirty="0" err="1"/>
              <a:t>organisationer</a:t>
            </a:r>
            <a:r>
              <a:rPr lang="en-GB" altLang="sv-SE" dirty="0"/>
              <a:t>.</a:t>
            </a:r>
            <a:endParaRPr lang="sv-SE" altLang="sv-SE" dirty="0"/>
          </a:p>
          <a:p>
            <a:pPr eaLnBrk="1" hangingPunct="1">
              <a:buClr>
                <a:srgbClr val="000000"/>
              </a:buClr>
              <a:buSzPct val="45000"/>
              <a:buFont typeface="Wingdings" charset="2"/>
              <a:buNone/>
              <a:defRPr/>
            </a:pPr>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9</a:t>
            </a:fld>
            <a:endParaRPr lang="sv-SE"/>
          </a:p>
        </p:txBody>
      </p:sp>
    </p:spTree>
    <p:extLst>
      <p:ext uri="{BB962C8B-B14F-4D97-AF65-F5344CB8AC3E}">
        <p14:creationId xmlns:p14="http://schemas.microsoft.com/office/powerpoint/2010/main" val="4230091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0AB31D-66E1-5FA5-C3B7-08F74B091E1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0EDD3CF0-B08B-8E51-822B-2D3336B7D1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219CF50-4206-09B4-271B-E10EEFB2FFB0}"/>
              </a:ext>
            </a:extLst>
          </p:cNvPr>
          <p:cNvSpPr>
            <a:spLocks noGrp="1"/>
          </p:cNvSpPr>
          <p:nvPr>
            <p:ph type="dt" sz="half" idx="10"/>
          </p:nvPr>
        </p:nvSpPr>
        <p:spPr/>
        <p:txBody>
          <a:bodyPr/>
          <a:lstStyle/>
          <a:p>
            <a:fld id="{1DDC511C-5CB8-4C60-B4F5-E59F42C5DD15}" type="datetimeFigureOut">
              <a:rPr lang="sv-SE" smtClean="0"/>
              <a:t>2024-02-22</a:t>
            </a:fld>
            <a:endParaRPr lang="sv-SE"/>
          </a:p>
        </p:txBody>
      </p:sp>
      <p:sp>
        <p:nvSpPr>
          <p:cNvPr id="5" name="Platshållare för sidfot 4">
            <a:extLst>
              <a:ext uri="{FF2B5EF4-FFF2-40B4-BE49-F238E27FC236}">
                <a16:creationId xmlns:a16="http://schemas.microsoft.com/office/drawing/2014/main" id="{716FBDBC-9083-61E6-8527-A34918EA9A9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5BD7DD9-3A3D-2945-D2ED-00C43FE8EAB7}"/>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794290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EB7718F-0F32-FF81-5638-1FA5524C7AB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C91FF9F-8EE9-892A-B6B5-173C0BE619F3}"/>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553D336-2404-C99E-0285-76B2AEF3B329}"/>
              </a:ext>
            </a:extLst>
          </p:cNvPr>
          <p:cNvSpPr>
            <a:spLocks noGrp="1"/>
          </p:cNvSpPr>
          <p:nvPr>
            <p:ph type="dt" sz="half" idx="10"/>
          </p:nvPr>
        </p:nvSpPr>
        <p:spPr/>
        <p:txBody>
          <a:bodyPr/>
          <a:lstStyle/>
          <a:p>
            <a:fld id="{1DDC511C-5CB8-4C60-B4F5-E59F42C5DD15}" type="datetimeFigureOut">
              <a:rPr lang="sv-SE" smtClean="0"/>
              <a:t>2024-02-22</a:t>
            </a:fld>
            <a:endParaRPr lang="sv-SE"/>
          </a:p>
        </p:txBody>
      </p:sp>
      <p:sp>
        <p:nvSpPr>
          <p:cNvPr id="5" name="Platshållare för sidfot 4">
            <a:extLst>
              <a:ext uri="{FF2B5EF4-FFF2-40B4-BE49-F238E27FC236}">
                <a16:creationId xmlns:a16="http://schemas.microsoft.com/office/drawing/2014/main" id="{324FAD09-09A8-A19F-C2BD-8667E81B43A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2E3BEFB-B731-695D-B445-68DCF67DAC4A}"/>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518506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E3F260D-6F62-98CB-9D96-2F3E8E699E2E}"/>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DB7C6B7-0E9D-3605-C699-840233773182}"/>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6F5B55A-D967-4980-589C-734C9E9E3CF2}"/>
              </a:ext>
            </a:extLst>
          </p:cNvPr>
          <p:cNvSpPr>
            <a:spLocks noGrp="1"/>
          </p:cNvSpPr>
          <p:nvPr>
            <p:ph type="dt" sz="half" idx="10"/>
          </p:nvPr>
        </p:nvSpPr>
        <p:spPr/>
        <p:txBody>
          <a:bodyPr/>
          <a:lstStyle/>
          <a:p>
            <a:fld id="{1DDC511C-5CB8-4C60-B4F5-E59F42C5DD15}" type="datetimeFigureOut">
              <a:rPr lang="sv-SE" smtClean="0"/>
              <a:t>2024-02-22</a:t>
            </a:fld>
            <a:endParaRPr lang="sv-SE"/>
          </a:p>
        </p:txBody>
      </p:sp>
      <p:sp>
        <p:nvSpPr>
          <p:cNvPr id="5" name="Platshållare för sidfot 4">
            <a:extLst>
              <a:ext uri="{FF2B5EF4-FFF2-40B4-BE49-F238E27FC236}">
                <a16:creationId xmlns:a16="http://schemas.microsoft.com/office/drawing/2014/main" id="{FCFC635A-8D42-D98E-4B9A-7E244F87DDE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6A4F1FC-D40C-0890-CE8D-F115B69FD7C2}"/>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2240041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5ED5CC-2164-7FAB-93AD-33F1F720FB5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C405BAF-C8A9-8968-0536-42B569BE4B1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CF0F0CF-2549-1172-AE47-BD54DFA85079}"/>
              </a:ext>
            </a:extLst>
          </p:cNvPr>
          <p:cNvSpPr>
            <a:spLocks noGrp="1"/>
          </p:cNvSpPr>
          <p:nvPr>
            <p:ph type="dt" sz="half" idx="10"/>
          </p:nvPr>
        </p:nvSpPr>
        <p:spPr/>
        <p:txBody>
          <a:bodyPr/>
          <a:lstStyle/>
          <a:p>
            <a:fld id="{1DDC511C-5CB8-4C60-B4F5-E59F42C5DD15}" type="datetimeFigureOut">
              <a:rPr lang="sv-SE" smtClean="0"/>
              <a:t>2024-02-22</a:t>
            </a:fld>
            <a:endParaRPr lang="sv-SE"/>
          </a:p>
        </p:txBody>
      </p:sp>
      <p:sp>
        <p:nvSpPr>
          <p:cNvPr id="5" name="Platshållare för sidfot 4">
            <a:extLst>
              <a:ext uri="{FF2B5EF4-FFF2-40B4-BE49-F238E27FC236}">
                <a16:creationId xmlns:a16="http://schemas.microsoft.com/office/drawing/2014/main" id="{44B340C3-F36F-DA7C-76DB-45DB6CBE9C7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14080AF-E3B1-F2C0-79D0-1A260151FB51}"/>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98329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11C374-9A74-B21D-28C1-596F3D43C17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5F8148D-7D14-E992-5221-BF0E8086F9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C696FA76-58E1-5D0B-5DA9-36F6D5F12D93}"/>
              </a:ext>
            </a:extLst>
          </p:cNvPr>
          <p:cNvSpPr>
            <a:spLocks noGrp="1"/>
          </p:cNvSpPr>
          <p:nvPr>
            <p:ph type="dt" sz="half" idx="10"/>
          </p:nvPr>
        </p:nvSpPr>
        <p:spPr/>
        <p:txBody>
          <a:bodyPr/>
          <a:lstStyle/>
          <a:p>
            <a:fld id="{1DDC511C-5CB8-4C60-B4F5-E59F42C5DD15}" type="datetimeFigureOut">
              <a:rPr lang="sv-SE" smtClean="0"/>
              <a:t>2024-02-22</a:t>
            </a:fld>
            <a:endParaRPr lang="sv-SE"/>
          </a:p>
        </p:txBody>
      </p:sp>
      <p:sp>
        <p:nvSpPr>
          <p:cNvPr id="5" name="Platshållare för sidfot 4">
            <a:extLst>
              <a:ext uri="{FF2B5EF4-FFF2-40B4-BE49-F238E27FC236}">
                <a16:creationId xmlns:a16="http://schemas.microsoft.com/office/drawing/2014/main" id="{B2F6C67C-DDF2-1ED6-1545-6954D3BA6CF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4F77ECA-6A72-77C2-9433-16E465DE7152}"/>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40847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2EC246-EC84-4B2C-CE74-0CA099E6845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D52F86E-B28C-C5D7-83FF-D542E214CF7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B58107E2-A2A2-253C-2424-4A52B8CCF81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E448456-E25E-45C0-4ACA-900ED84B228E}"/>
              </a:ext>
            </a:extLst>
          </p:cNvPr>
          <p:cNvSpPr>
            <a:spLocks noGrp="1"/>
          </p:cNvSpPr>
          <p:nvPr>
            <p:ph type="dt" sz="half" idx="10"/>
          </p:nvPr>
        </p:nvSpPr>
        <p:spPr/>
        <p:txBody>
          <a:bodyPr/>
          <a:lstStyle/>
          <a:p>
            <a:fld id="{1DDC511C-5CB8-4C60-B4F5-E59F42C5DD15}" type="datetimeFigureOut">
              <a:rPr lang="sv-SE" smtClean="0"/>
              <a:t>2024-02-22</a:t>
            </a:fld>
            <a:endParaRPr lang="sv-SE"/>
          </a:p>
        </p:txBody>
      </p:sp>
      <p:sp>
        <p:nvSpPr>
          <p:cNvPr id="6" name="Platshållare för sidfot 5">
            <a:extLst>
              <a:ext uri="{FF2B5EF4-FFF2-40B4-BE49-F238E27FC236}">
                <a16:creationId xmlns:a16="http://schemas.microsoft.com/office/drawing/2014/main" id="{D905A07D-9744-5F8F-F221-DEF3BE9C318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4314278-652E-D21F-2F20-A93B52B7BBB9}"/>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71402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132EE6-04E6-7D29-E6C7-B73B173D30A2}"/>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D7D0B39-0E53-C2BA-ECA5-238ADFFCE6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69F6728C-B81A-D85A-5F67-2D2BFDF1A50E}"/>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0C57E34-3143-2554-0D21-88CF1C654F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312E04B0-0D30-80D0-F7EB-8FF85673D39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7F27A2CF-4C4B-A6D0-1698-9DA167A4C9CC}"/>
              </a:ext>
            </a:extLst>
          </p:cNvPr>
          <p:cNvSpPr>
            <a:spLocks noGrp="1"/>
          </p:cNvSpPr>
          <p:nvPr>
            <p:ph type="dt" sz="half" idx="10"/>
          </p:nvPr>
        </p:nvSpPr>
        <p:spPr/>
        <p:txBody>
          <a:bodyPr/>
          <a:lstStyle/>
          <a:p>
            <a:fld id="{1DDC511C-5CB8-4C60-B4F5-E59F42C5DD15}" type="datetimeFigureOut">
              <a:rPr lang="sv-SE" smtClean="0"/>
              <a:t>2024-02-22</a:t>
            </a:fld>
            <a:endParaRPr lang="sv-SE"/>
          </a:p>
        </p:txBody>
      </p:sp>
      <p:sp>
        <p:nvSpPr>
          <p:cNvPr id="8" name="Platshållare för sidfot 7">
            <a:extLst>
              <a:ext uri="{FF2B5EF4-FFF2-40B4-BE49-F238E27FC236}">
                <a16:creationId xmlns:a16="http://schemas.microsoft.com/office/drawing/2014/main" id="{C856AD84-0C32-5A07-998E-C7F38113D1D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561E3A3C-24C2-ECEE-E449-1FA4BB78B0FB}"/>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978998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A2EE22-469D-1190-0E7F-C9BA2991E05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6415E0AF-CF80-69B3-635D-4847D3226352}"/>
              </a:ext>
            </a:extLst>
          </p:cNvPr>
          <p:cNvSpPr>
            <a:spLocks noGrp="1"/>
          </p:cNvSpPr>
          <p:nvPr>
            <p:ph type="dt" sz="half" idx="10"/>
          </p:nvPr>
        </p:nvSpPr>
        <p:spPr/>
        <p:txBody>
          <a:bodyPr/>
          <a:lstStyle/>
          <a:p>
            <a:fld id="{1DDC511C-5CB8-4C60-B4F5-E59F42C5DD15}" type="datetimeFigureOut">
              <a:rPr lang="sv-SE" smtClean="0"/>
              <a:t>2024-02-22</a:t>
            </a:fld>
            <a:endParaRPr lang="sv-SE"/>
          </a:p>
        </p:txBody>
      </p:sp>
      <p:sp>
        <p:nvSpPr>
          <p:cNvPr id="4" name="Platshållare för sidfot 3">
            <a:extLst>
              <a:ext uri="{FF2B5EF4-FFF2-40B4-BE49-F238E27FC236}">
                <a16:creationId xmlns:a16="http://schemas.microsoft.com/office/drawing/2014/main" id="{A7BF2CF5-0FD5-B39E-750D-82D083D5BE5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296DC7EB-97E5-2031-2F57-F208C389F020}"/>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3624369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AB057AA-48A5-8066-50BC-4C864565F157}"/>
              </a:ext>
            </a:extLst>
          </p:cNvPr>
          <p:cNvSpPr>
            <a:spLocks noGrp="1"/>
          </p:cNvSpPr>
          <p:nvPr>
            <p:ph type="dt" sz="half" idx="10"/>
          </p:nvPr>
        </p:nvSpPr>
        <p:spPr/>
        <p:txBody>
          <a:bodyPr/>
          <a:lstStyle/>
          <a:p>
            <a:fld id="{1DDC511C-5CB8-4C60-B4F5-E59F42C5DD15}" type="datetimeFigureOut">
              <a:rPr lang="sv-SE" smtClean="0"/>
              <a:t>2024-02-22</a:t>
            </a:fld>
            <a:endParaRPr lang="sv-SE"/>
          </a:p>
        </p:txBody>
      </p:sp>
      <p:sp>
        <p:nvSpPr>
          <p:cNvPr id="3" name="Platshållare för sidfot 2">
            <a:extLst>
              <a:ext uri="{FF2B5EF4-FFF2-40B4-BE49-F238E27FC236}">
                <a16:creationId xmlns:a16="http://schemas.microsoft.com/office/drawing/2014/main" id="{C269214D-C4C8-FE82-9159-9B254E5BA9E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4C8EEC5-A30F-32F6-ACB3-7233C48F53DD}"/>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4258256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252A58-D304-4ABD-053B-52C611F86BA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C00A614-05E3-7754-AD92-D310D9215D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A5D75CD6-7091-6578-1000-FC325E3943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9779A76-E3F5-E990-9842-7F53B9FB9EB0}"/>
              </a:ext>
            </a:extLst>
          </p:cNvPr>
          <p:cNvSpPr>
            <a:spLocks noGrp="1"/>
          </p:cNvSpPr>
          <p:nvPr>
            <p:ph type="dt" sz="half" idx="10"/>
          </p:nvPr>
        </p:nvSpPr>
        <p:spPr/>
        <p:txBody>
          <a:bodyPr/>
          <a:lstStyle/>
          <a:p>
            <a:fld id="{1DDC511C-5CB8-4C60-B4F5-E59F42C5DD15}" type="datetimeFigureOut">
              <a:rPr lang="sv-SE" smtClean="0"/>
              <a:t>2024-02-22</a:t>
            </a:fld>
            <a:endParaRPr lang="sv-SE"/>
          </a:p>
        </p:txBody>
      </p:sp>
      <p:sp>
        <p:nvSpPr>
          <p:cNvPr id="6" name="Platshållare för sidfot 5">
            <a:extLst>
              <a:ext uri="{FF2B5EF4-FFF2-40B4-BE49-F238E27FC236}">
                <a16:creationId xmlns:a16="http://schemas.microsoft.com/office/drawing/2014/main" id="{14EC2D30-8536-AA61-D9B6-BC2881C5C54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A60C40D-B28F-5753-7154-DB70A7041245}"/>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1467475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CD2F16-6E1F-BAE2-E19A-0D918990A29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2B80DD93-592A-7162-6C71-E6F7FE9F5B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64443A66-6DA8-F288-9C60-38A3585130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0B214FE-BF99-98FE-C47F-2B685F7B45FF}"/>
              </a:ext>
            </a:extLst>
          </p:cNvPr>
          <p:cNvSpPr>
            <a:spLocks noGrp="1"/>
          </p:cNvSpPr>
          <p:nvPr>
            <p:ph type="dt" sz="half" idx="10"/>
          </p:nvPr>
        </p:nvSpPr>
        <p:spPr/>
        <p:txBody>
          <a:bodyPr/>
          <a:lstStyle/>
          <a:p>
            <a:fld id="{1DDC511C-5CB8-4C60-B4F5-E59F42C5DD15}" type="datetimeFigureOut">
              <a:rPr lang="sv-SE" smtClean="0"/>
              <a:t>2024-02-22</a:t>
            </a:fld>
            <a:endParaRPr lang="sv-SE"/>
          </a:p>
        </p:txBody>
      </p:sp>
      <p:sp>
        <p:nvSpPr>
          <p:cNvPr id="6" name="Platshållare för sidfot 5">
            <a:extLst>
              <a:ext uri="{FF2B5EF4-FFF2-40B4-BE49-F238E27FC236}">
                <a16:creationId xmlns:a16="http://schemas.microsoft.com/office/drawing/2014/main" id="{83E321A8-C7F9-FAF3-B7B2-795B85B96D9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986D2A7-C6A6-5FFA-E470-4B302D970733}"/>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2777716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723CF71-139C-C1FF-1BD6-E94B1A578C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805CE8E-27BE-9B33-3664-371538510D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057E88E-BBC5-2AF9-59C2-C2B6BAACB2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DC511C-5CB8-4C60-B4F5-E59F42C5DD15}" type="datetimeFigureOut">
              <a:rPr lang="sv-SE" smtClean="0"/>
              <a:t>2024-02-22</a:t>
            </a:fld>
            <a:endParaRPr lang="sv-SE"/>
          </a:p>
        </p:txBody>
      </p:sp>
      <p:sp>
        <p:nvSpPr>
          <p:cNvPr id="5" name="Platshållare för sidfot 4">
            <a:extLst>
              <a:ext uri="{FF2B5EF4-FFF2-40B4-BE49-F238E27FC236}">
                <a16:creationId xmlns:a16="http://schemas.microsoft.com/office/drawing/2014/main" id="{FA72D85E-824B-80E2-CAC2-5B4578FD36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0D950817-5F93-2FC8-05BA-3AFAA69B46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6B738B-091E-4C90-9345-DEAD767BB2E1}" type="slidenum">
              <a:rPr lang="sv-SE" smtClean="0"/>
              <a:t>‹#›</a:t>
            </a:fld>
            <a:endParaRPr lang="sv-SE"/>
          </a:p>
        </p:txBody>
      </p:sp>
    </p:spTree>
    <p:extLst>
      <p:ext uri="{BB962C8B-B14F-4D97-AF65-F5344CB8AC3E}">
        <p14:creationId xmlns:p14="http://schemas.microsoft.com/office/powerpoint/2010/main" val="122514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jpg"/><Relationship Id="rId4" Type="http://schemas.openxmlformats.org/officeDocument/2006/relationships/hyperlink" Target="https://frivilligaresursgruppen.se/"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10" Type="http://schemas.openxmlformats.org/officeDocument/2006/relationships/image" Target="../media/image2.jpg"/><Relationship Id="rId4" Type="http://schemas.openxmlformats.org/officeDocument/2006/relationships/image" Target="../media/image4.png"/><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9.png"/><Relationship Id="rId18" Type="http://schemas.openxmlformats.org/officeDocument/2006/relationships/image" Target="../media/image24.svg"/><Relationship Id="rId3" Type="http://schemas.openxmlformats.org/officeDocument/2006/relationships/image" Target="../media/image10.PNG"/><Relationship Id="rId21" Type="http://schemas.openxmlformats.org/officeDocument/2006/relationships/image" Target="../media/image27.png"/><Relationship Id="rId7" Type="http://schemas.openxmlformats.org/officeDocument/2006/relationships/image" Target="../media/image13.png"/><Relationship Id="rId12" Type="http://schemas.openxmlformats.org/officeDocument/2006/relationships/image" Target="../media/image18.svg"/><Relationship Id="rId17" Type="http://schemas.openxmlformats.org/officeDocument/2006/relationships/image" Target="../media/image23.png"/><Relationship Id="rId25" Type="http://schemas.openxmlformats.org/officeDocument/2006/relationships/image" Target="../media/image2.jpg"/><Relationship Id="rId2" Type="http://schemas.openxmlformats.org/officeDocument/2006/relationships/notesSlide" Target="../notesSlides/notesSlide4.xml"/><Relationship Id="rId16" Type="http://schemas.openxmlformats.org/officeDocument/2006/relationships/image" Target="../media/image22.svg"/><Relationship Id="rId20" Type="http://schemas.openxmlformats.org/officeDocument/2006/relationships/image" Target="../media/image26.svg"/><Relationship Id="rId1" Type="http://schemas.openxmlformats.org/officeDocument/2006/relationships/slideLayout" Target="../slideLayouts/slideLayout4.xml"/><Relationship Id="rId6" Type="http://schemas.openxmlformats.org/officeDocument/2006/relationships/image" Target="../media/image12.svg"/><Relationship Id="rId11" Type="http://schemas.openxmlformats.org/officeDocument/2006/relationships/image" Target="../media/image17.png"/><Relationship Id="rId24" Type="http://schemas.openxmlformats.org/officeDocument/2006/relationships/image" Target="../media/image30.svg"/><Relationship Id="rId5" Type="http://schemas.openxmlformats.org/officeDocument/2006/relationships/image" Target="../media/image11.png"/><Relationship Id="rId15" Type="http://schemas.openxmlformats.org/officeDocument/2006/relationships/image" Target="../media/image21.png"/><Relationship Id="rId23" Type="http://schemas.openxmlformats.org/officeDocument/2006/relationships/image" Target="../media/image29.png"/><Relationship Id="rId10" Type="http://schemas.openxmlformats.org/officeDocument/2006/relationships/image" Target="../media/image16.svg"/><Relationship Id="rId19" Type="http://schemas.openxmlformats.org/officeDocument/2006/relationships/image" Target="../media/image25.png"/><Relationship Id="rId4" Type="http://schemas.openxmlformats.org/officeDocument/2006/relationships/image" Target="../media/image3.png"/><Relationship Id="rId9" Type="http://schemas.openxmlformats.org/officeDocument/2006/relationships/image" Target="../media/image15.png"/><Relationship Id="rId14" Type="http://schemas.openxmlformats.org/officeDocument/2006/relationships/image" Target="../media/image20.svg"/><Relationship Id="rId22" Type="http://schemas.openxmlformats.org/officeDocument/2006/relationships/image" Target="../media/image28.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hyperlink" Target="https://frivilligaresursgruppen.s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hyperlink" Target="https://fmck.myclub.se/" TargetMode="External"/><Relationship Id="rId13" Type="http://schemas.openxmlformats.org/officeDocument/2006/relationships/hyperlink" Target="https://brukshundklubben.se/" TargetMode="External"/><Relationship Id="rId18" Type="http://schemas.openxmlformats.org/officeDocument/2006/relationships/hyperlink" Target="https://www.pistolskytteforbundet.se/" TargetMode="External"/><Relationship Id="rId3" Type="http://schemas.openxmlformats.org/officeDocument/2006/relationships/image" Target="../media/image10.PNG"/><Relationship Id="rId21" Type="http://schemas.openxmlformats.org/officeDocument/2006/relationships/hyperlink" Target="http://www.sjovarnskaren.se/" TargetMode="External"/><Relationship Id="rId7" Type="http://schemas.openxmlformats.org/officeDocument/2006/relationships/hyperlink" Target="https://ffk.se/" TargetMode="External"/><Relationship Id="rId12" Type="http://schemas.openxmlformats.org/officeDocument/2006/relationships/hyperlink" Target="http://www.insatsingenjorerna.se/" TargetMode="External"/><Relationship Id="rId17" Type="http://schemas.openxmlformats.org/officeDocument/2006/relationships/hyperlink" Target="https://www.svenskalottakaren.se/" TargetMode="External"/><Relationship Id="rId2" Type="http://schemas.openxmlformats.org/officeDocument/2006/relationships/notesSlide" Target="../notesSlides/notesSlide9.xml"/><Relationship Id="rId16" Type="http://schemas.openxmlformats.org/officeDocument/2006/relationships/hyperlink" Target="http://www.sff.se/" TargetMode="External"/><Relationship Id="rId20" Type="http://schemas.openxmlformats.org/officeDocument/2006/relationships/hyperlink" Target="https://www.forsvarsutbildarna.se/" TargetMode="External"/><Relationship Id="rId1" Type="http://schemas.openxmlformats.org/officeDocument/2006/relationships/slideLayout" Target="../slideLayouts/slideLayout2.xml"/><Relationship Id="rId6" Type="http://schemas.openxmlformats.org/officeDocument/2006/relationships/hyperlink" Target="https://www.fak.se/" TargetMode="External"/><Relationship Id="rId11" Type="http://schemas.openxmlformats.org/officeDocument/2006/relationships/hyperlink" Target="https://www.flygvapenfrivilliga.se/" TargetMode="External"/><Relationship Id="rId5" Type="http://schemas.openxmlformats.org/officeDocument/2006/relationships/hyperlink" Target="https://bilkaren.se/" TargetMode="External"/><Relationship Id="rId15" Type="http://schemas.openxmlformats.org/officeDocument/2006/relationships/hyperlink" Target="https://www.civil.se/om-oss/" TargetMode="External"/><Relationship Id="rId23" Type="http://schemas.openxmlformats.org/officeDocument/2006/relationships/image" Target="../media/image2.jpg"/><Relationship Id="rId10" Type="http://schemas.openxmlformats.org/officeDocument/2006/relationships/hyperlink" Target="https://fro.se/" TargetMode="External"/><Relationship Id="rId19" Type="http://schemas.openxmlformats.org/officeDocument/2006/relationships/hyperlink" Target="https://www.redcross.se/" TargetMode="External"/><Relationship Id="rId4" Type="http://schemas.openxmlformats.org/officeDocument/2006/relationships/image" Target="../media/image3.png"/><Relationship Id="rId9" Type="http://schemas.openxmlformats.org/officeDocument/2006/relationships/hyperlink" Target="http://www.fpf.a.se/" TargetMode="External"/><Relationship Id="rId14" Type="http://schemas.openxmlformats.org/officeDocument/2006/relationships/hyperlink" Target="https://svenskablastjarnan.se/" TargetMode="External"/><Relationship Id="rId22" Type="http://schemas.openxmlformats.org/officeDocument/2006/relationships/hyperlink" Target="https://www.skyttesport.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3">
            <a:extLst>
              <a:ext uri="{FF2B5EF4-FFF2-40B4-BE49-F238E27FC236}">
                <a16:creationId xmlns:a16="http://schemas.microsoft.com/office/drawing/2014/main" id="{84F31558-971F-FEE1-3AD2-8C259A28840F}"/>
              </a:ext>
            </a:extLst>
          </p:cNvPr>
          <p:cNvSpPr>
            <a:spLocks noChangeArrowheads="1"/>
          </p:cNvSpPr>
          <p:nvPr/>
        </p:nvSpPr>
        <p:spPr bwMode="auto">
          <a:xfrm>
            <a:off x="0" y="0"/>
            <a:ext cx="12192000" cy="6858000"/>
          </a:xfrm>
          <a:prstGeom prst="rect">
            <a:avLst/>
          </a:prstGeom>
          <a:solidFill>
            <a:srgbClr val="F4F3F0"/>
          </a:solidFill>
          <a:ln w="9525" algn="ctr">
            <a:noFill/>
            <a:round/>
            <a:headEnd/>
            <a:tailEnd/>
          </a:ln>
        </p:spPr>
        <p:txBody>
          <a:bodyPr/>
          <a:lstStyle/>
          <a:p>
            <a:pPr>
              <a:spcBef>
                <a:spcPts val="50"/>
              </a:spcBef>
              <a:spcAft>
                <a:spcPts val="50"/>
              </a:spcAft>
              <a:buClr>
                <a:srgbClr val="000000"/>
              </a:buClr>
              <a:buSzPct val="100000"/>
              <a:buFont typeface="Times New Roman" panose="02020603050405020304" pitchFamily="18" charset="0"/>
              <a:buNone/>
            </a:pPr>
            <a:endParaRPr lang="sv-SE" altLang="sv-SE">
              <a:cs typeface="Arial" panose="020B0604020202020204" pitchFamily="34" charset="0"/>
            </a:endParaRPr>
          </a:p>
        </p:txBody>
      </p:sp>
      <p:sp>
        <p:nvSpPr>
          <p:cNvPr id="5122" name="Text Box 1">
            <a:extLst>
              <a:ext uri="{FF2B5EF4-FFF2-40B4-BE49-F238E27FC236}">
                <a16:creationId xmlns:a16="http://schemas.microsoft.com/office/drawing/2014/main" id="{8B08810F-9659-0524-EEF8-9BA0D5B38854}"/>
              </a:ext>
            </a:extLst>
          </p:cNvPr>
          <p:cNvSpPr txBox="1">
            <a:spLocks noChangeArrowheads="1"/>
          </p:cNvSpPr>
          <p:nvPr/>
        </p:nvSpPr>
        <p:spPr bwMode="auto">
          <a:xfrm>
            <a:off x="2209800" y="1549400"/>
            <a:ext cx="77724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spcBef>
                <a:spcPts val="675"/>
              </a:spcBef>
              <a:spcAft>
                <a:spcPts val="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000" b="1">
                <a:solidFill>
                  <a:srgbClr val="4D4D4D"/>
                </a:solidFill>
                <a:latin typeface="Arial" panose="020B0604020202020204" pitchFamily="34" charset="0"/>
                <a:ea typeface="Microsoft YaHei" panose="020B0503020204020204" pitchFamily="34" charset="-122"/>
              </a:defRPr>
            </a:lvl1pPr>
            <a:lvl2pPr>
              <a:spcBef>
                <a:spcPts val="50"/>
              </a:spcBef>
              <a:spcAft>
                <a:spcPts val="6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b="1">
                <a:solidFill>
                  <a:srgbClr val="4D4D4D"/>
                </a:solidFill>
                <a:latin typeface="Arial" panose="020B0604020202020204" pitchFamily="34" charset="0"/>
                <a:ea typeface="Microsoft YaHei" panose="020B0503020204020204" pitchFamily="34" charset="-122"/>
              </a:defRPr>
            </a:lvl2pPr>
            <a:lvl3pPr>
              <a:spcBef>
                <a:spcPts val="50"/>
              </a:spcBef>
              <a:spcAft>
                <a:spcPts val="5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b="1">
                <a:solidFill>
                  <a:srgbClr val="4D4D4D"/>
                </a:solidFill>
                <a:latin typeface="Arial" panose="020B0604020202020204" pitchFamily="34" charset="0"/>
                <a:ea typeface="Microsoft YaHei" panose="020B0503020204020204" pitchFamily="34" charset="-122"/>
              </a:defRPr>
            </a:lvl3pPr>
            <a:lvl4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4pPr>
            <a:lvl5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5pPr>
            <a:lvl6pPr marL="25146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6pPr>
            <a:lvl7pPr marL="29718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7pPr>
            <a:lvl8pPr marL="34290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8pPr>
            <a:lvl9pPr marL="38862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9pPr>
          </a:lstStyle>
          <a:p>
            <a:pPr>
              <a:spcBef>
                <a:spcPts val="51"/>
              </a:spcBef>
              <a:buClrTx/>
            </a:pPr>
            <a:r>
              <a:rPr lang="sv-SE" altLang="sv-SE" sz="2800">
                <a:solidFill>
                  <a:srgbClr val="000066"/>
                </a:solidFill>
              </a:rPr>
              <a:t>    </a:t>
            </a:r>
          </a:p>
        </p:txBody>
      </p:sp>
      <p:sp>
        <p:nvSpPr>
          <p:cNvPr id="5123" name="Text Box 2">
            <a:extLst>
              <a:ext uri="{FF2B5EF4-FFF2-40B4-BE49-F238E27FC236}">
                <a16:creationId xmlns:a16="http://schemas.microsoft.com/office/drawing/2014/main" id="{4CB4577A-827A-3EE1-CCE3-AE5F7D6F4604}"/>
              </a:ext>
            </a:extLst>
          </p:cNvPr>
          <p:cNvSpPr txBox="1">
            <a:spLocks noChangeArrowheads="1"/>
          </p:cNvSpPr>
          <p:nvPr/>
        </p:nvSpPr>
        <p:spPr bwMode="auto">
          <a:xfrm>
            <a:off x="1993900" y="1968500"/>
            <a:ext cx="8204200" cy="320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95263" indent="-195263">
              <a:spcBef>
                <a:spcPts val="675"/>
              </a:spcBef>
              <a:spcAft>
                <a:spcPts val="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000" b="1">
                <a:solidFill>
                  <a:srgbClr val="4D4D4D"/>
                </a:solidFill>
                <a:latin typeface="Arial" panose="020B0604020202020204" pitchFamily="34" charset="0"/>
                <a:ea typeface="Microsoft YaHei" panose="020B0503020204020204" pitchFamily="34" charset="-122"/>
              </a:defRPr>
            </a:lvl1pPr>
            <a:lvl2pPr>
              <a:spcBef>
                <a:spcPts val="50"/>
              </a:spcBef>
              <a:spcAft>
                <a:spcPts val="6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b="1">
                <a:solidFill>
                  <a:srgbClr val="4D4D4D"/>
                </a:solidFill>
                <a:latin typeface="Arial" panose="020B0604020202020204" pitchFamily="34" charset="0"/>
                <a:ea typeface="Microsoft YaHei" panose="020B0503020204020204" pitchFamily="34" charset="-122"/>
              </a:defRPr>
            </a:lvl2pPr>
            <a:lvl3pPr>
              <a:spcBef>
                <a:spcPts val="50"/>
              </a:spcBef>
              <a:spcAft>
                <a:spcPts val="5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b="1">
                <a:solidFill>
                  <a:srgbClr val="4D4D4D"/>
                </a:solidFill>
                <a:latin typeface="Arial" panose="020B0604020202020204" pitchFamily="34" charset="0"/>
                <a:ea typeface="Microsoft YaHei" panose="020B0503020204020204" pitchFamily="34" charset="-122"/>
              </a:defRPr>
            </a:lvl3pPr>
            <a:lvl4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4pPr>
            <a:lvl5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5pPr>
            <a:lvl6pPr marL="25146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6pPr>
            <a:lvl7pPr marL="29718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7pPr>
            <a:lvl8pPr marL="34290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8pPr>
            <a:lvl9pPr marL="38862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9pPr>
          </a:lstStyle>
          <a:p>
            <a:pPr>
              <a:buClrTx/>
              <a:buFontTx/>
              <a:buNone/>
            </a:pPr>
            <a:endParaRPr lang="sv-SE" altLang="sv-SE" dirty="0"/>
          </a:p>
          <a:p>
            <a:pPr algn="ctr">
              <a:buClrTx/>
              <a:buFontTx/>
              <a:buNone/>
            </a:pPr>
            <a:r>
              <a:rPr lang="sv-SE" altLang="sv-SE" sz="4200" dirty="0">
                <a:latin typeface="Times New Roman" panose="02020603050405020304" pitchFamily="18" charset="0"/>
                <a:cs typeface="Times New Roman" panose="02020603050405020304" pitchFamily="18" charset="0"/>
              </a:rPr>
              <a:t>Allmän information</a:t>
            </a:r>
            <a:br>
              <a:rPr lang="sv-SE" altLang="sv-SE" sz="4200" dirty="0">
                <a:latin typeface="Times New Roman" panose="02020603050405020304" pitchFamily="18" charset="0"/>
                <a:cs typeface="Times New Roman" panose="02020603050405020304" pitchFamily="18" charset="0"/>
              </a:rPr>
            </a:br>
            <a:r>
              <a:rPr lang="sv-SE" altLang="sv-SE" sz="4200" dirty="0">
                <a:latin typeface="Times New Roman" panose="02020603050405020304" pitchFamily="18" charset="0"/>
                <a:cs typeface="Times New Roman" panose="02020603050405020304" pitchFamily="18" charset="0"/>
              </a:rPr>
              <a:t>om FRG</a:t>
            </a:r>
          </a:p>
          <a:p>
            <a:pPr algn="ctr">
              <a:buClrTx/>
              <a:buFontTx/>
              <a:buNone/>
            </a:pPr>
            <a:endParaRPr lang="sv-SE" altLang="sv-SE" sz="3200" dirty="0"/>
          </a:p>
          <a:p>
            <a:pPr>
              <a:buClrTx/>
              <a:buFontTx/>
              <a:buNone/>
            </a:pPr>
            <a:endParaRPr lang="sv-SE" altLang="sv-SE" i="1" dirty="0"/>
          </a:p>
          <a:p>
            <a:pPr algn="ctr">
              <a:buClrTx/>
              <a:buFontTx/>
              <a:buNone/>
            </a:pPr>
            <a:endParaRPr lang="sv-SE" altLang="sv-SE" i="1" dirty="0"/>
          </a:p>
          <a:p>
            <a:pPr>
              <a:buClrTx/>
              <a:buFontTx/>
              <a:buNone/>
            </a:pPr>
            <a:endParaRPr lang="sv-SE" altLang="sv-SE" i="1" dirty="0"/>
          </a:p>
        </p:txBody>
      </p:sp>
      <p:sp>
        <p:nvSpPr>
          <p:cNvPr id="3" name="Rektangel 2">
            <a:extLst>
              <a:ext uri="{FF2B5EF4-FFF2-40B4-BE49-F238E27FC236}">
                <a16:creationId xmlns:a16="http://schemas.microsoft.com/office/drawing/2014/main" id="{2F1E0978-36CA-4B92-A989-E791EAB69657}"/>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2" descr="En bild som visar skiss, rita, Linjekonst, linjeritning&#10;&#10;Automatiskt genererad beskrivning">
            <a:extLst>
              <a:ext uri="{FF2B5EF4-FFF2-40B4-BE49-F238E27FC236}">
                <a16:creationId xmlns:a16="http://schemas.microsoft.com/office/drawing/2014/main" id="{74373E75-E99A-F3F8-CFF7-F8578C698FC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5658" t="5459" r="3798" b="23568"/>
          <a:stretch/>
        </p:blipFill>
        <p:spPr bwMode="auto">
          <a:xfrm>
            <a:off x="9420225" y="599719"/>
            <a:ext cx="2771775" cy="486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objekt 5" descr="En bild som visar skiss, rita, Linjekonst, linjeritning&#10;&#10;Automatiskt genererad beskrivning">
            <a:extLst>
              <a:ext uri="{FF2B5EF4-FFF2-40B4-BE49-F238E27FC236}">
                <a16:creationId xmlns:a16="http://schemas.microsoft.com/office/drawing/2014/main" id="{4ECD4267-0D13-820A-3C8E-AD6D05D4EA01}"/>
              </a:ext>
            </a:extLst>
          </p:cNvPr>
          <p:cNvPicPr>
            <a:picLocks noChangeAspect="1"/>
          </p:cNvPicPr>
          <p:nvPr/>
        </p:nvPicPr>
        <p:blipFill rotWithShape="1">
          <a:blip r:embed="rId3">
            <a:extLst>
              <a:ext uri="{28A0092B-C50C-407E-A947-70E740481C1C}">
                <a14:useLocalDpi xmlns:a14="http://schemas.microsoft.com/office/drawing/2010/main" val="0"/>
              </a:ext>
            </a:extLst>
          </a:blip>
          <a:srcRect r="4242" b="23556"/>
          <a:stretch/>
        </p:blipFill>
        <p:spPr>
          <a:xfrm rot="10800000">
            <a:off x="0" y="11315"/>
            <a:ext cx="2809240" cy="3914370"/>
          </a:xfrm>
          <a:prstGeom prst="rect">
            <a:avLst/>
          </a:prstGeom>
        </p:spPr>
      </p:pic>
      <p:pic>
        <p:nvPicPr>
          <p:cNvPr id="7" name="Bildobjekt 6" descr="En bild som visar Teckensnitt, text, Grafik, logotyp&#10;&#10;Automatiskt genererad beskrivning">
            <a:extLst>
              <a:ext uri="{FF2B5EF4-FFF2-40B4-BE49-F238E27FC236}">
                <a16:creationId xmlns:a16="http://schemas.microsoft.com/office/drawing/2014/main" id="{E2E5A9D7-1639-7873-12C0-3D19BFCDB0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a:solidFill>
            <a:srgbClr val="A8B4E9"/>
          </a:solidFill>
        </p:spPr>
      </p:pic>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48096"/>
          <a:stretch/>
        </p:blipFill>
        <p:spPr bwMode="auto">
          <a:xfrm>
            <a:off x="6949515" y="0"/>
            <a:ext cx="5242485" cy="5475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Vad omfattar standardutbildningen till FRG?</a:t>
            </a:r>
            <a:endParaRPr lang="sv-SE" sz="3200" b="1" dirty="0"/>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sz="half" idx="1"/>
          </p:nvPr>
        </p:nvSpPr>
        <p:spPr>
          <a:xfrm>
            <a:off x="838200" y="1825624"/>
            <a:ext cx="5181600" cy="3514525"/>
          </a:xfrm>
        </p:spPr>
        <p:txBody>
          <a:bodyPr>
            <a:normAutofit/>
          </a:bodyPr>
          <a:lstStyle/>
          <a:p>
            <a:r>
              <a:rPr lang="sv-SE" sz="1600" dirty="0">
                <a:latin typeface="Times New Roman" panose="02020603050405020304" pitchFamily="18" charset="0"/>
                <a:cs typeface="Times New Roman" panose="02020603050405020304" pitchFamily="18" charset="0"/>
              </a:rPr>
              <a:t>Vår sårbarhet och våra möjligheter </a:t>
            </a:r>
          </a:p>
          <a:p>
            <a:r>
              <a:rPr lang="sv-SE" sz="1600" dirty="0">
                <a:latin typeface="Times New Roman" panose="02020603050405020304" pitchFamily="18" charset="0"/>
                <a:cs typeface="Times New Roman" panose="02020603050405020304" pitchFamily="18" charset="0"/>
              </a:rPr>
              <a:t>Kommunkunskap </a:t>
            </a:r>
          </a:p>
          <a:p>
            <a:r>
              <a:rPr lang="sv-SE" sz="1600" dirty="0">
                <a:latin typeface="Times New Roman" panose="02020603050405020304" pitchFamily="18" charset="0"/>
                <a:cs typeface="Times New Roman" panose="02020603050405020304" pitchFamily="18" charset="0"/>
              </a:rPr>
              <a:t>Den Frivilliga Resursgruppen </a:t>
            </a:r>
          </a:p>
          <a:p>
            <a:r>
              <a:rPr lang="sv-SE" sz="1600" dirty="0">
                <a:latin typeface="Times New Roman" panose="02020603050405020304" pitchFamily="18" charset="0"/>
                <a:cs typeface="Times New Roman" panose="02020603050405020304" pitchFamily="18" charset="0"/>
              </a:rPr>
              <a:t>Information vid kriser </a:t>
            </a:r>
          </a:p>
          <a:p>
            <a:r>
              <a:rPr lang="sv-SE" sz="1600" dirty="0">
                <a:latin typeface="Times New Roman" panose="02020603050405020304" pitchFamily="18" charset="0"/>
                <a:cs typeface="Times New Roman" panose="02020603050405020304" pitchFamily="18" charset="0"/>
              </a:rPr>
              <a:t>Att möta människor i kriser </a:t>
            </a:r>
          </a:p>
          <a:p>
            <a:r>
              <a:rPr lang="sv-SE" sz="1600" dirty="0">
                <a:latin typeface="Times New Roman" panose="02020603050405020304" pitchFamily="18" charset="0"/>
                <a:cs typeface="Times New Roman" panose="02020603050405020304" pitchFamily="18" charset="0"/>
              </a:rPr>
              <a:t>Första hjälpen med HLR </a:t>
            </a:r>
            <a:br>
              <a:rPr lang="sv-SE" sz="1600" dirty="0">
                <a:latin typeface="Times New Roman" panose="02020603050405020304" pitchFamily="18" charset="0"/>
                <a:cs typeface="Times New Roman" panose="02020603050405020304" pitchFamily="18" charset="0"/>
              </a:rPr>
            </a:br>
            <a:endParaRPr lang="sv-SE" sz="1600" dirty="0">
              <a:latin typeface="Times New Roman" panose="02020603050405020304" pitchFamily="18" charset="0"/>
              <a:cs typeface="Times New Roman" panose="02020603050405020304" pitchFamily="18" charset="0"/>
            </a:endParaRPr>
          </a:p>
          <a:p>
            <a:pPr marL="0" indent="0">
              <a:buNone/>
            </a:pPr>
            <a:br>
              <a:rPr lang="sv-SE" sz="1600" dirty="0">
                <a:latin typeface="Times New Roman" panose="02020603050405020304" pitchFamily="18" charset="0"/>
                <a:cs typeface="Times New Roman" panose="02020603050405020304" pitchFamily="18" charset="0"/>
              </a:rPr>
            </a:br>
            <a:r>
              <a:rPr lang="sv-SE" sz="1600" dirty="0">
                <a:latin typeface="Times New Roman" panose="02020603050405020304" pitchFamily="18" charset="0"/>
                <a:cs typeface="Times New Roman" panose="02020603050405020304" pitchFamily="18" charset="0"/>
              </a:rPr>
              <a:t> </a:t>
            </a:r>
          </a:p>
        </p:txBody>
      </p:sp>
      <p:sp>
        <p:nvSpPr>
          <p:cNvPr id="6" name="Platshållare för innehåll 5">
            <a:extLst>
              <a:ext uri="{FF2B5EF4-FFF2-40B4-BE49-F238E27FC236}">
                <a16:creationId xmlns:a16="http://schemas.microsoft.com/office/drawing/2014/main" id="{BFCE02F3-1A31-C5F7-B55C-B36F51747133}"/>
              </a:ext>
            </a:extLst>
          </p:cNvPr>
          <p:cNvSpPr>
            <a:spLocks noGrp="1"/>
          </p:cNvSpPr>
          <p:nvPr>
            <p:ph sz="half" idx="2"/>
          </p:nvPr>
        </p:nvSpPr>
        <p:spPr/>
        <p:txBody>
          <a:bodyPr>
            <a:normAutofit/>
          </a:bodyPr>
          <a:lstStyle/>
          <a:p>
            <a:r>
              <a:rPr lang="sv-SE" sz="1600" dirty="0">
                <a:latin typeface="Times New Roman" panose="02020603050405020304" pitchFamily="18" charset="0"/>
                <a:cs typeface="Times New Roman" panose="02020603050405020304" pitchFamily="18" charset="0"/>
              </a:rPr>
              <a:t>30-minutersmetoden </a:t>
            </a:r>
          </a:p>
          <a:p>
            <a:r>
              <a:rPr lang="sv-SE" sz="1600" dirty="0">
                <a:latin typeface="Times New Roman" panose="02020603050405020304" pitchFamily="18" charset="0"/>
                <a:cs typeface="Times New Roman" panose="02020603050405020304" pitchFamily="18" charset="0"/>
              </a:rPr>
              <a:t>Livsmedelshantering </a:t>
            </a:r>
          </a:p>
          <a:p>
            <a:r>
              <a:rPr lang="sv-SE" sz="1600" dirty="0">
                <a:latin typeface="Times New Roman" panose="02020603050405020304" pitchFamily="18" charset="0"/>
                <a:cs typeface="Times New Roman" panose="02020603050405020304" pitchFamily="18" charset="0"/>
              </a:rPr>
              <a:t>Stabstjänst </a:t>
            </a:r>
          </a:p>
          <a:p>
            <a:r>
              <a:rPr lang="sv-SE" sz="1600" dirty="0">
                <a:latin typeface="Times New Roman" panose="02020603050405020304" pitchFamily="18" charset="0"/>
                <a:cs typeface="Times New Roman" panose="02020603050405020304" pitchFamily="18" charset="0"/>
              </a:rPr>
              <a:t>Kommunspecifik utbildning </a:t>
            </a:r>
          </a:p>
        </p:txBody>
      </p:sp>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textruta 7">
            <a:extLst>
              <a:ext uri="{FF2B5EF4-FFF2-40B4-BE49-F238E27FC236}">
                <a16:creationId xmlns:a16="http://schemas.microsoft.com/office/drawing/2014/main" id="{B7B7D5BB-B6F0-B03C-CB2B-6274E5AE0C14}"/>
              </a:ext>
            </a:extLst>
          </p:cNvPr>
          <p:cNvSpPr txBox="1"/>
          <p:nvPr/>
        </p:nvSpPr>
        <p:spPr>
          <a:xfrm>
            <a:off x="838199" y="4210050"/>
            <a:ext cx="8715375" cy="338554"/>
          </a:xfrm>
          <a:prstGeom prst="rect">
            <a:avLst/>
          </a:prstGeom>
          <a:noFill/>
        </p:spPr>
        <p:txBody>
          <a:bodyPr wrap="square" rtlCol="0">
            <a:spAutoFit/>
          </a:bodyPr>
          <a:lstStyle/>
          <a:p>
            <a:r>
              <a:rPr lang="sv-SE" sz="1600" dirty="0">
                <a:latin typeface="Times New Roman" panose="02020603050405020304" pitchFamily="18" charset="0"/>
                <a:cs typeface="Times New Roman" panose="02020603050405020304" pitchFamily="18" charset="0"/>
              </a:rPr>
              <a:t>Utbildningen, som sker under veckoslut och/ eller kvällar, skall genomföras </a:t>
            </a:r>
            <a:r>
              <a:rPr lang="sv-SE" sz="1600">
                <a:latin typeface="Times New Roman" panose="02020603050405020304" pitchFamily="18" charset="0"/>
                <a:cs typeface="Times New Roman" panose="02020603050405020304" pitchFamily="18" charset="0"/>
              </a:rPr>
              <a:t>inom ett </a:t>
            </a:r>
            <a:r>
              <a:rPr lang="sv-SE" sz="1600" dirty="0">
                <a:latin typeface="Times New Roman" panose="02020603050405020304" pitchFamily="18" charset="0"/>
                <a:cs typeface="Times New Roman" panose="02020603050405020304" pitchFamily="18" charset="0"/>
              </a:rPr>
              <a:t>år.</a:t>
            </a:r>
            <a:endParaRPr lang="sv-SE" sz="1600" dirty="0"/>
          </a:p>
        </p:txBody>
      </p:sp>
      <p:pic>
        <p:nvPicPr>
          <p:cNvPr id="9" name="Bildobjekt 8" descr="En bild som visar Teckensnitt, text, Grafik, logotyp&#10;&#10;Automatiskt genererad beskrivning">
            <a:extLst>
              <a:ext uri="{FF2B5EF4-FFF2-40B4-BE49-F238E27FC236}">
                <a16:creationId xmlns:a16="http://schemas.microsoft.com/office/drawing/2014/main" id="{DB140631-AF15-8556-957F-392A141561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2648998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3">
            <a:extLst>
              <a:ext uri="{FF2B5EF4-FFF2-40B4-BE49-F238E27FC236}">
                <a16:creationId xmlns:a16="http://schemas.microsoft.com/office/drawing/2014/main" id="{84F31558-971F-FEE1-3AD2-8C259A28840F}"/>
              </a:ext>
            </a:extLst>
          </p:cNvPr>
          <p:cNvSpPr>
            <a:spLocks noChangeArrowheads="1"/>
          </p:cNvSpPr>
          <p:nvPr/>
        </p:nvSpPr>
        <p:spPr bwMode="auto">
          <a:xfrm>
            <a:off x="0" y="0"/>
            <a:ext cx="12192000" cy="6858000"/>
          </a:xfrm>
          <a:prstGeom prst="rect">
            <a:avLst/>
          </a:prstGeom>
          <a:solidFill>
            <a:srgbClr val="F4F3F0"/>
          </a:solidFill>
          <a:ln w="9525" algn="ctr">
            <a:noFill/>
            <a:round/>
            <a:headEnd/>
            <a:tailEnd/>
          </a:ln>
        </p:spPr>
        <p:txBody>
          <a:bodyPr/>
          <a:lstStyle/>
          <a:p>
            <a:pPr>
              <a:spcBef>
                <a:spcPts val="50"/>
              </a:spcBef>
              <a:spcAft>
                <a:spcPts val="50"/>
              </a:spcAft>
              <a:buClr>
                <a:srgbClr val="000000"/>
              </a:buClr>
              <a:buSzPct val="100000"/>
              <a:buFont typeface="Times New Roman" panose="02020603050405020304" pitchFamily="18" charset="0"/>
              <a:buNone/>
            </a:pPr>
            <a:endParaRPr lang="sv-SE" altLang="sv-SE">
              <a:cs typeface="Arial" panose="020B0604020202020204" pitchFamily="34" charset="0"/>
            </a:endParaRPr>
          </a:p>
        </p:txBody>
      </p:sp>
      <p:sp>
        <p:nvSpPr>
          <p:cNvPr id="5122" name="Text Box 1">
            <a:extLst>
              <a:ext uri="{FF2B5EF4-FFF2-40B4-BE49-F238E27FC236}">
                <a16:creationId xmlns:a16="http://schemas.microsoft.com/office/drawing/2014/main" id="{8B08810F-9659-0524-EEF8-9BA0D5B38854}"/>
              </a:ext>
            </a:extLst>
          </p:cNvPr>
          <p:cNvSpPr txBox="1">
            <a:spLocks noChangeArrowheads="1"/>
          </p:cNvSpPr>
          <p:nvPr/>
        </p:nvSpPr>
        <p:spPr bwMode="auto">
          <a:xfrm>
            <a:off x="2209800" y="1549400"/>
            <a:ext cx="77724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spcBef>
                <a:spcPts val="675"/>
              </a:spcBef>
              <a:spcAft>
                <a:spcPts val="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000" b="1">
                <a:solidFill>
                  <a:srgbClr val="4D4D4D"/>
                </a:solidFill>
                <a:latin typeface="Arial" panose="020B0604020202020204" pitchFamily="34" charset="0"/>
                <a:ea typeface="Microsoft YaHei" panose="020B0503020204020204" pitchFamily="34" charset="-122"/>
              </a:defRPr>
            </a:lvl1pPr>
            <a:lvl2pPr>
              <a:spcBef>
                <a:spcPts val="50"/>
              </a:spcBef>
              <a:spcAft>
                <a:spcPts val="6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b="1">
                <a:solidFill>
                  <a:srgbClr val="4D4D4D"/>
                </a:solidFill>
                <a:latin typeface="Arial" panose="020B0604020202020204" pitchFamily="34" charset="0"/>
                <a:ea typeface="Microsoft YaHei" panose="020B0503020204020204" pitchFamily="34" charset="-122"/>
              </a:defRPr>
            </a:lvl2pPr>
            <a:lvl3pPr>
              <a:spcBef>
                <a:spcPts val="50"/>
              </a:spcBef>
              <a:spcAft>
                <a:spcPts val="5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b="1">
                <a:solidFill>
                  <a:srgbClr val="4D4D4D"/>
                </a:solidFill>
                <a:latin typeface="Arial" panose="020B0604020202020204" pitchFamily="34" charset="0"/>
                <a:ea typeface="Microsoft YaHei" panose="020B0503020204020204" pitchFamily="34" charset="-122"/>
              </a:defRPr>
            </a:lvl3pPr>
            <a:lvl4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4pPr>
            <a:lvl5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5pPr>
            <a:lvl6pPr marL="25146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6pPr>
            <a:lvl7pPr marL="29718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7pPr>
            <a:lvl8pPr marL="34290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8pPr>
            <a:lvl9pPr marL="38862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9pPr>
          </a:lstStyle>
          <a:p>
            <a:pPr>
              <a:spcBef>
                <a:spcPts val="51"/>
              </a:spcBef>
              <a:buClrTx/>
            </a:pPr>
            <a:r>
              <a:rPr lang="sv-SE" altLang="sv-SE" sz="2800">
                <a:solidFill>
                  <a:srgbClr val="000066"/>
                </a:solidFill>
              </a:rPr>
              <a:t>    </a:t>
            </a:r>
          </a:p>
        </p:txBody>
      </p:sp>
      <p:sp>
        <p:nvSpPr>
          <p:cNvPr id="5123" name="Text Box 2">
            <a:extLst>
              <a:ext uri="{FF2B5EF4-FFF2-40B4-BE49-F238E27FC236}">
                <a16:creationId xmlns:a16="http://schemas.microsoft.com/office/drawing/2014/main" id="{4CB4577A-827A-3EE1-CCE3-AE5F7D6F4604}"/>
              </a:ext>
            </a:extLst>
          </p:cNvPr>
          <p:cNvSpPr txBox="1">
            <a:spLocks noChangeArrowheads="1"/>
          </p:cNvSpPr>
          <p:nvPr/>
        </p:nvSpPr>
        <p:spPr bwMode="auto">
          <a:xfrm>
            <a:off x="1993900" y="2014537"/>
            <a:ext cx="8204200" cy="10269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95263" indent="-195263">
              <a:spcBef>
                <a:spcPts val="675"/>
              </a:spcBef>
              <a:spcAft>
                <a:spcPts val="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000" b="1">
                <a:solidFill>
                  <a:srgbClr val="4D4D4D"/>
                </a:solidFill>
                <a:latin typeface="Arial" panose="020B0604020202020204" pitchFamily="34" charset="0"/>
                <a:ea typeface="Microsoft YaHei" panose="020B0503020204020204" pitchFamily="34" charset="-122"/>
              </a:defRPr>
            </a:lvl1pPr>
            <a:lvl2pPr>
              <a:spcBef>
                <a:spcPts val="50"/>
              </a:spcBef>
              <a:spcAft>
                <a:spcPts val="6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b="1">
                <a:solidFill>
                  <a:srgbClr val="4D4D4D"/>
                </a:solidFill>
                <a:latin typeface="Arial" panose="020B0604020202020204" pitchFamily="34" charset="0"/>
                <a:ea typeface="Microsoft YaHei" panose="020B0503020204020204" pitchFamily="34" charset="-122"/>
              </a:defRPr>
            </a:lvl2pPr>
            <a:lvl3pPr>
              <a:spcBef>
                <a:spcPts val="50"/>
              </a:spcBef>
              <a:spcAft>
                <a:spcPts val="5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b="1">
                <a:solidFill>
                  <a:srgbClr val="4D4D4D"/>
                </a:solidFill>
                <a:latin typeface="Arial" panose="020B0604020202020204" pitchFamily="34" charset="0"/>
                <a:ea typeface="Microsoft YaHei" panose="020B0503020204020204" pitchFamily="34" charset="-122"/>
              </a:defRPr>
            </a:lvl3pPr>
            <a:lvl4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4pPr>
            <a:lvl5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5pPr>
            <a:lvl6pPr marL="25146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6pPr>
            <a:lvl7pPr marL="29718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7pPr>
            <a:lvl8pPr marL="34290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8pPr>
            <a:lvl9pPr marL="38862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9pPr>
          </a:lstStyle>
          <a:p>
            <a:pPr algn="ctr">
              <a:buClrTx/>
              <a:buFontTx/>
              <a:buNone/>
            </a:pPr>
            <a:r>
              <a:rPr lang="sv-SE" altLang="sv-SE" sz="6000" dirty="0">
                <a:latin typeface="Times New Roman" panose="02020603050405020304" pitchFamily="18" charset="0"/>
                <a:cs typeface="Times New Roman" panose="02020603050405020304" pitchFamily="18" charset="0"/>
              </a:rPr>
              <a:t>TACK!</a:t>
            </a:r>
          </a:p>
          <a:p>
            <a:pPr algn="ctr">
              <a:buClrTx/>
              <a:buFontTx/>
              <a:buNone/>
            </a:pPr>
            <a:endParaRPr lang="sv-SE" altLang="sv-SE" sz="6000" dirty="0"/>
          </a:p>
          <a:p>
            <a:pPr>
              <a:buClrTx/>
              <a:buFontTx/>
              <a:buNone/>
            </a:pPr>
            <a:endParaRPr lang="sv-SE" altLang="sv-SE" sz="6000" i="1" dirty="0"/>
          </a:p>
          <a:p>
            <a:pPr algn="ctr">
              <a:buClrTx/>
              <a:buFontTx/>
              <a:buNone/>
            </a:pPr>
            <a:endParaRPr lang="sv-SE" altLang="sv-SE" sz="6000" i="1" dirty="0"/>
          </a:p>
          <a:p>
            <a:pPr>
              <a:buClrTx/>
              <a:buFontTx/>
              <a:buNone/>
            </a:pPr>
            <a:endParaRPr lang="sv-SE" altLang="sv-SE" sz="6000" i="1" dirty="0"/>
          </a:p>
        </p:txBody>
      </p:sp>
      <p:sp>
        <p:nvSpPr>
          <p:cNvPr id="3" name="Rektangel 2">
            <a:extLst>
              <a:ext uri="{FF2B5EF4-FFF2-40B4-BE49-F238E27FC236}">
                <a16:creationId xmlns:a16="http://schemas.microsoft.com/office/drawing/2014/main" id="{2F1E0978-36CA-4B92-A989-E791EAB69657}"/>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2" descr="En bild som visar skiss, rita, Linjekonst, linjeritning&#10;&#10;Automatiskt genererad beskrivning">
            <a:extLst>
              <a:ext uri="{FF2B5EF4-FFF2-40B4-BE49-F238E27FC236}">
                <a16:creationId xmlns:a16="http://schemas.microsoft.com/office/drawing/2014/main" id="{74373E75-E99A-F3F8-CFF7-F8578C698FC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5658" t="5459" r="3798" b="23568"/>
          <a:stretch/>
        </p:blipFill>
        <p:spPr bwMode="auto">
          <a:xfrm>
            <a:off x="9420225" y="599719"/>
            <a:ext cx="2771775" cy="486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objekt 5" descr="En bild som visar skiss, rita, Linjekonst, linjeritning&#10;&#10;Automatiskt genererad beskrivning">
            <a:extLst>
              <a:ext uri="{FF2B5EF4-FFF2-40B4-BE49-F238E27FC236}">
                <a16:creationId xmlns:a16="http://schemas.microsoft.com/office/drawing/2014/main" id="{4ECD4267-0D13-820A-3C8E-AD6D05D4EA01}"/>
              </a:ext>
            </a:extLst>
          </p:cNvPr>
          <p:cNvPicPr>
            <a:picLocks noChangeAspect="1"/>
          </p:cNvPicPr>
          <p:nvPr/>
        </p:nvPicPr>
        <p:blipFill rotWithShape="1">
          <a:blip r:embed="rId3">
            <a:extLst>
              <a:ext uri="{28A0092B-C50C-407E-A947-70E740481C1C}">
                <a14:useLocalDpi xmlns:a14="http://schemas.microsoft.com/office/drawing/2010/main" val="0"/>
              </a:ext>
            </a:extLst>
          </a:blip>
          <a:srcRect r="4242" b="23556"/>
          <a:stretch/>
        </p:blipFill>
        <p:spPr>
          <a:xfrm rot="10800000">
            <a:off x="0" y="11315"/>
            <a:ext cx="2809240" cy="3914370"/>
          </a:xfrm>
          <a:prstGeom prst="rect">
            <a:avLst/>
          </a:prstGeom>
        </p:spPr>
      </p:pic>
      <p:sp>
        <p:nvSpPr>
          <p:cNvPr id="5" name="Underrubrik 2">
            <a:extLst>
              <a:ext uri="{FF2B5EF4-FFF2-40B4-BE49-F238E27FC236}">
                <a16:creationId xmlns:a16="http://schemas.microsoft.com/office/drawing/2014/main" id="{32556B4C-1BFD-2316-B66A-30D9DCBDB79D}"/>
              </a:ext>
            </a:extLst>
          </p:cNvPr>
          <p:cNvSpPr txBox="1">
            <a:spLocks/>
          </p:cNvSpPr>
          <p:nvPr/>
        </p:nvSpPr>
        <p:spPr>
          <a:xfrm>
            <a:off x="3664743" y="3506585"/>
            <a:ext cx="4862513" cy="49013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2400" dirty="0">
                <a:solidFill>
                  <a:srgbClr val="4C4B45"/>
                </a:solidFill>
                <a:latin typeface="Times New Roman" panose="02020603050405020304" pitchFamily="18" charset="0"/>
                <a:cs typeface="Times New Roman" panose="02020603050405020304" pitchFamily="18" charset="0"/>
                <a:hlinkClick r:id="rId4"/>
              </a:rPr>
              <a:t>http://www.frivilligaresursgruppen.se/</a:t>
            </a:r>
            <a:endParaRPr lang="sv-SE" sz="2400" dirty="0">
              <a:solidFill>
                <a:srgbClr val="4C4B45"/>
              </a:solidFill>
              <a:latin typeface="Times New Roman" panose="02020603050405020304" pitchFamily="18" charset="0"/>
              <a:cs typeface="Times New Roman" panose="02020603050405020304" pitchFamily="18" charset="0"/>
            </a:endParaRPr>
          </a:p>
        </p:txBody>
      </p:sp>
      <p:pic>
        <p:nvPicPr>
          <p:cNvPr id="7" name="Bildobjekt 6" descr="En bild som visar Teckensnitt, text, Grafik, logotyp&#10;&#10;Automatiskt genererad beskrivning">
            <a:extLst>
              <a:ext uri="{FF2B5EF4-FFF2-40B4-BE49-F238E27FC236}">
                <a16:creationId xmlns:a16="http://schemas.microsoft.com/office/drawing/2014/main" id="{26D14FC9-1BF4-938D-2CAC-172BDBD45A5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1716960738"/>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Vad är FRG?</a:t>
            </a:r>
            <a:endParaRPr lang="sv-SE" sz="3200" b="1" dirty="0"/>
          </a:p>
        </p:txBody>
      </p:sp>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3638" y="0"/>
            <a:ext cx="340836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textruta 12">
            <a:extLst>
              <a:ext uri="{FF2B5EF4-FFF2-40B4-BE49-F238E27FC236}">
                <a16:creationId xmlns:a16="http://schemas.microsoft.com/office/drawing/2014/main" id="{18C1E733-19EB-EE57-1C6B-9A27073ADD3F}"/>
              </a:ext>
            </a:extLst>
          </p:cNvPr>
          <p:cNvSpPr txBox="1"/>
          <p:nvPr/>
        </p:nvSpPr>
        <p:spPr>
          <a:xfrm>
            <a:off x="1528034" y="3489450"/>
            <a:ext cx="2024278" cy="1107996"/>
          </a:xfrm>
          <a:prstGeom prst="rect">
            <a:avLst/>
          </a:prstGeom>
          <a:noFill/>
        </p:spPr>
        <p:txBody>
          <a:bodyPr wrap="square" rtlCol="0">
            <a:spAutoFit/>
          </a:bodyPr>
          <a:lstStyle/>
          <a:p>
            <a:pPr algn="ctr"/>
            <a:r>
              <a:rPr lang="sv-SE" altLang="sv-SE" sz="1600" dirty="0">
                <a:latin typeface="Times New Roman" panose="02020603050405020304" pitchFamily="18" charset="0"/>
                <a:cs typeface="Times New Roman" panose="02020603050405020304" pitchFamily="18" charset="0"/>
              </a:rPr>
              <a:t>En organiserad grupp av frivilliga med särskild utbildning.</a:t>
            </a:r>
          </a:p>
          <a:p>
            <a:endParaRPr lang="sv-SE" dirty="0"/>
          </a:p>
        </p:txBody>
      </p:sp>
      <p:sp>
        <p:nvSpPr>
          <p:cNvPr id="19" name="textruta 18">
            <a:extLst>
              <a:ext uri="{FF2B5EF4-FFF2-40B4-BE49-F238E27FC236}">
                <a16:creationId xmlns:a16="http://schemas.microsoft.com/office/drawing/2014/main" id="{091CFC80-589A-3A8E-F054-7FBC5F29C36A}"/>
              </a:ext>
            </a:extLst>
          </p:cNvPr>
          <p:cNvSpPr txBox="1"/>
          <p:nvPr/>
        </p:nvSpPr>
        <p:spPr>
          <a:xfrm>
            <a:off x="4246591" y="3504839"/>
            <a:ext cx="2373253" cy="1077218"/>
          </a:xfrm>
          <a:prstGeom prst="rect">
            <a:avLst/>
          </a:prstGeom>
          <a:noFill/>
        </p:spPr>
        <p:txBody>
          <a:bodyPr wrap="square">
            <a:spAutoFit/>
          </a:bodyPr>
          <a:lstStyle/>
          <a:p>
            <a:pPr algn="ctr"/>
            <a:r>
              <a:rPr lang="sv-SE" altLang="sv-SE" sz="1600" dirty="0">
                <a:latin typeface="Times New Roman" panose="02020603050405020304" pitchFamily="18" charset="0"/>
                <a:cs typeface="Times New Roman" panose="02020603050405020304" pitchFamily="18" charset="0"/>
              </a:rPr>
              <a:t>Strävar efter bredd med olika förmågor, kunskaper och erfarenheter.</a:t>
            </a:r>
          </a:p>
          <a:p>
            <a:endParaRPr lang="sv-SE" sz="1600" dirty="0">
              <a:latin typeface="Times New Roman" panose="02020603050405020304" pitchFamily="18" charset="0"/>
              <a:cs typeface="Times New Roman" panose="02020603050405020304" pitchFamily="18" charset="0"/>
            </a:endParaRPr>
          </a:p>
        </p:txBody>
      </p:sp>
      <p:sp>
        <p:nvSpPr>
          <p:cNvPr id="22" name="textruta 21">
            <a:extLst>
              <a:ext uri="{FF2B5EF4-FFF2-40B4-BE49-F238E27FC236}">
                <a16:creationId xmlns:a16="http://schemas.microsoft.com/office/drawing/2014/main" id="{A4986C87-6AAD-2048-B63E-BEEFE88215BA}"/>
              </a:ext>
            </a:extLst>
          </p:cNvPr>
          <p:cNvSpPr txBox="1"/>
          <p:nvPr/>
        </p:nvSpPr>
        <p:spPr>
          <a:xfrm>
            <a:off x="7155989" y="3504839"/>
            <a:ext cx="2373253" cy="584775"/>
          </a:xfrm>
          <a:prstGeom prst="rect">
            <a:avLst/>
          </a:prstGeom>
          <a:noFill/>
        </p:spPr>
        <p:txBody>
          <a:bodyPr wrap="square">
            <a:spAutoFit/>
          </a:bodyPr>
          <a:lstStyle/>
          <a:p>
            <a:pPr algn="ctr"/>
            <a:r>
              <a:rPr lang="sv-SE" altLang="sv-SE" sz="1600" dirty="0">
                <a:latin typeface="Times New Roman" panose="02020603050405020304" pitchFamily="18" charset="0"/>
                <a:cs typeface="Times New Roman" panose="02020603050405020304" pitchFamily="18" charset="0"/>
              </a:rPr>
              <a:t>Kommunen är uppdragsgivare.</a:t>
            </a:r>
            <a:endParaRPr lang="sv-SE" sz="1600" dirty="0">
              <a:latin typeface="Times New Roman" panose="02020603050405020304" pitchFamily="18" charset="0"/>
              <a:cs typeface="Times New Roman" panose="02020603050405020304" pitchFamily="18" charset="0"/>
            </a:endParaRPr>
          </a:p>
        </p:txBody>
      </p:sp>
      <p:sp>
        <p:nvSpPr>
          <p:cNvPr id="23" name="Rektangel 22">
            <a:extLst>
              <a:ext uri="{FF2B5EF4-FFF2-40B4-BE49-F238E27FC236}">
                <a16:creationId xmlns:a16="http://schemas.microsoft.com/office/drawing/2014/main" id="{98933180-725B-06BD-B9C8-0D249EF53905}"/>
              </a:ext>
            </a:extLst>
          </p:cNvPr>
          <p:cNvSpPr/>
          <p:nvPr/>
        </p:nvSpPr>
        <p:spPr>
          <a:xfrm>
            <a:off x="1877392" y="2062108"/>
            <a:ext cx="1325562" cy="1325562"/>
          </a:xfrm>
          <a:prstGeom prst="rect">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descr="Grupp med hel fyllning">
            <a:extLst>
              <a:ext uri="{FF2B5EF4-FFF2-40B4-BE49-F238E27FC236}">
                <a16:creationId xmlns:a16="http://schemas.microsoft.com/office/drawing/2014/main" id="{152E877D-3DCE-3F23-E351-A83261D18B3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25892" y="2310608"/>
            <a:ext cx="828562" cy="828562"/>
          </a:xfrm>
          <a:prstGeom prst="rect">
            <a:avLst/>
          </a:prstGeom>
        </p:spPr>
      </p:pic>
      <p:sp>
        <p:nvSpPr>
          <p:cNvPr id="24" name="Rektangel 23">
            <a:extLst>
              <a:ext uri="{FF2B5EF4-FFF2-40B4-BE49-F238E27FC236}">
                <a16:creationId xmlns:a16="http://schemas.microsoft.com/office/drawing/2014/main" id="{D14DD709-3ED8-2610-039D-0A5B8189F9B7}"/>
              </a:ext>
            </a:extLst>
          </p:cNvPr>
          <p:cNvSpPr/>
          <p:nvPr/>
        </p:nvSpPr>
        <p:spPr>
          <a:xfrm>
            <a:off x="4770438" y="2055813"/>
            <a:ext cx="1325562" cy="1325562"/>
          </a:xfrm>
          <a:prstGeom prst="rect">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5" name="Bild 14" descr="Muskulös arm med hel fyllning">
            <a:extLst>
              <a:ext uri="{FF2B5EF4-FFF2-40B4-BE49-F238E27FC236}">
                <a16:creationId xmlns:a16="http://schemas.microsoft.com/office/drawing/2014/main" id="{6925B089-5081-AFAC-1342-F9818D9E66E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86010" y="2371385"/>
            <a:ext cx="694417" cy="694417"/>
          </a:xfrm>
          <a:prstGeom prst="rect">
            <a:avLst/>
          </a:prstGeom>
        </p:spPr>
      </p:pic>
      <p:sp>
        <p:nvSpPr>
          <p:cNvPr id="25" name="Rektangel 24">
            <a:extLst>
              <a:ext uri="{FF2B5EF4-FFF2-40B4-BE49-F238E27FC236}">
                <a16:creationId xmlns:a16="http://schemas.microsoft.com/office/drawing/2014/main" id="{815A9DB1-E044-0F81-6609-1A5102936FC3}"/>
              </a:ext>
            </a:extLst>
          </p:cNvPr>
          <p:cNvSpPr/>
          <p:nvPr/>
        </p:nvSpPr>
        <p:spPr>
          <a:xfrm>
            <a:off x="7679835" y="2016171"/>
            <a:ext cx="1325562" cy="1325562"/>
          </a:xfrm>
          <a:prstGeom prst="rect">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21" name="Bild 20" descr="Stad kontur">
            <a:extLst>
              <a:ext uri="{FF2B5EF4-FFF2-40B4-BE49-F238E27FC236}">
                <a16:creationId xmlns:a16="http://schemas.microsoft.com/office/drawing/2014/main" id="{CBE2E8F1-DD40-9524-F488-9E5E9A1189A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907905" y="2262821"/>
            <a:ext cx="876349" cy="876349"/>
          </a:xfrm>
          <a:prstGeom prst="rect">
            <a:avLst/>
          </a:prstGeom>
        </p:spPr>
      </p:pic>
      <p:pic>
        <p:nvPicPr>
          <p:cNvPr id="3" name="Bildobjekt 2" descr="En bild som visar Teckensnitt, text, Grafik, logotyp&#10;&#10;Automatiskt genererad beskrivning">
            <a:extLst>
              <a:ext uri="{FF2B5EF4-FFF2-40B4-BE49-F238E27FC236}">
                <a16:creationId xmlns:a16="http://schemas.microsoft.com/office/drawing/2014/main" id="{2072C899-AC10-B46B-F2E2-69A7D4E6B44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2959452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Varför bildades FRG?</a:t>
            </a:r>
            <a:endParaRPr lang="sv-SE" sz="3200" b="1" dirty="0"/>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a:xfrm>
            <a:off x="838201" y="1825625"/>
            <a:ext cx="7731034" cy="3434352"/>
          </a:xfrm>
        </p:spPr>
        <p:txBody>
          <a:bodyPr>
            <a:normAutofit/>
          </a:bodyPr>
          <a:lstStyle/>
          <a:p>
            <a:r>
              <a:rPr lang="sv-SE" sz="1600" dirty="0">
                <a:latin typeface="Times New Roman" panose="02020603050405020304" pitchFamily="18" charset="0"/>
                <a:cs typeface="Times New Roman" panose="02020603050405020304" pitchFamily="18" charset="0"/>
              </a:rPr>
              <a:t>För att avlasta och stärka kommunen vid samhällsstörningar då de ordinarie personalresurserna inte räcker till.</a:t>
            </a:r>
          </a:p>
          <a:p>
            <a:r>
              <a:rPr lang="sv-SE" sz="1600" dirty="0">
                <a:latin typeface="Times New Roman" panose="02020603050405020304" pitchFamily="18" charset="0"/>
                <a:cs typeface="Times New Roman" panose="02020603050405020304" pitchFamily="18" charset="0"/>
              </a:rPr>
              <a:t>FRG kan även tas i anspråk av kommunen vid andra tillfällen.</a:t>
            </a:r>
            <a:br>
              <a:rPr lang="sv-SE" sz="1600" dirty="0">
                <a:latin typeface="Times New Roman" panose="02020603050405020304" pitchFamily="18" charset="0"/>
                <a:cs typeface="Times New Roman" panose="02020603050405020304" pitchFamily="18" charset="0"/>
              </a:rPr>
            </a:br>
            <a:r>
              <a:rPr lang="sv-SE" sz="1600" dirty="0">
                <a:latin typeface="Times New Roman" panose="02020603050405020304" pitchFamily="18" charset="0"/>
                <a:cs typeface="Times New Roman" panose="02020603050405020304" pitchFamily="18" charset="0"/>
              </a:rPr>
              <a:t> </a:t>
            </a:r>
          </a:p>
        </p:txBody>
      </p:sp>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5708"/>
          <a:stretch/>
        </p:blipFill>
        <p:spPr bwMode="auto">
          <a:xfrm>
            <a:off x="7959634" y="1"/>
            <a:ext cx="4232366" cy="5475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descr="En bild som visar Teckensnitt, text, Grafik, logotyp&#10;&#10;Automatiskt genererad beskrivning">
            <a:extLst>
              <a:ext uri="{FF2B5EF4-FFF2-40B4-BE49-F238E27FC236}">
                <a16:creationId xmlns:a16="http://schemas.microsoft.com/office/drawing/2014/main" id="{B94337F7-B2A6-0399-0679-A6D1EFFC6A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2564965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Bildobjekt 9" descr="En bild som visar skiss, rita, Linjekonst, illustration&#10;&#10;Automatiskt genererad beskrivning">
            <a:extLst>
              <a:ext uri="{FF2B5EF4-FFF2-40B4-BE49-F238E27FC236}">
                <a16:creationId xmlns:a16="http://schemas.microsoft.com/office/drawing/2014/main" id="{90BAC8BD-77C0-81CA-27B7-474905B278F8}"/>
              </a:ext>
            </a:extLst>
          </p:cNvPr>
          <p:cNvPicPr>
            <a:picLocks noChangeAspect="1"/>
          </p:cNvPicPr>
          <p:nvPr/>
        </p:nvPicPr>
        <p:blipFill rotWithShape="1">
          <a:blip r:embed="rId3">
            <a:extLst>
              <a:ext uri="{28A0092B-C50C-407E-A947-70E740481C1C}">
                <a14:useLocalDpi xmlns:a14="http://schemas.microsoft.com/office/drawing/2010/main" val="0"/>
              </a:ext>
            </a:extLst>
          </a:blip>
          <a:srcRect l="7067" r="12468" b="60415"/>
          <a:stretch/>
        </p:blipFill>
        <p:spPr>
          <a:xfrm>
            <a:off x="0" y="3429000"/>
            <a:ext cx="2066926" cy="2046086"/>
          </a:xfrm>
          <a:prstGeom prst="rect">
            <a:avLst/>
          </a:prstGeom>
        </p:spPr>
      </p:pic>
      <p:pic>
        <p:nvPicPr>
          <p:cNvPr id="8" name="Bildobjekt 7" descr="En bild som visar skiss, rita, Linjekonst, linjeritning&#10;&#10;Automatiskt genererad beskrivning">
            <a:extLst>
              <a:ext uri="{FF2B5EF4-FFF2-40B4-BE49-F238E27FC236}">
                <a16:creationId xmlns:a16="http://schemas.microsoft.com/office/drawing/2014/main" id="{9EC800A4-1AF4-585D-5B2B-FDA6151EEF81}"/>
              </a:ext>
            </a:extLst>
          </p:cNvPr>
          <p:cNvPicPr>
            <a:picLocks noChangeAspect="1"/>
          </p:cNvPicPr>
          <p:nvPr/>
        </p:nvPicPr>
        <p:blipFill rotWithShape="1">
          <a:blip r:embed="rId4">
            <a:extLst>
              <a:ext uri="{28A0092B-C50C-407E-A947-70E740481C1C}">
                <a14:useLocalDpi xmlns:a14="http://schemas.microsoft.com/office/drawing/2010/main" val="0"/>
              </a:ext>
            </a:extLst>
          </a:blip>
          <a:srcRect l="13669" t="35777" r="7194"/>
          <a:stretch/>
        </p:blipFill>
        <p:spPr>
          <a:xfrm>
            <a:off x="8839200" y="0"/>
            <a:ext cx="3352800" cy="5475086"/>
          </a:xfrm>
          <a:prstGeom prst="rect">
            <a:avLst/>
          </a:prstGeom>
        </p:spPr>
      </p:pic>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a:xfrm>
            <a:off x="2057401" y="442711"/>
            <a:ext cx="10515600" cy="1325563"/>
          </a:xfrm>
        </p:spPr>
        <p:txBody>
          <a:bodyPr>
            <a:normAutofit/>
          </a:bodyPr>
          <a:lstStyle/>
          <a:p>
            <a:r>
              <a:rPr lang="sv-SE" altLang="sv-SE" sz="3200" b="1" dirty="0">
                <a:latin typeface="Times New Roman" panose="02020603050405020304" pitchFamily="18" charset="0"/>
                <a:cs typeface="Times New Roman" panose="02020603050405020304" pitchFamily="18" charset="0"/>
              </a:rPr>
              <a:t>Till vad används FRG?</a:t>
            </a:r>
            <a:br>
              <a:rPr lang="sv-SE" altLang="sv-SE" sz="3200" b="1" dirty="0">
                <a:latin typeface="Times New Roman" panose="02020603050405020304" pitchFamily="18" charset="0"/>
                <a:cs typeface="Times New Roman" panose="02020603050405020304" pitchFamily="18" charset="0"/>
              </a:rPr>
            </a:br>
            <a:endParaRPr lang="sv-SE" sz="3200" b="1" dirty="0"/>
          </a:p>
        </p:txBody>
      </p:sp>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a:extLst>
              <a:ext uri="{FF2B5EF4-FFF2-40B4-BE49-F238E27FC236}">
                <a16:creationId xmlns:a16="http://schemas.microsoft.com/office/drawing/2014/main" id="{D9FE1D5A-32DD-C192-511E-2A7FA29100EC}"/>
              </a:ext>
            </a:extLst>
          </p:cNvPr>
          <p:cNvSpPr/>
          <p:nvPr/>
        </p:nvSpPr>
        <p:spPr>
          <a:xfrm>
            <a:off x="446682" y="1617285"/>
            <a:ext cx="3708000" cy="828000"/>
          </a:xfrm>
          <a:prstGeom prst="rect">
            <a:avLst/>
          </a:prstGeom>
          <a:solidFill>
            <a:srgbClr val="C9E7FF"/>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1" dirty="0">
                <a:solidFill>
                  <a:schemeClr val="tx1"/>
                </a:solidFill>
                <a:latin typeface="Times New Roman" panose="02020603050405020304" pitchFamily="18" charset="0"/>
                <a:cs typeface="Times New Roman" panose="02020603050405020304" pitchFamily="18" charset="0"/>
              </a:rPr>
              <a:t>Stöd vid kriskommunikation</a:t>
            </a:r>
            <a:endPar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sp>
        <p:nvSpPr>
          <p:cNvPr id="21" name="Rektangel 20">
            <a:extLst>
              <a:ext uri="{FF2B5EF4-FFF2-40B4-BE49-F238E27FC236}">
                <a16:creationId xmlns:a16="http://schemas.microsoft.com/office/drawing/2014/main" id="{CB985048-1294-B1DF-865A-D5F184E227D0}"/>
              </a:ext>
            </a:extLst>
          </p:cNvPr>
          <p:cNvSpPr/>
          <p:nvPr/>
        </p:nvSpPr>
        <p:spPr>
          <a:xfrm>
            <a:off x="446682" y="2563948"/>
            <a:ext cx="3708000" cy="828000"/>
          </a:xfrm>
          <a:prstGeom prst="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1" dirty="0">
                <a:solidFill>
                  <a:schemeClr val="tx1"/>
                </a:solidFill>
                <a:latin typeface="Times New Roman" panose="02020603050405020304" pitchFamily="18" charset="0"/>
                <a:cs typeface="Times New Roman" panose="02020603050405020304" pitchFamily="18" charset="0"/>
              </a:rPr>
              <a:t>U</a:t>
            </a:r>
            <a:r>
              <a:rPr kumimoji="0" lang="sv-SE" sz="1600" b="1" i="0" u="none" strike="noStrike" kern="1200" cap="none" spc="0" normalizeH="0" baseline="0" noProof="0" dirty="0" err="1">
                <a:ln>
                  <a:noFill/>
                </a:ln>
                <a:solidFill>
                  <a:schemeClr val="tx1"/>
                </a:solidFill>
                <a:effectLst/>
                <a:uLnTx/>
                <a:uFillTx/>
                <a:latin typeface="Times New Roman" panose="02020603050405020304" pitchFamily="18" charset="0"/>
                <a:cs typeface="Times New Roman" panose="02020603050405020304" pitchFamily="18" charset="0"/>
              </a:rPr>
              <a:t>pprätta</a:t>
            </a: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trygghetspunkter på angivna platser</a:t>
            </a:r>
          </a:p>
        </p:txBody>
      </p:sp>
      <p:sp>
        <p:nvSpPr>
          <p:cNvPr id="27" name="Rektangel 26">
            <a:extLst>
              <a:ext uri="{FF2B5EF4-FFF2-40B4-BE49-F238E27FC236}">
                <a16:creationId xmlns:a16="http://schemas.microsoft.com/office/drawing/2014/main" id="{5E1620C6-1ED4-0F68-C475-311513EBA323}"/>
              </a:ext>
            </a:extLst>
          </p:cNvPr>
          <p:cNvSpPr/>
          <p:nvPr/>
        </p:nvSpPr>
        <p:spPr>
          <a:xfrm>
            <a:off x="446682" y="3510611"/>
            <a:ext cx="3708000" cy="812687"/>
          </a:xfrm>
          <a:prstGeom prst="rect">
            <a:avLst/>
          </a:prstGeom>
          <a:solidFill>
            <a:srgbClr val="C9E7FF"/>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Organisera spontant </a:t>
            </a:r>
            <a:b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tillströmmande frivilliga </a:t>
            </a:r>
          </a:p>
        </p:txBody>
      </p:sp>
      <p:sp>
        <p:nvSpPr>
          <p:cNvPr id="36" name="Rektangel 35">
            <a:extLst>
              <a:ext uri="{FF2B5EF4-FFF2-40B4-BE49-F238E27FC236}">
                <a16:creationId xmlns:a16="http://schemas.microsoft.com/office/drawing/2014/main" id="{87076C7F-8C7D-2FD8-9296-E8B2112A7340}"/>
              </a:ext>
            </a:extLst>
          </p:cNvPr>
          <p:cNvSpPr/>
          <p:nvPr/>
        </p:nvSpPr>
        <p:spPr>
          <a:xfrm>
            <a:off x="4297141" y="1617285"/>
            <a:ext cx="3708000" cy="828000"/>
          </a:xfrm>
          <a:prstGeom prst="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Teknisk försörjning</a:t>
            </a:r>
          </a:p>
        </p:txBody>
      </p:sp>
      <p:sp>
        <p:nvSpPr>
          <p:cNvPr id="41" name="Rektangel 40">
            <a:extLst>
              <a:ext uri="{FF2B5EF4-FFF2-40B4-BE49-F238E27FC236}">
                <a16:creationId xmlns:a16="http://schemas.microsoft.com/office/drawing/2014/main" id="{9FE840F8-E587-3DFF-D651-13E92B880B84}"/>
              </a:ext>
            </a:extLst>
          </p:cNvPr>
          <p:cNvSpPr/>
          <p:nvPr/>
        </p:nvSpPr>
        <p:spPr>
          <a:xfrm>
            <a:off x="4297141" y="2563117"/>
            <a:ext cx="3708000" cy="828000"/>
          </a:xfrm>
          <a:prstGeom prst="rect">
            <a:avLst/>
          </a:prstGeom>
          <a:solidFill>
            <a:srgbClr val="C9E7FF"/>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Stöd inom äldreomsorgen </a:t>
            </a:r>
          </a:p>
        </p:txBody>
      </p:sp>
      <p:sp>
        <p:nvSpPr>
          <p:cNvPr id="46" name="Rektangel 45">
            <a:extLst>
              <a:ext uri="{FF2B5EF4-FFF2-40B4-BE49-F238E27FC236}">
                <a16:creationId xmlns:a16="http://schemas.microsoft.com/office/drawing/2014/main" id="{C67B7C7C-C261-C142-466A-C8FFA87A79A9}"/>
              </a:ext>
            </a:extLst>
          </p:cNvPr>
          <p:cNvSpPr/>
          <p:nvPr/>
        </p:nvSpPr>
        <p:spPr>
          <a:xfrm>
            <a:off x="4297141" y="3510611"/>
            <a:ext cx="3708000" cy="828000"/>
          </a:xfrm>
          <a:prstGeom prst="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Avspärrning</a:t>
            </a:r>
          </a:p>
        </p:txBody>
      </p:sp>
      <p:sp>
        <p:nvSpPr>
          <p:cNvPr id="51" name="Rektangel 50">
            <a:extLst>
              <a:ext uri="{FF2B5EF4-FFF2-40B4-BE49-F238E27FC236}">
                <a16:creationId xmlns:a16="http://schemas.microsoft.com/office/drawing/2014/main" id="{6F5E1819-E00F-37C9-9319-2E5739F1A3F1}"/>
              </a:ext>
            </a:extLst>
          </p:cNvPr>
          <p:cNvSpPr/>
          <p:nvPr/>
        </p:nvSpPr>
        <p:spPr>
          <a:xfrm>
            <a:off x="8147600" y="1617285"/>
            <a:ext cx="3708000" cy="828000"/>
          </a:xfrm>
          <a:prstGeom prst="rect">
            <a:avLst/>
          </a:prstGeom>
          <a:solidFill>
            <a:srgbClr val="C9E7FF"/>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1" dirty="0">
                <a:solidFill>
                  <a:prstClr val="black"/>
                </a:solidFill>
                <a:latin typeface="Times New Roman" panose="02020603050405020304" pitchFamily="18" charset="0"/>
                <a:cs typeface="Times New Roman" panose="02020603050405020304" pitchFamily="18" charset="0"/>
              </a:rPr>
              <a:t>F</a:t>
            </a:r>
            <a:r>
              <a:rPr kumimoji="0" lang="sv-SE" sz="16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örare</a:t>
            </a:r>
            <a:r>
              <a:rPr kumimoji="0" lang="sv-SE"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av tunga fordon</a:t>
            </a:r>
          </a:p>
        </p:txBody>
      </p:sp>
      <p:sp>
        <p:nvSpPr>
          <p:cNvPr id="56" name="Rektangel 55">
            <a:extLst>
              <a:ext uri="{FF2B5EF4-FFF2-40B4-BE49-F238E27FC236}">
                <a16:creationId xmlns:a16="http://schemas.microsoft.com/office/drawing/2014/main" id="{F58CE65D-B506-1C52-0A89-EF35F2320362}"/>
              </a:ext>
            </a:extLst>
          </p:cNvPr>
          <p:cNvSpPr/>
          <p:nvPr/>
        </p:nvSpPr>
        <p:spPr>
          <a:xfrm>
            <a:off x="8147600" y="2553916"/>
            <a:ext cx="3708000" cy="828000"/>
          </a:xfrm>
          <a:prstGeom prst="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1" dirty="0">
                <a:solidFill>
                  <a:prstClr val="black"/>
                </a:solidFill>
                <a:latin typeface="Times New Roman" panose="02020603050405020304" pitchFamily="18" charset="0"/>
                <a:cs typeface="Times New Roman" panose="02020603050405020304" pitchFamily="18" charset="0"/>
              </a:rPr>
              <a:t>G</a:t>
            </a:r>
            <a:r>
              <a:rPr kumimoji="0" lang="sv-SE" sz="16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eneralist</a:t>
            </a:r>
            <a:r>
              <a:rPr kumimoji="0" lang="sv-SE"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eller specialist i förekommande uppgifter</a:t>
            </a:r>
          </a:p>
        </p:txBody>
      </p:sp>
      <p:pic>
        <p:nvPicPr>
          <p:cNvPr id="61" name="Bild 60" descr="Märke hjärta med hel fyllning">
            <a:extLst>
              <a:ext uri="{FF2B5EF4-FFF2-40B4-BE49-F238E27FC236}">
                <a16:creationId xmlns:a16="http://schemas.microsoft.com/office/drawing/2014/main" id="{1DDB55D8-1B0D-E9B2-4A11-27B2E95B958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616639" y="2817155"/>
            <a:ext cx="457200" cy="457200"/>
          </a:xfrm>
          <a:prstGeom prst="rect">
            <a:avLst/>
          </a:prstGeom>
        </p:spPr>
      </p:pic>
      <p:pic>
        <p:nvPicPr>
          <p:cNvPr id="63" name="Bild 62" descr="Gruppframgång kontur">
            <a:extLst>
              <a:ext uri="{FF2B5EF4-FFF2-40B4-BE49-F238E27FC236}">
                <a16:creationId xmlns:a16="http://schemas.microsoft.com/office/drawing/2014/main" id="{C29FF0D3-59F6-C317-806E-03226A9E7E3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434080" y="3668449"/>
            <a:ext cx="583473" cy="583473"/>
          </a:xfrm>
          <a:prstGeom prst="rect">
            <a:avLst/>
          </a:prstGeom>
        </p:spPr>
      </p:pic>
      <p:pic>
        <p:nvPicPr>
          <p:cNvPr id="67" name="Bild 66" descr="Mat påse kontur">
            <a:extLst>
              <a:ext uri="{FF2B5EF4-FFF2-40B4-BE49-F238E27FC236}">
                <a16:creationId xmlns:a16="http://schemas.microsoft.com/office/drawing/2014/main" id="{3BF3799C-9CD4-8E8C-ED67-4DF882E7FBF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382161" y="2706558"/>
            <a:ext cx="567797" cy="567797"/>
          </a:xfrm>
          <a:prstGeom prst="rect">
            <a:avLst/>
          </a:prstGeom>
        </p:spPr>
      </p:pic>
      <p:pic>
        <p:nvPicPr>
          <p:cNvPr id="71" name="Bild 70" descr="Irriterande kontur">
            <a:extLst>
              <a:ext uri="{FF2B5EF4-FFF2-40B4-BE49-F238E27FC236}">
                <a16:creationId xmlns:a16="http://schemas.microsoft.com/office/drawing/2014/main" id="{ECA56FBE-8CB2-3A72-0B8A-857D70BDD4F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410250" y="3710396"/>
            <a:ext cx="511617" cy="511617"/>
          </a:xfrm>
          <a:prstGeom prst="rect">
            <a:avLst/>
          </a:prstGeom>
        </p:spPr>
      </p:pic>
      <p:pic>
        <p:nvPicPr>
          <p:cNvPr id="73" name="Bild 72" descr="Monstertruck med hel fyllning">
            <a:extLst>
              <a:ext uri="{FF2B5EF4-FFF2-40B4-BE49-F238E27FC236}">
                <a16:creationId xmlns:a16="http://schemas.microsoft.com/office/drawing/2014/main" id="{D9F692DF-6BF1-5D4C-0FA7-4D294F8F363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1140390" y="1805604"/>
            <a:ext cx="565040" cy="565040"/>
          </a:xfrm>
          <a:prstGeom prst="rect">
            <a:avLst/>
          </a:prstGeom>
        </p:spPr>
      </p:pic>
      <p:pic>
        <p:nvPicPr>
          <p:cNvPr id="75" name="Bild 74" descr="Pusselbitar kontur">
            <a:extLst>
              <a:ext uri="{FF2B5EF4-FFF2-40B4-BE49-F238E27FC236}">
                <a16:creationId xmlns:a16="http://schemas.microsoft.com/office/drawing/2014/main" id="{882348AB-4338-2AD1-72BF-BF2F4C43F3D2}"/>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124132" y="2689458"/>
            <a:ext cx="581298" cy="581298"/>
          </a:xfrm>
          <a:prstGeom prst="rect">
            <a:avLst/>
          </a:prstGeom>
        </p:spPr>
      </p:pic>
      <p:sp>
        <p:nvSpPr>
          <p:cNvPr id="76" name="Rektangel 75">
            <a:extLst>
              <a:ext uri="{FF2B5EF4-FFF2-40B4-BE49-F238E27FC236}">
                <a16:creationId xmlns:a16="http://schemas.microsoft.com/office/drawing/2014/main" id="{9E38F42E-60ED-CA38-8546-56265B35BC09}"/>
              </a:ext>
            </a:extLst>
          </p:cNvPr>
          <p:cNvSpPr/>
          <p:nvPr/>
        </p:nvSpPr>
        <p:spPr>
          <a:xfrm>
            <a:off x="8147600" y="3495298"/>
            <a:ext cx="3708000" cy="828000"/>
          </a:xfrm>
          <a:prstGeom prst="rect">
            <a:avLst/>
          </a:prstGeom>
          <a:solidFill>
            <a:srgbClr val="C9E7FF"/>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1" dirty="0">
                <a:solidFill>
                  <a:schemeClr val="tx1"/>
                </a:solidFill>
                <a:latin typeface="Times New Roman" panose="02020603050405020304" pitchFamily="18" charset="0"/>
                <a:cs typeface="Times New Roman" panose="02020603050405020304" pitchFamily="18" charset="0"/>
              </a:rPr>
              <a:t>Tolkservice</a:t>
            </a:r>
            <a:endPar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pic>
        <p:nvPicPr>
          <p:cNvPr id="78" name="Bild 77" descr="Sociala distancing med hel fyllning">
            <a:extLst>
              <a:ext uri="{FF2B5EF4-FFF2-40B4-BE49-F238E27FC236}">
                <a16:creationId xmlns:a16="http://schemas.microsoft.com/office/drawing/2014/main" id="{44FE4174-AC30-745A-8484-E8610F5D1C67}"/>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1201622" y="3657394"/>
            <a:ext cx="503808" cy="503808"/>
          </a:xfrm>
          <a:prstGeom prst="rect">
            <a:avLst/>
          </a:prstGeom>
        </p:spPr>
      </p:pic>
      <p:sp>
        <p:nvSpPr>
          <p:cNvPr id="79" name="Rektangel 78">
            <a:extLst>
              <a:ext uri="{FF2B5EF4-FFF2-40B4-BE49-F238E27FC236}">
                <a16:creationId xmlns:a16="http://schemas.microsoft.com/office/drawing/2014/main" id="{4FA32818-2CD8-B259-F360-29EF164215A4}"/>
              </a:ext>
            </a:extLst>
          </p:cNvPr>
          <p:cNvSpPr/>
          <p:nvPr/>
        </p:nvSpPr>
        <p:spPr>
          <a:xfrm>
            <a:off x="446682" y="4441961"/>
            <a:ext cx="3708000" cy="828000"/>
          </a:xfrm>
          <a:prstGeom prst="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Räddningshundar</a:t>
            </a:r>
          </a:p>
        </p:txBody>
      </p:sp>
      <p:pic>
        <p:nvPicPr>
          <p:cNvPr id="81" name="Bild 80" descr="Hund kontur">
            <a:extLst>
              <a:ext uri="{FF2B5EF4-FFF2-40B4-BE49-F238E27FC236}">
                <a16:creationId xmlns:a16="http://schemas.microsoft.com/office/drawing/2014/main" id="{6B34D445-3087-6BE4-89B7-BD5F6C685AE4}"/>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3403599" y="4592215"/>
            <a:ext cx="613954" cy="613954"/>
          </a:xfrm>
          <a:prstGeom prst="rect">
            <a:avLst/>
          </a:prstGeom>
        </p:spPr>
      </p:pic>
      <p:pic>
        <p:nvPicPr>
          <p:cNvPr id="85" name="Bild 84" descr="Slit skens">
            <a:extLst>
              <a:ext uri="{FF2B5EF4-FFF2-40B4-BE49-F238E27FC236}">
                <a16:creationId xmlns:a16="http://schemas.microsoft.com/office/drawing/2014/main" id="{7359F95E-CED1-F4CD-7214-2ACE62FA3D26}"/>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3672926" y="1758262"/>
            <a:ext cx="344627" cy="526438"/>
          </a:xfrm>
          <a:prstGeom prst="rect">
            <a:avLst/>
          </a:prstGeom>
        </p:spPr>
      </p:pic>
      <p:pic>
        <p:nvPicPr>
          <p:cNvPr id="87" name="Bild 86" descr="Vattenflaska med hel fyllning">
            <a:extLst>
              <a:ext uri="{FF2B5EF4-FFF2-40B4-BE49-F238E27FC236}">
                <a16:creationId xmlns:a16="http://schemas.microsoft.com/office/drawing/2014/main" id="{D4C5510F-1245-8F8F-C9BF-376588B5D132}"/>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7406727" y="1802760"/>
            <a:ext cx="563756" cy="563756"/>
          </a:xfrm>
          <a:prstGeom prst="rect">
            <a:avLst/>
          </a:prstGeom>
        </p:spPr>
      </p:pic>
      <p:pic>
        <p:nvPicPr>
          <p:cNvPr id="3" name="Bildobjekt 2" descr="En bild som visar Teckensnitt, text, Grafik, logotyp&#10;&#10;Automatiskt genererad beskrivning">
            <a:extLst>
              <a:ext uri="{FF2B5EF4-FFF2-40B4-BE49-F238E27FC236}">
                <a16:creationId xmlns:a16="http://schemas.microsoft.com/office/drawing/2014/main" id="{DC4423D3-19C9-BA9C-1851-B23B7A2740C8}"/>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3814261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Vem kan vara med i FRG?</a:t>
            </a:r>
            <a:endParaRPr lang="sv-SE" sz="3200" b="1" dirty="0"/>
          </a:p>
        </p:txBody>
      </p:sp>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3638" y="0"/>
            <a:ext cx="340836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a:xfrm>
            <a:off x="1520243" y="1823937"/>
            <a:ext cx="7458868" cy="3517900"/>
          </a:xfrm>
        </p:spPr>
        <p:txBody>
          <a:bodyPr>
            <a:normAutofit/>
          </a:bodyPr>
          <a:lstStyle/>
          <a:p>
            <a:pPr marL="0" indent="0">
              <a:buNone/>
            </a:pPr>
            <a:r>
              <a:rPr lang="sv-SE" sz="1600" dirty="0">
                <a:latin typeface="Times New Roman" panose="02020603050405020304" pitchFamily="18" charset="0"/>
                <a:cs typeface="Times New Roman" panose="02020603050405020304" pitchFamily="18" charset="0"/>
              </a:rPr>
              <a:t>Personer ur de frivilliga försvarsorganisationerna. </a:t>
            </a:r>
          </a:p>
          <a:p>
            <a:pPr marL="0" indent="0">
              <a:buNone/>
            </a:pPr>
            <a:endParaRPr lang="sv-SE" sz="1600" dirty="0">
              <a:latin typeface="Times New Roman" panose="02020603050405020304" pitchFamily="18" charset="0"/>
              <a:cs typeface="Times New Roman" panose="02020603050405020304" pitchFamily="18" charset="0"/>
            </a:endParaRPr>
          </a:p>
          <a:p>
            <a:pPr marL="0" indent="0">
              <a:buNone/>
            </a:pPr>
            <a:r>
              <a:rPr lang="sv-SE" sz="1600" dirty="0">
                <a:latin typeface="Times New Roman" panose="02020603050405020304" pitchFamily="18" charset="0"/>
                <a:cs typeface="Times New Roman" panose="02020603050405020304" pitchFamily="18" charset="0"/>
              </a:rPr>
              <a:t>Personer som har erfarenhet, utbildning och personliga förutsättningar för att klara de arbetsuppgifter som resursgruppen kan ställas inför.</a:t>
            </a:r>
          </a:p>
          <a:p>
            <a:pPr marL="0" indent="0">
              <a:buNone/>
            </a:pPr>
            <a:endParaRPr lang="sv-SE" sz="1600" dirty="0">
              <a:latin typeface="Times New Roman" panose="02020603050405020304" pitchFamily="18" charset="0"/>
              <a:cs typeface="Times New Roman" panose="02020603050405020304" pitchFamily="18" charset="0"/>
            </a:endParaRPr>
          </a:p>
          <a:p>
            <a:pPr marL="0" indent="0">
              <a:buNone/>
            </a:pPr>
            <a:r>
              <a:rPr lang="sv-SE" sz="1600" dirty="0">
                <a:latin typeface="Times New Roman" panose="02020603050405020304" pitchFamily="18" charset="0"/>
                <a:cs typeface="Times New Roman" panose="02020603050405020304" pitchFamily="18" charset="0"/>
              </a:rPr>
              <a:t>Personer som är redo att frivilligt genomföra 33 timmars FRG-grundutbildning samt har tid att öva och fortbildas.</a:t>
            </a:r>
          </a:p>
          <a:p>
            <a:pPr marL="0" indent="0">
              <a:buNone/>
            </a:pPr>
            <a:endParaRPr lang="sv-SE" sz="1600" dirty="0">
              <a:latin typeface="Times New Roman" panose="02020603050405020304" pitchFamily="18" charset="0"/>
              <a:cs typeface="Times New Roman" panose="02020603050405020304" pitchFamily="18" charset="0"/>
            </a:endParaRPr>
          </a:p>
          <a:p>
            <a:pPr marL="0" indent="0">
              <a:buNone/>
            </a:pPr>
            <a:r>
              <a:rPr lang="sv-SE" sz="1600" dirty="0">
                <a:latin typeface="Times New Roman" panose="02020603050405020304" pitchFamily="18" charset="0"/>
                <a:cs typeface="Times New Roman" panose="02020603050405020304" pitchFamily="18" charset="0"/>
              </a:rPr>
              <a:t>Personer som är minst 18 år eller 16 år med målsmans och kommunens medgivande.</a:t>
            </a:r>
          </a:p>
          <a:p>
            <a:endParaRPr lang="sv-SE" sz="1600" dirty="0">
              <a:latin typeface="Times New Roman" panose="02020603050405020304" pitchFamily="18" charset="0"/>
              <a:cs typeface="Times New Roman" panose="02020603050405020304" pitchFamily="18" charset="0"/>
            </a:endParaRPr>
          </a:p>
        </p:txBody>
      </p:sp>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Pil: höger 5">
            <a:extLst>
              <a:ext uri="{FF2B5EF4-FFF2-40B4-BE49-F238E27FC236}">
                <a16:creationId xmlns:a16="http://schemas.microsoft.com/office/drawing/2014/main" id="{6B08CAF0-A158-BE3D-22B1-D4849C90A452}"/>
              </a:ext>
            </a:extLst>
          </p:cNvPr>
          <p:cNvSpPr/>
          <p:nvPr/>
        </p:nvSpPr>
        <p:spPr>
          <a:xfrm>
            <a:off x="997680" y="1823937"/>
            <a:ext cx="388418" cy="270212"/>
          </a:xfrm>
          <a:prstGeom prst="rightArrow">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Pil: höger 7">
            <a:extLst>
              <a:ext uri="{FF2B5EF4-FFF2-40B4-BE49-F238E27FC236}">
                <a16:creationId xmlns:a16="http://schemas.microsoft.com/office/drawing/2014/main" id="{D1ABB787-949F-1533-583D-6EE8B32396E2}"/>
              </a:ext>
            </a:extLst>
          </p:cNvPr>
          <p:cNvSpPr/>
          <p:nvPr/>
        </p:nvSpPr>
        <p:spPr>
          <a:xfrm>
            <a:off x="997680" y="2524481"/>
            <a:ext cx="388418" cy="270212"/>
          </a:xfrm>
          <a:prstGeom prst="rightArrow">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il: höger 8">
            <a:extLst>
              <a:ext uri="{FF2B5EF4-FFF2-40B4-BE49-F238E27FC236}">
                <a16:creationId xmlns:a16="http://schemas.microsoft.com/office/drawing/2014/main" id="{74C2D0D0-51B1-322F-0EBE-D76328C2EAED}"/>
              </a:ext>
            </a:extLst>
          </p:cNvPr>
          <p:cNvSpPr/>
          <p:nvPr/>
        </p:nvSpPr>
        <p:spPr>
          <a:xfrm>
            <a:off x="997680" y="3447781"/>
            <a:ext cx="388418" cy="270212"/>
          </a:xfrm>
          <a:prstGeom prst="rightArrow">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il: höger 9">
            <a:extLst>
              <a:ext uri="{FF2B5EF4-FFF2-40B4-BE49-F238E27FC236}">
                <a16:creationId xmlns:a16="http://schemas.microsoft.com/office/drawing/2014/main" id="{3340161D-C4D2-50B5-D34B-FE6D2A76E989}"/>
              </a:ext>
            </a:extLst>
          </p:cNvPr>
          <p:cNvSpPr/>
          <p:nvPr/>
        </p:nvSpPr>
        <p:spPr>
          <a:xfrm>
            <a:off x="997680" y="4347759"/>
            <a:ext cx="388418" cy="270212"/>
          </a:xfrm>
          <a:prstGeom prst="rightArrow">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1" name="Bildobjekt 10" descr="En bild som visar Teckensnitt, text, Grafik, logotyp&#10;&#10;Automatiskt genererad beskrivning">
            <a:extLst>
              <a:ext uri="{FF2B5EF4-FFF2-40B4-BE49-F238E27FC236}">
                <a16:creationId xmlns:a16="http://schemas.microsoft.com/office/drawing/2014/main" id="{CB504BDD-09FF-4661-93C9-D367F8FA81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3218031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descr="En bild som visar skiss, rita, Linjekonst, linjeritning&#10;&#10;Automatiskt genererad beskrivning">
            <a:extLst>
              <a:ext uri="{FF2B5EF4-FFF2-40B4-BE49-F238E27FC236}">
                <a16:creationId xmlns:a16="http://schemas.microsoft.com/office/drawing/2014/main" id="{78C0B536-3DEB-7787-1030-B4B2970DAACA}"/>
              </a:ext>
            </a:extLst>
          </p:cNvPr>
          <p:cNvPicPr>
            <a:picLocks noChangeAspect="1"/>
          </p:cNvPicPr>
          <p:nvPr/>
        </p:nvPicPr>
        <p:blipFill rotWithShape="1">
          <a:blip r:embed="rId3">
            <a:extLst>
              <a:ext uri="{28A0092B-C50C-407E-A947-70E740481C1C}">
                <a14:useLocalDpi xmlns:a14="http://schemas.microsoft.com/office/drawing/2010/main" val="0"/>
              </a:ext>
            </a:extLst>
          </a:blip>
          <a:srcRect l="13669" t="35872" r="7194"/>
          <a:stretch/>
        </p:blipFill>
        <p:spPr>
          <a:xfrm>
            <a:off x="8839200" y="0"/>
            <a:ext cx="3352800" cy="5466994"/>
          </a:xfrm>
          <a:prstGeom prst="rect">
            <a:avLst/>
          </a:prstGeom>
        </p:spPr>
      </p:pic>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Önskvärda förmågor i gruppen</a:t>
            </a:r>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p:txBody>
          <a:bodyPr>
            <a:normAutofit/>
          </a:bodyPr>
          <a:lstStyle/>
          <a:p>
            <a:r>
              <a:rPr lang="sv-SE" sz="1600" dirty="0">
                <a:latin typeface="Times New Roman" panose="02020603050405020304" pitchFamily="18" charset="0"/>
                <a:cs typeface="Times New Roman" panose="02020603050405020304" pitchFamily="18" charset="0"/>
              </a:rPr>
              <a:t>Ha viljan att hjälpa andra.</a:t>
            </a:r>
          </a:p>
          <a:p>
            <a:r>
              <a:rPr lang="sv-SE" sz="1600" dirty="0">
                <a:latin typeface="Times New Roman" panose="02020603050405020304" pitchFamily="18" charset="0"/>
                <a:cs typeface="Times New Roman" panose="02020603050405020304" pitchFamily="18" charset="0"/>
              </a:rPr>
              <a:t>Vara engagerad.</a:t>
            </a:r>
          </a:p>
          <a:p>
            <a:r>
              <a:rPr lang="sv-SE" sz="1600" dirty="0">
                <a:latin typeface="Times New Roman" panose="02020603050405020304" pitchFamily="18" charset="0"/>
                <a:cs typeface="Times New Roman" panose="02020603050405020304" pitchFamily="18" charset="0"/>
              </a:rPr>
              <a:t>Ha god initiativ- och improvisationsförmåga.</a:t>
            </a:r>
          </a:p>
          <a:p>
            <a:r>
              <a:rPr lang="sv-SE" sz="1600" dirty="0">
                <a:latin typeface="Times New Roman" panose="02020603050405020304" pitchFamily="18" charset="0"/>
                <a:cs typeface="Times New Roman" panose="02020603050405020304" pitchFamily="18" charset="0"/>
              </a:rPr>
              <a:t>Kunna ta emot instruktioner och utföra uppdrag.</a:t>
            </a:r>
          </a:p>
          <a:p>
            <a:r>
              <a:rPr lang="sv-SE" sz="1600" dirty="0">
                <a:latin typeface="Times New Roman" panose="02020603050405020304" pitchFamily="18" charset="0"/>
                <a:cs typeface="Times New Roman" panose="02020603050405020304" pitchFamily="18" charset="0"/>
              </a:rPr>
              <a:t>Kunna samarbeta.</a:t>
            </a:r>
          </a:p>
          <a:p>
            <a:r>
              <a:rPr lang="sv-SE" sz="1600" dirty="0">
                <a:latin typeface="Times New Roman" panose="02020603050405020304" pitchFamily="18" charset="0"/>
                <a:cs typeface="Times New Roman" panose="02020603050405020304" pitchFamily="18" charset="0"/>
              </a:rPr>
              <a:t>Ha lätt för att ta emot och förmedla information.</a:t>
            </a:r>
          </a:p>
          <a:p>
            <a:r>
              <a:rPr lang="sv-SE" sz="1600" dirty="0">
                <a:latin typeface="Times New Roman" panose="02020603050405020304" pitchFamily="18" charset="0"/>
                <a:cs typeface="Times New Roman" panose="02020603050405020304" pitchFamily="18" charset="0"/>
              </a:rPr>
              <a:t>Vara stresstålig.</a:t>
            </a:r>
          </a:p>
          <a:p>
            <a:r>
              <a:rPr lang="sv-SE" sz="1600" dirty="0">
                <a:latin typeface="Times New Roman" panose="02020603050405020304" pitchFamily="18" charset="0"/>
                <a:cs typeface="Times New Roman" panose="02020603050405020304" pitchFamily="18" charset="0"/>
              </a:rPr>
              <a:t>Ha god lokalkännedom.</a:t>
            </a:r>
          </a:p>
        </p:txBody>
      </p:sp>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En bild som visar Teckensnitt, text, Grafik, logotyp&#10;&#10;Automatiskt genererad beskrivning">
            <a:extLst>
              <a:ext uri="{FF2B5EF4-FFF2-40B4-BE49-F238E27FC236}">
                <a16:creationId xmlns:a16="http://schemas.microsoft.com/office/drawing/2014/main" id="{0142D55F-1E62-7D22-5C29-28F279C93C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1357651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Vad får du som deltar i FRG?</a:t>
            </a:r>
            <a:endParaRPr lang="sv-SE" sz="3200" b="1" dirty="0"/>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a:xfrm>
            <a:off x="838201" y="1825625"/>
            <a:ext cx="7731034" cy="3434352"/>
          </a:xfrm>
        </p:spPr>
        <p:txBody>
          <a:bodyPr>
            <a:normAutofit/>
          </a:bodyPr>
          <a:lstStyle/>
          <a:p>
            <a:r>
              <a:rPr lang="sv-SE" sz="1600" dirty="0">
                <a:latin typeface="Times New Roman" panose="02020603050405020304" pitchFamily="18" charset="0"/>
                <a:cs typeface="Times New Roman" panose="02020603050405020304" pitchFamily="18" charset="0"/>
              </a:rPr>
              <a:t>Kunskaper som är nyttiga i den egna vardagen.</a:t>
            </a:r>
          </a:p>
          <a:p>
            <a:r>
              <a:rPr lang="sv-SE" sz="1600" dirty="0">
                <a:latin typeface="Times New Roman" panose="02020603050405020304" pitchFamily="18" charset="0"/>
                <a:cs typeface="Times New Roman" panose="02020603050405020304" pitchFamily="18" charset="0"/>
              </a:rPr>
              <a:t>Samhällets förtroende.</a:t>
            </a:r>
          </a:p>
          <a:p>
            <a:r>
              <a:rPr lang="sv-SE" sz="1600" dirty="0">
                <a:latin typeface="Times New Roman" panose="02020603050405020304" pitchFamily="18" charset="0"/>
                <a:cs typeface="Times New Roman" panose="02020603050405020304" pitchFamily="18" charset="0"/>
              </a:rPr>
              <a:t>Nyttiga nätverk.</a:t>
            </a:r>
          </a:p>
          <a:p>
            <a:r>
              <a:rPr lang="sv-SE" sz="1600" dirty="0">
                <a:latin typeface="Times New Roman" panose="02020603050405020304" pitchFamily="18" charset="0"/>
                <a:cs typeface="Times New Roman" panose="02020603050405020304" pitchFamily="18" charset="0"/>
              </a:rPr>
              <a:t>Heltäckande försäkringsskydd.</a:t>
            </a:r>
          </a:p>
          <a:p>
            <a:r>
              <a:rPr lang="sv-SE" sz="1600" dirty="0">
                <a:latin typeface="Times New Roman" panose="02020603050405020304" pitchFamily="18" charset="0"/>
                <a:cs typeface="Times New Roman" panose="02020603050405020304" pitchFamily="18" charset="0"/>
              </a:rPr>
              <a:t>Ersättning vid beordrad insats om detta är avtalat.</a:t>
            </a:r>
          </a:p>
          <a:p>
            <a:r>
              <a:rPr lang="sv-SE" sz="1600" dirty="0">
                <a:latin typeface="Times New Roman" panose="02020603050405020304" pitchFamily="18" charset="0"/>
                <a:cs typeface="Times New Roman" panose="02020603050405020304" pitchFamily="18" charset="0"/>
              </a:rPr>
              <a:t>Gott samvete – en som ”bryr sig”!</a:t>
            </a:r>
            <a:br>
              <a:rPr lang="sv-SE" sz="1600" dirty="0">
                <a:latin typeface="Times New Roman" panose="02020603050405020304" pitchFamily="18" charset="0"/>
                <a:cs typeface="Times New Roman" panose="02020603050405020304" pitchFamily="18" charset="0"/>
              </a:rPr>
            </a:br>
            <a:r>
              <a:rPr lang="sv-SE" sz="1600" dirty="0">
                <a:latin typeface="Times New Roman" panose="02020603050405020304" pitchFamily="18" charset="0"/>
                <a:cs typeface="Times New Roman" panose="02020603050405020304" pitchFamily="18" charset="0"/>
              </a:rPr>
              <a:t> </a:t>
            </a:r>
          </a:p>
        </p:txBody>
      </p:sp>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48096"/>
          <a:stretch/>
        </p:blipFill>
        <p:spPr bwMode="auto">
          <a:xfrm>
            <a:off x="6949515" y="0"/>
            <a:ext cx="5242485" cy="5475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descr="En bild som visar Teckensnitt, text, Grafik, logotyp&#10;&#10;Automatiskt genererad beskrivning">
            <a:extLst>
              <a:ext uri="{FF2B5EF4-FFF2-40B4-BE49-F238E27FC236}">
                <a16:creationId xmlns:a16="http://schemas.microsoft.com/office/drawing/2014/main" id="{7468560F-2046-5B38-B4AE-05C0FDA5EF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2371298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Hur gör du för att bli en del av FRG?</a:t>
            </a:r>
            <a:endParaRPr lang="sv-SE" sz="3200" b="1" dirty="0"/>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a:xfrm>
            <a:off x="838201" y="1825625"/>
            <a:ext cx="7731034" cy="3434352"/>
          </a:xfrm>
        </p:spPr>
        <p:txBody>
          <a:bodyPr>
            <a:normAutofit/>
          </a:bodyPr>
          <a:lstStyle/>
          <a:p>
            <a:r>
              <a:rPr lang="sv-SE" sz="1600" dirty="0">
                <a:latin typeface="Times New Roman" panose="02020603050405020304" pitchFamily="18" charset="0"/>
                <a:cs typeface="Times New Roman" panose="02020603050405020304" pitchFamily="18" charset="0"/>
              </a:rPr>
              <a:t>Anmäl dig via </a:t>
            </a:r>
            <a:r>
              <a:rPr lang="sv-SE" sz="1600" dirty="0">
                <a:latin typeface="Times New Roman" panose="02020603050405020304" pitchFamily="18" charset="0"/>
                <a:cs typeface="Times New Roman" panose="02020603050405020304" pitchFamily="18" charset="0"/>
                <a:hlinkClick r:id="rId3"/>
              </a:rPr>
              <a:t>www.frivilligaresursgruppen.se</a:t>
            </a:r>
            <a:r>
              <a:rPr lang="sv-SE" sz="1600" dirty="0">
                <a:latin typeface="Times New Roman" panose="02020603050405020304" pitchFamily="18" charset="0"/>
                <a:cs typeface="Times New Roman" panose="02020603050405020304" pitchFamily="18" charset="0"/>
              </a:rPr>
              <a:t>. </a:t>
            </a:r>
          </a:p>
          <a:p>
            <a:r>
              <a:rPr lang="sv-SE" sz="1600" dirty="0">
                <a:latin typeface="Times New Roman" panose="02020603050405020304" pitchFamily="18" charset="0"/>
                <a:cs typeface="Times New Roman" panose="02020603050405020304" pitchFamily="18" charset="0"/>
              </a:rPr>
              <a:t>Du ska ha ett aktivt medlemskap i en FFO.</a:t>
            </a:r>
          </a:p>
          <a:p>
            <a:r>
              <a:rPr lang="sv-SE" sz="1600" dirty="0">
                <a:latin typeface="Times New Roman" panose="02020603050405020304" pitchFamily="18" charset="0"/>
                <a:cs typeface="Times New Roman" panose="02020603050405020304" pitchFamily="18" charset="0"/>
              </a:rPr>
              <a:t>Genomför utbildningen på 33 timmar inom ett kalenderår.</a:t>
            </a:r>
          </a:p>
          <a:p>
            <a:r>
              <a:rPr lang="sv-SE" sz="1600" dirty="0">
                <a:latin typeface="Times New Roman" panose="02020603050405020304" pitchFamily="18" charset="0"/>
                <a:cs typeface="Times New Roman" panose="02020603050405020304" pitchFamily="18" charset="0"/>
              </a:rPr>
              <a:t>Teckna personligt avtal med kommunen.</a:t>
            </a:r>
          </a:p>
          <a:p>
            <a:r>
              <a:rPr lang="sv-SE" sz="1600" dirty="0">
                <a:latin typeface="Times New Roman" panose="02020603050405020304" pitchFamily="18" charset="0"/>
                <a:cs typeface="Times New Roman" panose="02020603050405020304" pitchFamily="18" charset="0"/>
              </a:rPr>
              <a:t>Delta i träffar, övningar, fortbildning och eventuella insatser.</a:t>
            </a:r>
            <a:br>
              <a:rPr lang="sv-SE" sz="1600" dirty="0">
                <a:latin typeface="Times New Roman" panose="02020603050405020304" pitchFamily="18" charset="0"/>
                <a:cs typeface="Times New Roman" panose="02020603050405020304" pitchFamily="18" charset="0"/>
              </a:rPr>
            </a:br>
            <a:r>
              <a:rPr lang="sv-SE" sz="1600" dirty="0">
                <a:latin typeface="Times New Roman" panose="02020603050405020304" pitchFamily="18" charset="0"/>
                <a:cs typeface="Times New Roman" panose="02020603050405020304" pitchFamily="18" charset="0"/>
              </a:rPr>
              <a:t> </a:t>
            </a:r>
          </a:p>
        </p:txBody>
      </p:sp>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35708"/>
          <a:stretch/>
        </p:blipFill>
        <p:spPr bwMode="auto">
          <a:xfrm>
            <a:off x="7959634" y="1"/>
            <a:ext cx="4232366" cy="5475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descr="En bild som visar Teckensnitt, text, Grafik, logotyp&#10;&#10;Automatiskt genererad beskrivning">
            <a:extLst>
              <a:ext uri="{FF2B5EF4-FFF2-40B4-BE49-F238E27FC236}">
                <a16:creationId xmlns:a16="http://schemas.microsoft.com/office/drawing/2014/main" id="{5374E6B1-186A-D326-CA2B-AFAFA4015A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1638837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descr="En bild som visar skiss, rita, Linjekonst, illustration&#10;&#10;Automatiskt genererad beskrivning">
            <a:extLst>
              <a:ext uri="{FF2B5EF4-FFF2-40B4-BE49-F238E27FC236}">
                <a16:creationId xmlns:a16="http://schemas.microsoft.com/office/drawing/2014/main" id="{8EADE7AC-8AD3-CAB9-6F20-7110B7503DB2}"/>
              </a:ext>
            </a:extLst>
          </p:cNvPr>
          <p:cNvPicPr>
            <a:picLocks noChangeAspect="1"/>
          </p:cNvPicPr>
          <p:nvPr/>
        </p:nvPicPr>
        <p:blipFill rotWithShape="1">
          <a:blip r:embed="rId3">
            <a:extLst>
              <a:ext uri="{28A0092B-C50C-407E-A947-70E740481C1C}">
                <a14:useLocalDpi xmlns:a14="http://schemas.microsoft.com/office/drawing/2010/main" val="0"/>
              </a:ext>
            </a:extLst>
          </a:blip>
          <a:srcRect b="2991"/>
          <a:stretch/>
        </p:blipFill>
        <p:spPr>
          <a:xfrm>
            <a:off x="0" y="1142086"/>
            <a:ext cx="2215595" cy="4324908"/>
          </a:xfrm>
          <a:prstGeom prst="rect">
            <a:avLst/>
          </a:prstGeom>
        </p:spPr>
      </p:pic>
      <p:pic>
        <p:nvPicPr>
          <p:cNvPr id="6" name="Bildobjekt 5" descr="En bild som visar skiss, rita, Linjekonst, linjeritning&#10;&#10;Automatiskt genererad beskrivning">
            <a:extLst>
              <a:ext uri="{FF2B5EF4-FFF2-40B4-BE49-F238E27FC236}">
                <a16:creationId xmlns:a16="http://schemas.microsoft.com/office/drawing/2014/main" id="{78C0B536-3DEB-7787-1030-B4B2970DAACA}"/>
              </a:ext>
            </a:extLst>
          </p:cNvPr>
          <p:cNvPicPr>
            <a:picLocks noChangeAspect="1"/>
          </p:cNvPicPr>
          <p:nvPr/>
        </p:nvPicPr>
        <p:blipFill rotWithShape="1">
          <a:blip r:embed="rId4">
            <a:extLst>
              <a:ext uri="{28A0092B-C50C-407E-A947-70E740481C1C}">
                <a14:useLocalDpi xmlns:a14="http://schemas.microsoft.com/office/drawing/2010/main" val="0"/>
              </a:ext>
            </a:extLst>
          </a:blip>
          <a:srcRect l="13669" t="35872" r="7194"/>
          <a:stretch/>
        </p:blipFill>
        <p:spPr>
          <a:xfrm>
            <a:off x="8839200" y="0"/>
            <a:ext cx="3352800" cy="5466994"/>
          </a:xfrm>
          <a:prstGeom prst="rect">
            <a:avLst/>
          </a:prstGeom>
        </p:spPr>
      </p:pic>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a:xfrm>
            <a:off x="838200" y="65443"/>
            <a:ext cx="10515600" cy="1325563"/>
          </a:xfrm>
        </p:spPr>
        <p:txBody>
          <a:bodyPr>
            <a:normAutofit/>
          </a:bodyPr>
          <a:lstStyle/>
          <a:p>
            <a:pPr algn="ctr"/>
            <a:r>
              <a:rPr lang="sv-SE" altLang="sv-SE" sz="3200" b="1" dirty="0">
                <a:latin typeface="Times New Roman" panose="02020603050405020304" pitchFamily="18" charset="0"/>
                <a:cs typeface="Times New Roman" panose="02020603050405020304" pitchFamily="18" charset="0"/>
              </a:rPr>
              <a:t>Vilka är de Frivilliga Försvarsorganisationerna?</a:t>
            </a:r>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a:xfrm>
            <a:off x="838200" y="1375178"/>
            <a:ext cx="10515600" cy="4084080"/>
          </a:xfrm>
        </p:spPr>
        <p:txBody>
          <a:bodyPr>
            <a:normAutofit/>
          </a:bodyPr>
          <a:lstStyle/>
          <a:p>
            <a:pPr marL="0" indent="0" algn="ctr">
              <a:buNone/>
            </a:pPr>
            <a:r>
              <a:rPr lang="sv-SE" altLang="sv-SE" sz="1600" u="sng" dirty="0">
                <a:solidFill>
                  <a:srgbClr val="333333"/>
                </a:solidFill>
                <a:latin typeface="Times New Roman" panose="02020603050405020304" pitchFamily="18" charset="0"/>
                <a:cs typeface="Times New Roman" panose="02020603050405020304" pitchFamily="18" charset="0"/>
                <a:hlinkClick r:id="rId5"/>
              </a:rPr>
              <a:t>Bilkåren, Sveriges Bilkårers Riksförbund</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6"/>
              </a:rPr>
              <a:t>FAK, Frivilliga automobilkåren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7"/>
              </a:rPr>
              <a:t>FFK, Frivilliga flygkåren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8"/>
              </a:rPr>
              <a:t>FMCK, Frivilliga motorcykelkåren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9"/>
              </a:rPr>
              <a:t>FPF, Försvarets personaltjänstförbund</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0"/>
              </a:rPr>
              <a:t>FRO, Frivilliga radioorganisationen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1"/>
              </a:rPr>
              <a:t>FVRF, Flygvapenfrivilliga</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2"/>
              </a:rPr>
              <a:t>IIR, Insatsingenjörerna</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3"/>
              </a:rPr>
              <a:t>SBK, Svenska Brukshundklubben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4"/>
              </a:rPr>
              <a:t>SBS, Svenska Blå Stjärnan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5"/>
              </a:rPr>
              <a:t>SCF, Civilförsvarsförbundet</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6"/>
              </a:rPr>
              <a:t>SFF, Svenska Fallskärmsförbundet</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7"/>
              </a:rPr>
              <a:t>SLK, Riksförbundet Sveriges Lottakårer</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8"/>
              </a:rPr>
              <a:t>SPSF, Svenska Pistolskytteförbundet</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9"/>
              </a:rPr>
              <a:t>SRK, Svenska Röda Korset</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20"/>
              </a:rPr>
              <a:t>Försvarsutbildarna, Svenska försvarsutbildningsförbundet</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21"/>
              </a:rPr>
              <a:t>SVK RF, Sjövärnskårernas riksförbund</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err="1">
                <a:solidFill>
                  <a:srgbClr val="333333"/>
                </a:solidFill>
                <a:latin typeface="Times New Roman" panose="02020603050405020304" pitchFamily="18" charset="0"/>
                <a:cs typeface="Times New Roman" panose="02020603050405020304" pitchFamily="18" charset="0"/>
                <a:hlinkClick r:id="rId22"/>
              </a:rPr>
              <a:t>SvSF</a:t>
            </a:r>
            <a:r>
              <a:rPr lang="sv-SE" altLang="sv-SE" sz="1600" dirty="0">
                <a:solidFill>
                  <a:srgbClr val="333333"/>
                </a:solidFill>
                <a:latin typeface="Times New Roman" panose="02020603050405020304" pitchFamily="18" charset="0"/>
                <a:cs typeface="Times New Roman" panose="02020603050405020304" pitchFamily="18" charset="0"/>
                <a:hlinkClick r:id="rId22"/>
              </a:rPr>
              <a:t>, Svenska Skyttesportsförbundet</a:t>
            </a:r>
            <a:endParaRPr lang="sv-SE" sz="1600" dirty="0">
              <a:latin typeface="Times New Roman" panose="02020603050405020304" pitchFamily="18" charset="0"/>
              <a:cs typeface="Times New Roman" panose="02020603050405020304" pitchFamily="18" charset="0"/>
            </a:endParaRPr>
          </a:p>
        </p:txBody>
      </p:sp>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En bild som visar Teckensnitt, text, Grafik, logotyp&#10;&#10;Automatiskt genererad beskrivning">
            <a:extLst>
              <a:ext uri="{FF2B5EF4-FFF2-40B4-BE49-F238E27FC236}">
                <a16:creationId xmlns:a16="http://schemas.microsoft.com/office/drawing/2014/main" id="{09C9100B-6584-09D3-459B-ACCB3C833BCB}"/>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123359328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1108</Words>
  <Application>Microsoft Office PowerPoint</Application>
  <PresentationFormat>Bredbild</PresentationFormat>
  <Paragraphs>107</Paragraphs>
  <Slides>11</Slides>
  <Notes>11</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11</vt:i4>
      </vt:variant>
    </vt:vector>
  </HeadingPairs>
  <TitlesOfParts>
    <vt:vector size="19" baseType="lpstr">
      <vt:lpstr>Arial</vt:lpstr>
      <vt:lpstr>Calibri</vt:lpstr>
      <vt:lpstr>Calibri Light</vt:lpstr>
      <vt:lpstr>Google Sans</vt:lpstr>
      <vt:lpstr>Liberation Serif</vt:lpstr>
      <vt:lpstr>Times New Roman</vt:lpstr>
      <vt:lpstr>Wingdings</vt:lpstr>
      <vt:lpstr>Office-tema</vt:lpstr>
      <vt:lpstr>PowerPoint-presentation</vt:lpstr>
      <vt:lpstr>Vad är FRG?</vt:lpstr>
      <vt:lpstr>Varför bildades FRG?</vt:lpstr>
      <vt:lpstr>Till vad används FRG? </vt:lpstr>
      <vt:lpstr>Vem kan vara med i FRG?</vt:lpstr>
      <vt:lpstr>Önskvärda förmågor i gruppen</vt:lpstr>
      <vt:lpstr>Vad får du som deltar i FRG?</vt:lpstr>
      <vt:lpstr>Hur gör du för att bli en del av FRG?</vt:lpstr>
      <vt:lpstr>Vilka är de Frivilliga Försvarsorganisationerna?</vt:lpstr>
      <vt:lpstr>Vad omfattar standardutbildningen till FRG?</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Emma Riklund</dc:creator>
  <cp:lastModifiedBy>Laila Göransson</cp:lastModifiedBy>
  <cp:revision>43</cp:revision>
  <dcterms:created xsi:type="dcterms:W3CDTF">2023-11-21T12:57:57Z</dcterms:created>
  <dcterms:modified xsi:type="dcterms:W3CDTF">2024-02-22T12:20:44Z</dcterms:modified>
</cp:coreProperties>
</file>