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3" r:id="rId2"/>
    <p:sldId id="324" r:id="rId3"/>
    <p:sldId id="374" r:id="rId4"/>
    <p:sldId id="563" r:id="rId5"/>
    <p:sldId id="326" r:id="rId6"/>
    <p:sldId id="582" r:id="rId7"/>
    <p:sldId id="583" r:id="rId8"/>
    <p:sldId id="584" r:id="rId9"/>
    <p:sldId id="567" r:id="rId10"/>
    <p:sldId id="405" r:id="rId11"/>
    <p:sldId id="495" r:id="rId12"/>
    <p:sldId id="550" r:id="rId13"/>
    <p:sldId id="560" r:id="rId14"/>
    <p:sldId id="492" r:id="rId15"/>
    <p:sldId id="491" r:id="rId1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39573" autoAdjust="0"/>
  </p:normalViewPr>
  <p:slideViewPr>
    <p:cSldViewPr snapToGrid="0">
      <p:cViewPr varScale="1">
        <p:scale>
          <a:sx n="64" d="100"/>
          <a:sy n="64" d="100"/>
        </p:scale>
        <p:origin x="402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58C0CD-B533-453A-9E7E-114528312404}" type="datetimeFigureOut">
              <a:rPr lang="sv-SE" smtClean="0"/>
              <a:t>2024-01-11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CD2CFD-238D-45F6-9DED-0D51AD2310FF}" type="slidenum">
              <a:rPr lang="sv-SE" smtClean="0"/>
              <a:t>‹#›</a:t>
            </a:fld>
            <a:endParaRPr lang="sv-SE"/>
          </a:p>
        </p:txBody>
      </p:sp>
    </p:spTree>
    <p:extLst>
      <p:ext uri="{BB962C8B-B14F-4D97-AF65-F5344CB8AC3E}">
        <p14:creationId xmlns:p14="http://schemas.microsoft.com/office/powerpoint/2010/main" val="3047991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msb.se/sv/Om-MSB/Inriktning-samhallsskydd-och-beredskap/"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I Sverige finns det inte en särskild krisorganisation som tar över hanteringen när en samhällsstörning inträffar. Alla som berörs av händelsen och kan bidra till att hantera konsekvenserna ansvarar och bidrar utifrån sitt ansvarsområde. Detta förväntas även av</a:t>
            </a:r>
            <a:r>
              <a:rPr lang="sv-SE" sz="1200" baseline="0" dirty="0">
                <a:latin typeface="Calibri" panose="020F0502020204030204" pitchFamily="34" charset="0"/>
                <a:ea typeface="Calibri" panose="020F0502020204030204" pitchFamily="34" charset="0"/>
                <a:cs typeface="Times New Roman" panose="02020603050405020304" pitchFamily="18" charset="0"/>
              </a:rPr>
              <a:t> </a:t>
            </a:r>
            <a:r>
              <a:rPr lang="sv-SE" sz="1200" dirty="0">
                <a:latin typeface="Calibri" panose="020F0502020204030204" pitchFamily="34" charset="0"/>
                <a:ea typeface="Calibri" panose="020F0502020204030204" pitchFamily="34" charset="0"/>
                <a:cs typeface="Times New Roman" panose="02020603050405020304" pitchFamily="18" charset="0"/>
              </a:rPr>
              <a:t>företag och privatpersoner. Det är grunden för svensk krisberedskap.</a:t>
            </a: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sv-SE" sz="1200" b="1" dirty="0">
                <a:latin typeface="Calibri" panose="020F0502020204030204" pitchFamily="34" charset="0"/>
                <a:ea typeface="Calibri" panose="020F0502020204030204" pitchFamily="34" charset="0"/>
                <a:cs typeface="Times New Roman" panose="02020603050405020304" pitchFamily="18" charset="0"/>
              </a:rPr>
              <a:t>Krisberedskap</a:t>
            </a:r>
            <a:r>
              <a:rPr lang="sv-SE" sz="1200" dirty="0">
                <a:latin typeface="Calibri" panose="020F0502020204030204" pitchFamily="34" charset="0"/>
                <a:ea typeface="Calibri" panose="020F0502020204030204" pitchFamily="34" charset="0"/>
                <a:cs typeface="Times New Roman" panose="02020603050405020304" pitchFamily="18" charset="0"/>
              </a:rPr>
              <a:t> handlar om att minska sårbarheten i samhället och att utveckla förmågan att hantera krissituationer. Den bygger på att samhällets ordinarie, dagliga verksamheter förebygger och hanterar händelser.</a:t>
            </a:r>
          </a:p>
          <a:p>
            <a:pPr>
              <a:spcAft>
                <a:spcPts val="0"/>
              </a:spcAft>
            </a:pP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b="1" dirty="0">
                <a:ea typeface="Calibri" panose="020F0502020204030204" pitchFamily="34" charset="0"/>
                <a:cs typeface="Times New Roman" panose="02020603050405020304" pitchFamily="18" charset="0"/>
              </a:rPr>
              <a:t>Med civilt försvar </a:t>
            </a:r>
            <a:r>
              <a:rPr lang="sv-SE" sz="1200" dirty="0">
                <a:ea typeface="Calibri" panose="020F0502020204030204" pitchFamily="34" charset="0"/>
                <a:cs typeface="Times New Roman" panose="02020603050405020304" pitchFamily="18" charset="0"/>
              </a:rPr>
              <a:t>avses den civila verksamhet som myndigheter, kommuner, regioner, enskilds, företag, frivilliga försvarsorganisationer och det civila samhället med flera vidtar för att förbereda Sverige för krig.</a:t>
            </a:r>
          </a:p>
          <a:p>
            <a:pPr>
              <a:spcAft>
                <a:spcPts val="0"/>
              </a:spcAft>
            </a:pPr>
            <a:r>
              <a:rPr lang="sv-SE" sz="1200" dirty="0">
                <a:ea typeface="Calibri" panose="020F0502020204030204" pitchFamily="34" charset="0"/>
                <a:cs typeface="Times New Roman" panose="02020603050405020304" pitchFamily="18" charset="0"/>
              </a:rPr>
              <a:t>För att använda samhällets samlade resurser så effektivt som möjligt behöver befintliga aktörsgemensamma processer för samordning, planering och förberedelser inom krisberedskapen och civilt försvar förstärkas och struktureras. </a:t>
            </a:r>
          </a:p>
          <a:p>
            <a:pPr>
              <a:spcAft>
                <a:spcPts val="0"/>
              </a:spcAft>
            </a:pPr>
            <a:r>
              <a:rPr lang="sv-SE" sz="1200" dirty="0">
                <a:ea typeface="Calibri" panose="020F0502020204030204" pitchFamily="34" charset="0"/>
                <a:cs typeface="Times New Roman" panose="02020603050405020304" pitchFamily="18" charset="0"/>
              </a:rPr>
              <a:t> Den ömsesidigt förstärkande effekten av de åtgärder som vidtas inom det civila försvaret och krisberedskapen samordnas och inordnas därför under termen civil beredskap.</a:t>
            </a:r>
          </a:p>
          <a:p>
            <a:pPr>
              <a:spcAft>
                <a:spcPts val="0"/>
              </a:spcAft>
            </a:pPr>
            <a:endParaRPr lang="sv-SE" sz="1200" dirty="0">
              <a:ea typeface="Calibri" panose="020F0502020204030204" pitchFamily="34" charset="0"/>
              <a:cs typeface="Times New Roman" panose="02020603050405020304" pitchFamily="18" charset="0"/>
            </a:endParaRPr>
          </a:p>
          <a:p>
            <a:endParaRPr lang="sv-SE" dirty="0"/>
          </a:p>
          <a:p>
            <a:endParaRPr lang="sv-SE" dirty="0"/>
          </a:p>
        </p:txBody>
      </p:sp>
      <p:sp>
        <p:nvSpPr>
          <p:cNvPr id="4" name="Platshållare för bildnummer 3"/>
          <p:cNvSpPr>
            <a:spLocks noGrp="1"/>
          </p:cNvSpPr>
          <p:nvPr>
            <p:ph type="sldNum" sz="quarter" idx="10"/>
          </p:nvPr>
        </p:nvSpPr>
        <p:spPr/>
        <p:txBody>
          <a:bodyPr/>
          <a:lstStyle/>
          <a:p>
            <a:fld id="{A73B8932-A6BD-45E8-86AE-4AC561ADC4EB}" type="slidenum">
              <a:rPr lang="sv-SE" smtClean="0"/>
              <a:t>1</a:t>
            </a:fld>
            <a:endParaRPr lang="sv-SE"/>
          </a:p>
        </p:txBody>
      </p:sp>
    </p:spTree>
    <p:extLst>
      <p:ext uri="{BB962C8B-B14F-4D97-AF65-F5344CB8AC3E}">
        <p14:creationId xmlns:p14="http://schemas.microsoft.com/office/powerpoint/2010/main" val="2874760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Platshållare för bildobjekt 1">
            <a:extLst>
              <a:ext uri="{FF2B5EF4-FFF2-40B4-BE49-F238E27FC236}">
                <a16:creationId xmlns:a16="http://schemas.microsoft.com/office/drawing/2014/main" id="{05ECB8FE-99DC-4E66-9897-8F51D3698C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C08D84A3-D941-4413-8DD1-13821BA64D19}"/>
              </a:ext>
            </a:extLst>
          </p:cNvPr>
          <p:cNvSpPr>
            <a:spLocks noGrp="1"/>
          </p:cNvSpPr>
          <p:nvPr>
            <p:ph type="body" idx="1"/>
          </p:nvPr>
        </p:nvSpPr>
        <p:spPr/>
        <p:txBody>
          <a:bodyPr/>
          <a:lstStyle/>
          <a:p>
            <a:pPr eaLnBrk="1" fontAlgn="auto" hangingPunct="1">
              <a:spcBef>
                <a:spcPts val="0"/>
              </a:spcBef>
              <a:spcAft>
                <a:spcPts val="0"/>
              </a:spcAft>
              <a:defRPr/>
            </a:pPr>
            <a:r>
              <a:rPr lang="sv-SE" sz="1050" dirty="0"/>
              <a:t>Svensk krishantering bygger på tre principer – ansvarsprincipen, likhetsprincipen och närhetsprincipen (se text i bilden)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050" dirty="0"/>
              <a:t>Principerna är inte definierade i en lag utan ska förstås som en bakgrund till dagens regelverk och aktörernas uppdrag och mandat. </a:t>
            </a:r>
          </a:p>
          <a:p>
            <a:pPr eaLnBrk="1" fontAlgn="auto" hangingPunct="1">
              <a:spcBef>
                <a:spcPts val="0"/>
              </a:spcBef>
              <a:spcAft>
                <a:spcPts val="0"/>
              </a:spcAft>
              <a:defRPr/>
            </a:pPr>
            <a:endParaRPr lang="sv-SE" sz="1050" dirty="0"/>
          </a:p>
          <a:p>
            <a:pPr>
              <a:defRPr/>
            </a:pPr>
            <a:endParaRPr lang="sv-SE" sz="1050" dirty="0"/>
          </a:p>
          <a:p>
            <a:pPr eaLnBrk="1" fontAlgn="auto" hangingPunct="1">
              <a:spcBef>
                <a:spcPts val="0"/>
              </a:spcBef>
              <a:spcAft>
                <a:spcPts val="0"/>
              </a:spcAft>
              <a:defRPr/>
            </a:pPr>
            <a:endParaRPr lang="sv-SE" sz="1050" dirty="0"/>
          </a:p>
          <a:p>
            <a:pPr eaLnBrk="1" fontAlgn="auto" hangingPunct="1">
              <a:spcBef>
                <a:spcPts val="0"/>
              </a:spcBef>
              <a:spcAft>
                <a:spcPts val="0"/>
              </a:spcAft>
              <a:defRPr/>
            </a:pPr>
            <a:endParaRPr lang="sv-SE" sz="900" dirty="0"/>
          </a:p>
        </p:txBody>
      </p:sp>
      <p:sp>
        <p:nvSpPr>
          <p:cNvPr id="36868" name="Platshållare för bildnummer 3">
            <a:extLst>
              <a:ext uri="{FF2B5EF4-FFF2-40B4-BE49-F238E27FC236}">
                <a16:creationId xmlns:a16="http://schemas.microsoft.com/office/drawing/2014/main" id="{40372BC3-41BF-4C99-A4B6-EB2FA4AEDA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8BD22E90-0341-4F98-AF1D-3F54BBCD08A4}" type="slidenum">
              <a:rPr lang="sv-SE" altLang="sv-SE" smtClean="0">
                <a:latin typeface="Calibri" panose="020F0502020204030204" pitchFamily="34" charset="0"/>
              </a:rPr>
              <a:pPr fontAlgn="base">
                <a:spcBef>
                  <a:spcPct val="0"/>
                </a:spcBef>
                <a:spcAft>
                  <a:spcPct val="0"/>
                </a:spcAft>
              </a:pPr>
              <a:t>11</a:t>
            </a:fld>
            <a:endParaRPr lang="sv-SE" altLang="sv-SE">
              <a:latin typeface="Calibri" panose="020F0502020204030204" pitchFamily="34" charset="0"/>
            </a:endParaRPr>
          </a:p>
        </p:txBody>
      </p:sp>
    </p:spTree>
    <p:extLst>
      <p:ext uri="{BB962C8B-B14F-4D97-AF65-F5344CB8AC3E}">
        <p14:creationId xmlns:p14="http://schemas.microsoft.com/office/powerpoint/2010/main" val="1942950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0"/>
              </a:spcAft>
            </a:pPr>
            <a:r>
              <a:rPr lang="sv-SE" sz="1200" b="1" dirty="0">
                <a:latin typeface="Calibri" panose="020F0502020204030204" pitchFamily="34" charset="0"/>
                <a:ea typeface="Calibri" panose="020F0502020204030204" pitchFamily="34" charset="0"/>
                <a:cs typeface="Times New Roman" panose="02020603050405020304" pitchFamily="18" charset="0"/>
              </a:rPr>
              <a:t>Höjd</a:t>
            </a:r>
            <a:r>
              <a:rPr lang="sv-SE" sz="1200" b="1" baseline="0" dirty="0">
                <a:latin typeface="Calibri" panose="020F0502020204030204" pitchFamily="34" charset="0"/>
                <a:ea typeface="Calibri" panose="020F0502020204030204" pitchFamily="34" charset="0"/>
                <a:cs typeface="Times New Roman" panose="02020603050405020304" pitchFamily="18" charset="0"/>
              </a:rPr>
              <a:t> beredskap</a:t>
            </a:r>
          </a:p>
          <a:p>
            <a:pPr>
              <a:spcAft>
                <a:spcPts val="0"/>
              </a:spcAft>
            </a:pPr>
            <a:r>
              <a:rPr lang="sv-SE" sz="1200" baseline="0" dirty="0">
                <a:latin typeface="Calibri" panose="020F0502020204030204" pitchFamily="34" charset="0"/>
                <a:ea typeface="Calibri" panose="020F0502020204030204" pitchFamily="34" charset="0"/>
                <a:cs typeface="Times New Roman" panose="02020603050405020304" pitchFamily="18" charset="0"/>
              </a:rPr>
              <a:t>För att stärka Sveriges möjligheter att försvara sig kan regeringen besluta om höjd beredskap. De fredstida lagarna </a:t>
            </a:r>
          </a:p>
          <a:p>
            <a:pPr>
              <a:spcAft>
                <a:spcPts val="0"/>
              </a:spcAft>
            </a:pPr>
            <a:r>
              <a:rPr lang="sv-SE" sz="1200" baseline="0" dirty="0">
                <a:latin typeface="Calibri" panose="020F0502020204030204" pitchFamily="34" charset="0"/>
                <a:ea typeface="Calibri" panose="020F0502020204030204" pitchFamily="34" charset="0"/>
                <a:cs typeface="Times New Roman" panose="02020603050405020304" pitchFamily="18" charset="0"/>
              </a:rPr>
              <a:t>gäller, men vid höjd beredskap kan även andra lagar användas. Staten kan exempelvis ta över privat egendom </a:t>
            </a:r>
          </a:p>
          <a:p>
            <a:pPr>
              <a:spcAft>
                <a:spcPts val="0"/>
              </a:spcAft>
            </a:pPr>
            <a:r>
              <a:rPr lang="sv-SE" sz="1200" baseline="0" dirty="0">
                <a:latin typeface="Calibri" panose="020F0502020204030204" pitchFamily="34" charset="0"/>
                <a:ea typeface="Calibri" panose="020F0502020204030204" pitchFamily="34" charset="0"/>
                <a:cs typeface="Times New Roman" panose="02020603050405020304" pitchFamily="18" charset="0"/>
              </a:rPr>
              <a:t>som är särskilt viktig för totalförsvaret. Vid höjd beredskap ska hela samhället kraftsamla för att möta en angripare och för att se till att det viktigaste fungerar. (Källa för denna textsnutt: Broschyren om krisen eller kriget kommer)</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Höjd beredskap är en samlingsterm för de två nivåerna</a:t>
            </a:r>
            <a:r>
              <a:rPr lang="sv-SE" sz="1200" baseline="0" dirty="0">
                <a:latin typeface="Calibri" panose="020F0502020204030204" pitchFamily="34" charset="0"/>
                <a:ea typeface="Calibri" panose="020F0502020204030204" pitchFamily="34" charset="0"/>
                <a:cs typeface="Times New Roman" panose="02020603050405020304" pitchFamily="18" charset="0"/>
              </a:rPr>
              <a:t> </a:t>
            </a:r>
            <a:r>
              <a:rPr lang="sv-SE" sz="1200" i="1" dirty="0">
                <a:latin typeface="Calibri" panose="020F0502020204030204" pitchFamily="34" charset="0"/>
                <a:ea typeface="Calibri" panose="020F0502020204030204" pitchFamily="34" charset="0"/>
                <a:cs typeface="Times New Roman" panose="02020603050405020304" pitchFamily="18" charset="0"/>
              </a:rPr>
              <a:t>skärpt beredskap</a:t>
            </a:r>
            <a:r>
              <a:rPr lang="sv-SE" sz="1200" dirty="0">
                <a:latin typeface="Calibri" panose="020F0502020204030204" pitchFamily="34" charset="0"/>
                <a:ea typeface="Calibri" panose="020F0502020204030204" pitchFamily="34" charset="0"/>
                <a:cs typeface="Times New Roman" panose="02020603050405020304" pitchFamily="18" charset="0"/>
              </a:rPr>
              <a:t> eller </a:t>
            </a:r>
            <a:r>
              <a:rPr lang="sv-SE" sz="1200" i="1" dirty="0">
                <a:latin typeface="Calibri" panose="020F0502020204030204" pitchFamily="34" charset="0"/>
                <a:ea typeface="Calibri" panose="020F0502020204030204" pitchFamily="34" charset="0"/>
                <a:cs typeface="Times New Roman" panose="02020603050405020304" pitchFamily="18" charset="0"/>
              </a:rPr>
              <a:t>högsta beredskap</a:t>
            </a:r>
            <a:r>
              <a:rPr lang="sv-SE" sz="1200" dirty="0">
                <a:latin typeface="Calibri" panose="020F0502020204030204" pitchFamily="34" charset="0"/>
                <a:ea typeface="Calibri" panose="020F0502020204030204" pitchFamily="34" charset="0"/>
                <a:cs typeface="Times New Roman" panose="02020603050405020304" pitchFamily="18" charset="0"/>
              </a:rPr>
              <a:t>. Om Sverige befinner sig i krig råder med automatik högsta beredskap.</a:t>
            </a: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Beslut om skärpt eller högsta beredskap fattas av regeringen. Beslutet ska tillkännages på samma sätt som ordinarie lagstiftning. Beslutet ska också meddelas i radio och TV. </a:t>
            </a: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Regeringens</a:t>
            </a:r>
            <a:r>
              <a:rPr lang="sv-SE" sz="1200" baseline="0" dirty="0">
                <a:latin typeface="Calibri" panose="020F0502020204030204" pitchFamily="34" charset="0"/>
                <a:ea typeface="Calibri" panose="020F0502020204030204" pitchFamily="34" charset="0"/>
                <a:cs typeface="Times New Roman" panose="02020603050405020304" pitchFamily="18" charset="0"/>
              </a:rPr>
              <a:t> b</a:t>
            </a:r>
            <a:r>
              <a:rPr lang="sv-SE" sz="1200" dirty="0">
                <a:latin typeface="Calibri" panose="020F0502020204030204" pitchFamily="34" charset="0"/>
                <a:ea typeface="Calibri" panose="020F0502020204030204" pitchFamily="34" charset="0"/>
                <a:cs typeface="Times New Roman" panose="02020603050405020304" pitchFamily="18" charset="0"/>
              </a:rPr>
              <a:t>eslut om höjd</a:t>
            </a:r>
            <a:r>
              <a:rPr lang="sv-SE" sz="1200" baseline="0" dirty="0">
                <a:latin typeface="Calibri" panose="020F0502020204030204" pitchFamily="34" charset="0"/>
                <a:ea typeface="Calibri" panose="020F0502020204030204" pitchFamily="34" charset="0"/>
                <a:cs typeface="Times New Roman" panose="02020603050405020304" pitchFamily="18" charset="0"/>
              </a:rPr>
              <a:t> beredskap</a:t>
            </a:r>
            <a:r>
              <a:rPr lang="sv-SE" sz="1200" dirty="0">
                <a:latin typeface="Calibri" panose="020F0502020204030204" pitchFamily="34" charset="0"/>
                <a:ea typeface="Calibri" panose="020F0502020204030204" pitchFamily="34" charset="0"/>
                <a:cs typeface="Times New Roman" panose="02020603050405020304" pitchFamily="18" charset="0"/>
              </a:rPr>
              <a:t> får avse en viss del av landet eller en viss verksamhet</a:t>
            </a:r>
            <a:r>
              <a:rPr lang="sv-SE" sz="1200" baseline="0" dirty="0">
                <a:latin typeface="Calibri" panose="020F0502020204030204" pitchFamily="34" charset="0"/>
                <a:ea typeface="Calibri" panose="020F0502020204030204" pitchFamily="34" charset="0"/>
                <a:cs typeface="Times New Roman" panose="02020603050405020304" pitchFamily="18" charset="0"/>
              </a:rPr>
              <a:t> (vid beredskapslarm gäller beslutet hela landet).</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b="1" dirty="0">
                <a:latin typeface="Calibri" panose="020F0502020204030204" pitchFamily="34" charset="0"/>
                <a:ea typeface="Calibri" panose="020F0502020204030204" pitchFamily="34" charset="0"/>
                <a:cs typeface="Times New Roman" panose="02020603050405020304" pitchFamily="18" charset="0"/>
              </a:rPr>
              <a:t> </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b="1" dirty="0">
                <a:latin typeface="Calibri" panose="020F0502020204030204" pitchFamily="34" charset="0"/>
                <a:ea typeface="Calibri" panose="020F0502020204030204" pitchFamily="34" charset="0"/>
                <a:cs typeface="Times New Roman" panose="02020603050405020304" pitchFamily="18" charset="0"/>
              </a:rPr>
              <a:t>Skärpt beredskap</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Vid skärpt beredskap ska kommuner och regioner vidta de särskilda åtgärder som behövs för att fullgöra sina uppgifter i totalförsvaret.</a:t>
            </a: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Beredskapsansvariga myndigheter ska i första hand inrikta sin verksamhet på uppgifter som har betydelse för totalförsvaret.</a:t>
            </a: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Myndigheternas fredstida verksamhet ska om möjligt upprätthållas i normal omfattning.</a:t>
            </a: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Regeringen kan vid skärpt beredskap besluta om tillämpning av vissa fullmaktsbestämmelser. Regeringen ska också hållas informerad om händelseutvecklingen, tillståndet och förväntad utveckling samt vidtagna och planerade åtgärder. </a:t>
            </a:r>
          </a:p>
          <a:p>
            <a:pPr>
              <a:spcAft>
                <a:spcPts val="0"/>
              </a:spcAft>
            </a:pPr>
            <a:r>
              <a:rPr lang="sv-SE" sz="1200" b="1" dirty="0">
                <a:latin typeface="Calibri" panose="020F0502020204030204" pitchFamily="34" charset="0"/>
                <a:ea typeface="Calibri" panose="020F0502020204030204" pitchFamily="34" charset="0"/>
                <a:cs typeface="Times New Roman" panose="02020603050405020304" pitchFamily="18" charset="0"/>
              </a:rPr>
              <a:t> </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b="1" dirty="0">
                <a:latin typeface="Calibri" panose="020F0502020204030204" pitchFamily="34" charset="0"/>
                <a:ea typeface="Calibri" panose="020F0502020204030204" pitchFamily="34" charset="0"/>
                <a:cs typeface="Times New Roman" panose="02020603050405020304" pitchFamily="18" charset="0"/>
              </a:rPr>
              <a:t>Högsta beredskap</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Vid högsta beredskap ska myndigheter, kommuner och regioner övergå till krigsorganisation. När beredskapen höjts, ska Försvarsmakten </a:t>
            </a:r>
            <a:r>
              <a:rPr lang="sv-SE" sz="1200" dirty="0" err="1">
                <a:latin typeface="Calibri" panose="020F0502020204030204" pitchFamily="34" charset="0"/>
                <a:ea typeface="Calibri" panose="020F0502020204030204" pitchFamily="34" charset="0"/>
                <a:cs typeface="Times New Roman" panose="02020603050405020304" pitchFamily="18" charset="0"/>
              </a:rPr>
              <a:t>krigsorganiseras</a:t>
            </a:r>
            <a:r>
              <a:rPr lang="sv-SE" sz="1200" dirty="0">
                <a:latin typeface="Calibri" panose="020F0502020204030204" pitchFamily="34" charset="0"/>
                <a:ea typeface="Calibri" panose="020F0502020204030204" pitchFamily="34" charset="0"/>
                <a:cs typeface="Times New Roman" panose="02020603050405020304" pitchFamily="18" charset="0"/>
              </a:rPr>
              <a:t> i den omfattning som regeringen bestämmer. </a:t>
            </a:r>
          </a:p>
          <a:p>
            <a:pPr>
              <a:spcAft>
                <a:spcPts val="0"/>
              </a:spcAft>
            </a:pP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Enskilda organisationer och företag som enligt överenskommelse eller på annan grund är skyldiga att fortsätta sin verksamhet i krig ska vidta de åtgärder som är nödvändiga för att fullgöra sina skyldigheter.</a:t>
            </a:r>
          </a:p>
          <a:p>
            <a:pPr>
              <a:spcAft>
                <a:spcPts val="0"/>
              </a:spcAft>
            </a:pP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b="1" dirty="0">
                <a:latin typeface="Calibri" panose="020F0502020204030204" pitchFamily="34" charset="0"/>
                <a:ea typeface="Calibri" panose="020F0502020204030204" pitchFamily="34" charset="0"/>
                <a:cs typeface="Times New Roman" panose="02020603050405020304" pitchFamily="18" charset="0"/>
              </a:rPr>
              <a:t>Beredskapslarm</a:t>
            </a: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Om det råder högsta beredskap i hela landet, kan regeringen besluta att detta ska tillkännages även genom beredskapslarm.</a:t>
            </a:r>
            <a:r>
              <a:rPr lang="sv-SE" sz="1200" baseline="0" dirty="0">
                <a:latin typeface="Calibri" panose="020F0502020204030204" pitchFamily="34" charset="0"/>
                <a:ea typeface="Calibri" panose="020F0502020204030204" pitchFamily="34" charset="0"/>
                <a:cs typeface="Times New Roman" panose="02020603050405020304" pitchFamily="18" charset="0"/>
              </a:rPr>
              <a:t> </a:t>
            </a:r>
            <a:r>
              <a:rPr lang="sv-SE" sz="1200" dirty="0">
                <a:latin typeface="Calibri" panose="020F0502020204030204" pitchFamily="34" charset="0"/>
                <a:ea typeface="Calibri" panose="020F0502020204030204" pitchFamily="34" charset="0"/>
                <a:cs typeface="Times New Roman" panose="02020603050405020304" pitchFamily="18" charset="0"/>
              </a:rPr>
              <a:t>Beredskapslarm ges på anläggningar för utomhusalarmering genom trettio sekunder långa signaler med femton sekunders uppehåll mellan signalerna under sammanlagt fem minuter.</a:t>
            </a:r>
          </a:p>
          <a:p>
            <a:pPr>
              <a:spcAft>
                <a:spcPts val="0"/>
              </a:spcAft>
            </a:pP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Beredskapslarm innebär order till den som är krigsplacerad inom totalförsvaret eller på annan grund att omedelbart inställa sig till tjänstgöring enligt krigsplaceringsorder eller motsvarande handling. Vid beredskapslarm ska hela Försvarsmakten </a:t>
            </a:r>
            <a:r>
              <a:rPr lang="sv-SE" sz="1200" dirty="0" err="1">
                <a:latin typeface="Calibri" panose="020F0502020204030204" pitchFamily="34" charset="0"/>
                <a:ea typeface="Calibri" panose="020F0502020204030204" pitchFamily="34" charset="0"/>
                <a:cs typeface="Times New Roman" panose="02020603050405020304" pitchFamily="18" charset="0"/>
              </a:rPr>
              <a:t>krigsorganiseras</a:t>
            </a:r>
            <a:r>
              <a:rPr lang="sv-SE" sz="1200" dirty="0">
                <a:latin typeface="Calibri" panose="020F0502020204030204" pitchFamily="34" charset="0"/>
                <a:ea typeface="Calibri" panose="020F0502020204030204" pitchFamily="34" charset="0"/>
                <a:cs typeface="Times New Roman" panose="02020603050405020304" pitchFamily="18" charset="0"/>
              </a:rPr>
              <a:t>.</a:t>
            </a:r>
          </a:p>
          <a:p>
            <a:pPr>
              <a:spcAft>
                <a:spcPts val="0"/>
              </a:spcAft>
            </a:pP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Det finns ytterligare regler och åtgärder som automatiskt tillämpas vid beredskapslarm</a:t>
            </a:r>
            <a:r>
              <a:rPr lang="sv-SE" sz="1200" baseline="0" dirty="0">
                <a:latin typeface="Calibri" panose="020F0502020204030204" pitchFamily="34" charset="0"/>
                <a:ea typeface="Calibri" panose="020F0502020204030204" pitchFamily="34" charset="0"/>
                <a:cs typeface="Times New Roman" panose="02020603050405020304" pitchFamily="18" charset="0"/>
              </a:rPr>
              <a:t> (se förordningen (2015:1053) om totalförsvar och höjd beredskap)</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sv-SE"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BE020DAA-7346-4896-8C53-2426603ADE6A}" type="slidenum">
              <a:rPr lang="sv-SE" smtClean="0"/>
              <a:t>12</a:t>
            </a:fld>
            <a:endParaRPr lang="sv-SE"/>
          </a:p>
        </p:txBody>
      </p:sp>
    </p:spTree>
    <p:extLst>
      <p:ext uri="{BB962C8B-B14F-4D97-AF65-F5344CB8AC3E}">
        <p14:creationId xmlns:p14="http://schemas.microsoft.com/office/powerpoint/2010/main" val="2309073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På bilden ser ni olika</a:t>
            </a:r>
            <a:r>
              <a:rPr lang="sv-SE" sz="1200" kern="1200" baseline="0" dirty="0">
                <a:solidFill>
                  <a:schemeClr val="tx1"/>
                </a:solidFill>
                <a:latin typeface="+mn-lt"/>
                <a:ea typeface="+mn-ea"/>
                <a:cs typeface="+mn-cs"/>
              </a:rPr>
              <a:t> viktiga samhällsfunktioner som täcker in flertalet områden så som, energi, transport, hälso- och sjukvård, handel och industri osv. Dessa viktiga samhällsfunktioner är nödvändiga för samhällets grundläggande behov, värden eller säkerhet och upprätthålls eller säkerställs av samhällsviktiga verksamheter. </a:t>
            </a:r>
          </a:p>
          <a:p>
            <a:endParaRPr lang="sv-SE" sz="1200" kern="1200" baseline="0" dirty="0">
              <a:solidFill>
                <a:schemeClr val="tx1"/>
              </a:solidFill>
              <a:latin typeface="+mn-lt"/>
              <a:ea typeface="+mn-ea"/>
              <a:cs typeface="+mn-cs"/>
            </a:endParaRPr>
          </a:p>
          <a:p>
            <a:r>
              <a:rPr lang="sv-SE" sz="1200" b="0" kern="1200" baseline="0" dirty="0">
                <a:solidFill>
                  <a:schemeClr val="tx1"/>
                </a:solidFill>
                <a:latin typeface="+mn-lt"/>
                <a:ea typeface="+mn-ea"/>
                <a:cs typeface="+mn-cs"/>
              </a:rPr>
              <a:t>Publikationen</a:t>
            </a:r>
            <a:r>
              <a:rPr lang="sv-SE" sz="1200" b="1" kern="1200" baseline="0" dirty="0">
                <a:solidFill>
                  <a:schemeClr val="tx1"/>
                </a:solidFill>
                <a:latin typeface="+mn-lt"/>
                <a:ea typeface="+mn-ea"/>
                <a:cs typeface="+mn-cs"/>
              </a:rPr>
              <a:t> </a:t>
            </a:r>
            <a:r>
              <a:rPr lang="sv-SE" sz="1200" i="1" kern="1200" baseline="0" dirty="0">
                <a:solidFill>
                  <a:schemeClr val="tx1"/>
                </a:solidFill>
                <a:latin typeface="+mn-lt"/>
                <a:ea typeface="+mn-ea"/>
                <a:cs typeface="+mn-cs"/>
              </a:rPr>
              <a:t>Identifiering av samhällsviktig verksamhet: lista med viktiga samhällsfunktioner </a:t>
            </a:r>
            <a:r>
              <a:rPr lang="sv-SE" sz="1200" kern="1200" baseline="0" dirty="0">
                <a:solidFill>
                  <a:schemeClr val="tx1"/>
                </a:solidFill>
                <a:latin typeface="+mn-lt"/>
                <a:ea typeface="+mn-ea"/>
                <a:cs typeface="+mn-cs"/>
              </a:rPr>
              <a:t>(MSB1808 – oktober 2021) innehåller en fullständig lista på viktiga samhällsfunktioner. </a:t>
            </a:r>
          </a:p>
          <a:p>
            <a:endParaRPr lang="sv-SE" sz="1200" kern="1200" baseline="0" dirty="0">
              <a:solidFill>
                <a:schemeClr val="tx1"/>
              </a:solidFill>
              <a:latin typeface="+mn-lt"/>
              <a:ea typeface="+mn-ea"/>
              <a:cs typeface="+mn-cs"/>
            </a:endParaRPr>
          </a:p>
          <a:p>
            <a:r>
              <a:rPr lang="sv-SE" sz="1200" kern="1200" baseline="0" dirty="0">
                <a:solidFill>
                  <a:schemeClr val="tx1"/>
                </a:solidFill>
                <a:latin typeface="+mn-lt"/>
                <a:ea typeface="+mn-ea"/>
                <a:cs typeface="+mn-cs"/>
              </a:rPr>
              <a:t>Källa: www.msb.se/samhällsviktigverksamhet</a:t>
            </a:r>
          </a:p>
          <a:p>
            <a:endParaRPr lang="sv-SE" sz="1200" kern="1200" baseline="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BE020DAA-7346-4896-8C53-2426603ADE6A}" type="slidenum">
              <a:rPr lang="sv-SE" smtClean="0"/>
              <a:t>13</a:t>
            </a:fld>
            <a:endParaRPr lang="sv-SE"/>
          </a:p>
        </p:txBody>
      </p:sp>
    </p:spTree>
    <p:extLst>
      <p:ext uri="{BB962C8B-B14F-4D97-AF65-F5344CB8AC3E}">
        <p14:creationId xmlns:p14="http://schemas.microsoft.com/office/powerpoint/2010/main" val="739585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solidFill>
                  <a:srgbClr val="333333"/>
                </a:solidFill>
                <a:latin typeface="poppins"/>
              </a:rPr>
              <a:t>En risk- och sårbarhetsanalys är ett första steg i en kedja för att reducera risker, minska sårbarheter och förbättra vår förmåga att förebygga, motstå och hantera kriser och extraordinära händelser.</a:t>
            </a:r>
          </a:p>
          <a:p>
            <a:r>
              <a:rPr lang="sv-SE" sz="1200" dirty="0">
                <a:solidFill>
                  <a:srgbClr val="333333"/>
                </a:solidFill>
                <a:latin typeface="Open Sans"/>
              </a:rPr>
              <a:t>Samtliga statliga myndigheter, kommuner och regioner ska enligt lagar och förordningar göra en risk- och sårbarhetsanalys (RSA).</a:t>
            </a:r>
          </a:p>
          <a:p>
            <a:r>
              <a:rPr lang="sv-SE" sz="1200" dirty="0">
                <a:solidFill>
                  <a:srgbClr val="333333"/>
                </a:solidFill>
                <a:latin typeface="Open Sans"/>
              </a:rPr>
              <a:t>Vissa myndigheter och samtliga kommuner och regioner ska rapportera sina </a:t>
            </a:r>
            <a:r>
              <a:rPr lang="sv-SE" sz="1200" dirty="0" err="1">
                <a:solidFill>
                  <a:srgbClr val="333333"/>
                </a:solidFill>
                <a:latin typeface="Open Sans"/>
              </a:rPr>
              <a:t>RSA:er</a:t>
            </a:r>
            <a:r>
              <a:rPr lang="sv-SE" sz="1200" dirty="0">
                <a:solidFill>
                  <a:srgbClr val="333333"/>
                </a:solidFill>
                <a:latin typeface="Open Sans"/>
              </a:rPr>
              <a:t> enligt MSB:s föreskrifter.</a:t>
            </a:r>
          </a:p>
          <a:p>
            <a:endParaRPr lang="sv-SE" sz="1200" dirty="0">
              <a:solidFill>
                <a:srgbClr val="333333"/>
              </a:solidFill>
              <a:latin typeface="Open Sans"/>
            </a:endParaRPr>
          </a:p>
          <a:p>
            <a:r>
              <a:rPr lang="sv-SE" sz="1200" b="1" dirty="0">
                <a:solidFill>
                  <a:srgbClr val="333333"/>
                </a:solidFill>
                <a:latin typeface="Poppins"/>
              </a:rPr>
              <a:t>Flera användningsområden</a:t>
            </a:r>
          </a:p>
          <a:p>
            <a:r>
              <a:rPr lang="sv-SE" sz="1200" dirty="0">
                <a:solidFill>
                  <a:srgbClr val="333333"/>
                </a:solidFill>
                <a:latin typeface="Open Sans"/>
              </a:rPr>
              <a:t>Att göra en RSA bidrar till</a:t>
            </a:r>
          </a:p>
          <a:p>
            <a:pPr>
              <a:buFont typeface="Arial" panose="020B0604020202020204" pitchFamily="34" charset="0"/>
              <a:buChar char="•"/>
            </a:pPr>
            <a:r>
              <a:rPr lang="sv-SE" sz="1200" dirty="0">
                <a:solidFill>
                  <a:srgbClr val="333333"/>
                </a:solidFill>
                <a:latin typeface="Open Sans"/>
              </a:rPr>
              <a:t>beslutsunderlag för beslutsfattare och verksamhetsansvariga,</a:t>
            </a:r>
          </a:p>
          <a:p>
            <a:pPr>
              <a:buFont typeface="Arial" panose="020B0604020202020204" pitchFamily="34" charset="0"/>
              <a:buChar char="•"/>
            </a:pPr>
            <a:r>
              <a:rPr lang="sv-SE" sz="1200" dirty="0">
                <a:solidFill>
                  <a:srgbClr val="333333"/>
                </a:solidFill>
                <a:latin typeface="Open Sans"/>
              </a:rPr>
              <a:t>underlag för kommunikation om samhällets risker till allmänheten och anställda,</a:t>
            </a:r>
          </a:p>
          <a:p>
            <a:pPr>
              <a:buFont typeface="Arial" panose="020B0604020202020204" pitchFamily="34" charset="0"/>
              <a:buChar char="•"/>
            </a:pPr>
            <a:r>
              <a:rPr lang="sv-SE" sz="1200" dirty="0">
                <a:solidFill>
                  <a:srgbClr val="333333"/>
                </a:solidFill>
                <a:latin typeface="Open Sans"/>
              </a:rPr>
              <a:t>underlag för samhällsplanering.</a:t>
            </a:r>
          </a:p>
          <a:p>
            <a:pPr>
              <a:buFont typeface="Arial" panose="020B0604020202020204" pitchFamily="34" charset="0"/>
              <a:buChar char="•"/>
            </a:pPr>
            <a:endParaRPr lang="sv-SE" sz="1200" dirty="0">
              <a:solidFill>
                <a:srgbClr val="333333"/>
              </a:solidFill>
              <a:latin typeface="Open Sans"/>
            </a:endParaRPr>
          </a:p>
          <a:p>
            <a:r>
              <a:rPr lang="sv-SE" sz="1200" dirty="0">
                <a:solidFill>
                  <a:srgbClr val="333333"/>
                </a:solidFill>
                <a:latin typeface="Open Sans"/>
              </a:rPr>
              <a:t>De bidrar även till samlade regionala lägesbilder och en nationell bild av samhällets förmåga i den årliga Nationella risk- och förmågebedömningen (NRFB). </a:t>
            </a:r>
          </a:p>
          <a:p>
            <a:r>
              <a:rPr lang="sv-SE" sz="1200" dirty="0">
                <a:solidFill>
                  <a:srgbClr val="333333"/>
                </a:solidFill>
                <a:latin typeface="Open Sans"/>
              </a:rPr>
              <a:t>Den ligger i sin tur ligger bland annat till grund för den strategiska inriktningen på krisberedskap och civilt försvar, hur medel i anslag 2:4 Krisberedskap ska användas samt inriktning för övning och utbildning.</a:t>
            </a:r>
          </a:p>
          <a:p>
            <a:endParaRPr lang="sv-SE" sz="1200" b="0" i="0" dirty="0">
              <a:solidFill>
                <a:srgbClr val="333333"/>
              </a:solidFill>
              <a:effectLst/>
              <a:latin typeface="Open Sans"/>
            </a:endParaRPr>
          </a:p>
          <a:p>
            <a:r>
              <a:rPr lang="sv-SE" sz="1200" b="0" i="0" dirty="0">
                <a:solidFill>
                  <a:srgbClr val="333333"/>
                </a:solidFill>
                <a:effectLst/>
                <a:latin typeface="Open Sans"/>
              </a:rPr>
              <a:t>PÅ MSB:s </a:t>
            </a:r>
            <a:r>
              <a:rPr lang="sv-SE" sz="1200" b="0" i="0" dirty="0" err="1">
                <a:solidFill>
                  <a:srgbClr val="333333"/>
                </a:solidFill>
                <a:effectLst/>
                <a:latin typeface="Open Sans"/>
              </a:rPr>
              <a:t>webbpalts</a:t>
            </a:r>
            <a:r>
              <a:rPr lang="sv-SE" sz="1200" b="0" i="0" dirty="0">
                <a:solidFill>
                  <a:srgbClr val="333333"/>
                </a:solidFill>
                <a:effectLst/>
                <a:latin typeface="Open Sans"/>
              </a:rPr>
              <a:t> finns en riskkatalog som stöd till kommuner och andra aktörer i att identifiera</a:t>
            </a:r>
            <a:r>
              <a:rPr lang="sv-SE" sz="1200" b="0" i="0" baseline="0" dirty="0">
                <a:solidFill>
                  <a:srgbClr val="333333"/>
                </a:solidFill>
                <a:effectLst/>
                <a:latin typeface="Open Sans"/>
              </a:rPr>
              <a:t> risker och sårbarheter. </a:t>
            </a:r>
            <a:endParaRPr lang="sv-SE" sz="1200" b="0" i="0" dirty="0">
              <a:solidFill>
                <a:srgbClr val="333333"/>
              </a:solidFill>
              <a:effectLst/>
              <a:latin typeface="Open Sans"/>
            </a:endParaRP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0" dirty="0">
                <a:solidFill>
                  <a:srgbClr val="CC0000"/>
                </a:solidFill>
                <a:latin typeface="poppins"/>
              </a:rPr>
              <a:t>KÄLLA: </a:t>
            </a:r>
            <a:r>
              <a:rPr lang="sv-SE" sz="1200" i="0" dirty="0" err="1">
                <a:solidFill>
                  <a:srgbClr val="CC0000"/>
                </a:solidFill>
                <a:latin typeface="poppins"/>
              </a:rPr>
              <a:t>https</a:t>
            </a:r>
            <a:r>
              <a:rPr lang="sv-SE" sz="1200" i="0" dirty="0">
                <a:solidFill>
                  <a:srgbClr val="CC0000"/>
                </a:solidFill>
                <a:latin typeface="poppins"/>
              </a:rPr>
              <a:t>://</a:t>
            </a:r>
            <a:r>
              <a:rPr lang="sv-SE" sz="1200" i="0" dirty="0" err="1">
                <a:solidFill>
                  <a:srgbClr val="CC0000"/>
                </a:solidFill>
                <a:latin typeface="poppins"/>
              </a:rPr>
              <a:t>www.msb.se</a:t>
            </a:r>
            <a:r>
              <a:rPr lang="sv-SE" sz="1200" i="0" dirty="0">
                <a:solidFill>
                  <a:srgbClr val="CC0000"/>
                </a:solidFill>
                <a:latin typeface="poppins"/>
              </a:rPr>
              <a:t>/</a:t>
            </a:r>
            <a:r>
              <a:rPr lang="sv-SE" sz="1200" i="0" dirty="0" err="1">
                <a:solidFill>
                  <a:srgbClr val="CC0000"/>
                </a:solidFill>
                <a:latin typeface="poppins"/>
              </a:rPr>
              <a:t>rsa</a:t>
            </a:r>
            <a:endParaRPr lang="sv-SE" sz="1200" i="0" dirty="0">
              <a:solidFill>
                <a:srgbClr val="333333"/>
              </a:solidFill>
              <a:latin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0" dirty="0">
                <a:solidFill>
                  <a:srgbClr val="CC0000"/>
                </a:solidFill>
                <a:latin typeface="poppins"/>
              </a:rPr>
              <a:t>KÄLLA: </a:t>
            </a:r>
            <a:r>
              <a:rPr lang="sv-SE" sz="1200" i="0" dirty="0" err="1">
                <a:solidFill>
                  <a:srgbClr val="CC0000"/>
                </a:solidFill>
                <a:latin typeface="poppins"/>
              </a:rPr>
              <a:t>https</a:t>
            </a:r>
            <a:r>
              <a:rPr lang="sv-SE" sz="1200" i="0" dirty="0">
                <a:solidFill>
                  <a:srgbClr val="CC0000"/>
                </a:solidFill>
                <a:latin typeface="poppins"/>
              </a:rPr>
              <a:t>://</a:t>
            </a:r>
            <a:r>
              <a:rPr lang="sv-SE" sz="1200" i="0" dirty="0" err="1">
                <a:solidFill>
                  <a:srgbClr val="CC0000"/>
                </a:solidFill>
                <a:latin typeface="poppins"/>
              </a:rPr>
              <a:t>www.msb.se</a:t>
            </a:r>
            <a:r>
              <a:rPr lang="sv-SE" sz="1200" i="0" dirty="0">
                <a:solidFill>
                  <a:srgbClr val="CC0000"/>
                </a:solidFill>
                <a:latin typeface="poppins"/>
              </a:rPr>
              <a:t>/</a:t>
            </a:r>
            <a:r>
              <a:rPr lang="sv-SE" sz="1200" i="0" dirty="0" err="1">
                <a:solidFill>
                  <a:srgbClr val="CC0000"/>
                </a:solidFill>
                <a:latin typeface="poppins"/>
              </a:rPr>
              <a:t>handboki</a:t>
            </a:r>
            <a:r>
              <a:rPr lang="sv-SE" sz="1200" i="0" baseline="0" dirty="0" err="1">
                <a:solidFill>
                  <a:srgbClr val="CC0000"/>
                </a:solidFill>
                <a:latin typeface="poppins"/>
              </a:rPr>
              <a:t>kommunalkrisberedskap</a:t>
            </a:r>
            <a:endParaRPr lang="sv-SE" sz="1200" i="0" dirty="0">
              <a:solidFill>
                <a:srgbClr val="333333"/>
              </a:solidFill>
              <a:latin typeface="poppins"/>
            </a:endParaRPr>
          </a:p>
          <a:p>
            <a:endParaRPr lang="sv-SE" dirty="0"/>
          </a:p>
          <a:p>
            <a:endParaRPr lang="sv-SE" dirty="0"/>
          </a:p>
        </p:txBody>
      </p:sp>
      <p:sp>
        <p:nvSpPr>
          <p:cNvPr id="4" name="Platshållare för bildnummer 3"/>
          <p:cNvSpPr>
            <a:spLocks noGrp="1"/>
          </p:cNvSpPr>
          <p:nvPr>
            <p:ph type="sldNum" sz="quarter" idx="5"/>
          </p:nvPr>
        </p:nvSpPr>
        <p:spPr/>
        <p:txBody>
          <a:bodyPr/>
          <a:lstStyle/>
          <a:p>
            <a:fld id="{BE020DAA-7346-4896-8C53-2426603ADE6A}" type="slidenum">
              <a:rPr lang="sv-SE" smtClean="0"/>
              <a:t>14</a:t>
            </a:fld>
            <a:endParaRPr lang="sv-SE"/>
          </a:p>
        </p:txBody>
      </p:sp>
    </p:spTree>
    <p:extLst>
      <p:ext uri="{BB962C8B-B14F-4D97-AF65-F5344CB8AC3E}">
        <p14:creationId xmlns:p14="http://schemas.microsoft.com/office/powerpoint/2010/main" val="12217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E020DAA-7346-4896-8C53-2426603ADE6A}" type="slidenum">
              <a:rPr lang="sv-SE" smtClean="0"/>
              <a:t>15</a:t>
            </a:fld>
            <a:endParaRPr lang="sv-SE" dirty="0"/>
          </a:p>
        </p:txBody>
      </p:sp>
    </p:spTree>
    <p:extLst>
      <p:ext uri="{BB962C8B-B14F-4D97-AF65-F5344CB8AC3E}">
        <p14:creationId xmlns:p14="http://schemas.microsoft.com/office/powerpoint/2010/main" val="747048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sz="1200" b="1" dirty="0"/>
              <a:t>Det skyddsvärda i samhället</a:t>
            </a:r>
          </a:p>
          <a:p>
            <a:r>
              <a:rPr lang="sv-SE" sz="1200" dirty="0"/>
              <a:t>Vi måste vara förberedda på och kunna hantera alla slags samhällsstörningar som riskerar att skada oss, direkt eller indirekt. </a:t>
            </a:r>
          </a:p>
          <a:p>
            <a:endParaRPr lang="sv-SE" sz="1200" dirty="0"/>
          </a:p>
          <a:p>
            <a:r>
              <a:rPr lang="sv-SE" sz="1200" dirty="0"/>
              <a:t>Samhällets aktörer behöver förbereda sig för olika typer av händelser. Även händelser som kan verka otänkbara behöver en plan. </a:t>
            </a:r>
          </a:p>
          <a:p>
            <a:r>
              <a:rPr lang="sv-SE" sz="1200" dirty="0"/>
              <a:t>Anledningen är att det finns grundläggande värden som vi vill skydda. Vi kallar dem samhällets skyddsvärden</a:t>
            </a:r>
          </a:p>
          <a:p>
            <a:pPr>
              <a:defRPr/>
            </a:pPr>
            <a:endParaRPr lang="sv-SE" sz="1200" b="1" dirty="0"/>
          </a:p>
          <a:p>
            <a:r>
              <a:rPr lang="sv-SE" sz="1200" dirty="0"/>
              <a:t>Skyddsvärden är de värden vi ytterst ska hjälpas åt att skydda. </a:t>
            </a:r>
          </a:p>
          <a:p>
            <a:r>
              <a:rPr lang="sv-SE" sz="1200" dirty="0"/>
              <a:t>De värden som ska skyddas kopplar till mål formulerade av riksdag och regering. I grunden är alla värden likvärdiga och ska inte ställas mot varandra. </a:t>
            </a:r>
          </a:p>
          <a:p>
            <a:r>
              <a:rPr lang="sv-SE" sz="1200" dirty="0"/>
              <a:t>Men beroende på samhällsstörningens art och omfattning kan skyddsvärdena behöva vägas mot varandra och prioriteras på olika sätt. </a:t>
            </a:r>
          </a:p>
          <a:p>
            <a:r>
              <a:rPr lang="sv-SE" sz="1200" dirty="0"/>
              <a:t>Det är: </a:t>
            </a:r>
          </a:p>
          <a:p>
            <a:pPr marL="171450" indent="-171450">
              <a:buFont typeface="Arial" panose="020B0604020202020204" pitchFamily="34" charset="0"/>
              <a:buChar char="•"/>
              <a:defRPr/>
            </a:pPr>
            <a:r>
              <a:rPr lang="sv-SE" sz="1200" dirty="0"/>
              <a:t>Människors liv och hälsa</a:t>
            </a:r>
          </a:p>
          <a:p>
            <a:pPr marL="171450" indent="-171450">
              <a:buFont typeface="Arial" panose="020B0604020202020204" pitchFamily="34" charset="0"/>
              <a:buChar char="•"/>
              <a:defRPr/>
            </a:pPr>
            <a:r>
              <a:rPr lang="sv-SE" sz="1200" dirty="0"/>
              <a:t>Samhällets funktionalitet</a:t>
            </a:r>
          </a:p>
          <a:p>
            <a:pPr marL="171450" indent="-171450">
              <a:buFont typeface="Arial" panose="020B0604020202020204" pitchFamily="34" charset="0"/>
              <a:buChar char="•"/>
              <a:defRPr/>
            </a:pPr>
            <a:r>
              <a:rPr lang="sv-SE" sz="1200" dirty="0"/>
              <a:t>Demokrati, rättssäkerhet och mänskliga fri- och rättigheter</a:t>
            </a:r>
          </a:p>
          <a:p>
            <a:pPr marL="171450" indent="-171450">
              <a:buFont typeface="Arial" panose="020B0604020202020204" pitchFamily="34" charset="0"/>
              <a:buChar char="•"/>
              <a:defRPr/>
            </a:pPr>
            <a:r>
              <a:rPr lang="sv-SE" sz="1200" dirty="0"/>
              <a:t>Miljö och ekonomiska värden</a:t>
            </a:r>
          </a:p>
          <a:p>
            <a:pPr marL="171450" indent="-171450">
              <a:buFont typeface="Arial" panose="020B0604020202020204" pitchFamily="34" charset="0"/>
              <a:buChar char="•"/>
              <a:defRPr/>
            </a:pPr>
            <a:r>
              <a:rPr lang="sv-SE" sz="1200" dirty="0"/>
              <a:t>Nationell suveränitet. </a:t>
            </a:r>
          </a:p>
          <a:p>
            <a:pPr>
              <a:defRPr/>
            </a:pPr>
            <a:endParaRPr lang="sv-SE" sz="1200" dirty="0"/>
          </a:p>
          <a:p>
            <a:pPr>
              <a:defRPr/>
            </a:pPr>
            <a:r>
              <a:rPr lang="sv-SE" sz="1200" dirty="0"/>
              <a:t>Vi har alla ett ansvar, en skyldighet, att se till att vi på ett effektivt sätt samverkar för att skydda samhällets värden. </a:t>
            </a:r>
          </a:p>
          <a:p>
            <a:pPr>
              <a:defRPr/>
            </a:pPr>
            <a:endParaRPr lang="sv-SE" sz="1200" dirty="0"/>
          </a:p>
          <a:p>
            <a:pPr>
              <a:spcAft>
                <a:spcPts val="0"/>
              </a:spcAft>
            </a:pPr>
            <a:r>
              <a:rPr lang="sv-SE" sz="1200" b="1" dirty="0">
                <a:ea typeface="Calibri" panose="020F0502020204030204" pitchFamily="34" charset="0"/>
                <a:cs typeface="Times New Roman" panose="02020603050405020304" pitchFamily="18" charset="0"/>
              </a:rPr>
              <a:t>Människors liv och hälsa</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Människors liv och fysiska och psykiska hälsa är viktiga värden att skydda i samhället. Det gäller alla människor som har Sverige som hemvist eller uppehåller sig i Sverige samt svenska medborgare som befinner sig utomlands.</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dirty="0">
                <a:ea typeface="Calibri" panose="020F0502020204030204" pitchFamily="34" charset="0"/>
                <a:cs typeface="Times New Roman" panose="02020603050405020304" pitchFamily="18" charset="0"/>
              </a:rPr>
              <a:t>Därför behöver samhället ha förutsättningar att skydda människor. Vi behöver också ha tänkt på hur människor indirekt kan komma till skada vid olika händelser.</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b="1" dirty="0">
                <a:ea typeface="Calibri" panose="020F0502020204030204" pitchFamily="34" charset="0"/>
                <a:cs typeface="Times New Roman" panose="02020603050405020304" pitchFamily="18" charset="0"/>
              </a:rPr>
              <a:t>Samhällets funktionalitet</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För att kunna upprätthålla samhällets funktionalitet i alla lägen är vissa verksamheter viktigare än andra - de är samhällsviktiga. Det kan handla om verksamheter som till exempel säkerställer vår tillgång till el, dricksvatten, livsmedel, transporter och sjukvård. Vårt samhälle är komplext och många verksamheter är beroende av varandra och påverkas vid samhällsstörningar. Det kan få stora konsekvenser för individ och samhälle.</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b="1" dirty="0">
                <a:ea typeface="Calibri" panose="020F0502020204030204" pitchFamily="34" charset="0"/>
                <a:cs typeface="Times New Roman" panose="02020603050405020304" pitchFamily="18" charset="0"/>
              </a:rPr>
              <a:t>Miljö och ekonomiska värden</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I samhället finns ekonomiska värden i form av privat och offentlig egendom samt värdet av produktion av varor och tjänster. Dessa måste värnas för att samhället ska fungera. Vi är även beroende av att skydda vår miljö. Utan vatten, mark, luft, biologisk mångfald och värdefull natur- och kulturmiljö kan vi inte existera.</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b="1" dirty="0">
                <a:ea typeface="Calibri" panose="020F0502020204030204" pitchFamily="34" charset="0"/>
                <a:cs typeface="Times New Roman" panose="02020603050405020304" pitchFamily="18" charset="0"/>
              </a:rPr>
              <a:t>Nationell suveränitet</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Nationell suveränitet innebär att vi bestämmer över vårt eget land och de politiska beslutsprocesserna. Det betyder också att vi kan säkra Sveriges behov av nödvändiga resurser som till exempel mat, vatten och el. Utan nationell suveränitet kan vi inte skydda övriga värden, så detta skyddsvärde kan ses som en förutsättning för att garantera de andra.</a:t>
            </a:r>
          </a:p>
          <a:p>
            <a:pPr>
              <a:spcAft>
                <a:spcPts val="0"/>
              </a:spcAft>
            </a:pPr>
            <a:r>
              <a:rPr lang="sv-SE" sz="1200" b="1" dirty="0">
                <a:ea typeface="Calibri" panose="020F0502020204030204" pitchFamily="34" charset="0"/>
                <a:cs typeface="Times New Roman" panose="02020603050405020304" pitchFamily="18" charset="0"/>
              </a:rPr>
              <a:t> </a:t>
            </a:r>
            <a:endParaRPr lang="sv-SE" sz="1200" dirty="0">
              <a:ea typeface="Calibri" panose="020F0502020204030204" pitchFamily="34" charset="0"/>
              <a:cs typeface="Times New Roman" panose="02020603050405020304" pitchFamily="18" charset="0"/>
            </a:endParaRPr>
          </a:p>
          <a:p>
            <a:pPr>
              <a:spcAft>
                <a:spcPts val="0"/>
              </a:spcAft>
            </a:pPr>
            <a:r>
              <a:rPr lang="sv-SE" sz="1200" b="1" dirty="0">
                <a:ea typeface="Calibri" panose="020F0502020204030204" pitchFamily="34" charset="0"/>
                <a:cs typeface="Times New Roman" panose="02020603050405020304" pitchFamily="18" charset="0"/>
              </a:rPr>
              <a:t>Demokrati, rättssäkerhet och mänskliga fri- och rättigheter</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Dessa värden är grundläggande för att människor i ett samhälle ska kunna leva i frihet och bestämma över sina liv. Det handlar om rätten att få uttrycka sina åsikter, uttrycka kärlek till vem en vill och skyddas från brott och övergrepp. I detta skyddsvärde ingår även förtroendet för samhällets institutioner, det politiska beslutsfattandet och att samhället ska motarbeta korruption och rättsövergrepp.</a:t>
            </a:r>
          </a:p>
          <a:p>
            <a:pPr eaLnBrk="1" fontAlgn="auto" hangingPunct="1">
              <a:spcBef>
                <a:spcPts val="0"/>
              </a:spcBef>
              <a:spcAft>
                <a:spcPts val="0"/>
              </a:spcAf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Källa: MSBs övergripande inriktning för samhällsskydd och  beredskap, MSB publikation 708. </a:t>
            </a:r>
            <a:r>
              <a:rPr lang="sv-SE" sz="1200" u="sng" dirty="0">
                <a:hlinkClick r:id="rId3"/>
              </a:rPr>
              <a:t>https://www.msb.se/sv/Om-MSB/Inriktning-samhallsskydd-och-beredskap/</a:t>
            </a:r>
            <a:endParaRPr lang="sv-SE" sz="1200" dirty="0"/>
          </a:p>
          <a:p>
            <a:pPr eaLnBrk="1" fontAlgn="auto" hangingPunct="1">
              <a:spcBef>
                <a:spcPts val="0"/>
              </a:spcBef>
              <a:spcAft>
                <a:spcPts val="0"/>
              </a:spcAft>
              <a:defRPr/>
            </a:pPr>
            <a:endParaRPr lang="sv-SE" sz="1200" dirty="0"/>
          </a:p>
        </p:txBody>
      </p:sp>
      <p:sp>
        <p:nvSpPr>
          <p:cNvPr id="4" name="Platshållare för bildnummer 3"/>
          <p:cNvSpPr>
            <a:spLocks noGrp="1"/>
          </p:cNvSpPr>
          <p:nvPr>
            <p:ph type="sldNum" sz="quarter" idx="10"/>
          </p:nvPr>
        </p:nvSpPr>
        <p:spPr/>
        <p:txBody>
          <a:bodyPr/>
          <a:lstStyle/>
          <a:p>
            <a:fld id="{BE020DAA-7346-4896-8C53-2426603ADE6A}" type="slidenum">
              <a:rPr lang="sv-SE" smtClean="0"/>
              <a:t>2</a:t>
            </a:fld>
            <a:endParaRPr lang="sv-SE"/>
          </a:p>
        </p:txBody>
      </p:sp>
    </p:spTree>
    <p:extLst>
      <p:ext uri="{BB962C8B-B14F-4D97-AF65-F5344CB8AC3E}">
        <p14:creationId xmlns:p14="http://schemas.microsoft.com/office/powerpoint/2010/main" val="4007890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Krisberedskap och totalförsvar utgår delvis från olika lagstiftning och mål, men handlar i praktiken om att samma typ av verksamhet ska bedrivas av samma aktörer och med samma resurser. </a:t>
            </a:r>
          </a:p>
          <a:p>
            <a:endParaRPr lang="sv-SE" sz="1200" dirty="0"/>
          </a:p>
          <a:p>
            <a:r>
              <a:rPr lang="sv-SE" sz="1200" dirty="0"/>
              <a:t>Samhällets krisberedskap handlar om förmågan att förebygga och hantera alla slags svåra samhällsstörningar. Vissa myndigheter har ett särskilt ansvar i planering och hantering, men alla verksamheter och individer har ett ansvar för att bygga upp motståndskraften.  </a:t>
            </a:r>
          </a:p>
          <a:p>
            <a:endParaRPr lang="sv-SE" sz="1200" dirty="0"/>
          </a:p>
          <a:p>
            <a:r>
              <a:rPr lang="sv-SE" sz="1200" dirty="0"/>
              <a:t>Totalförsvaret består av det civila försvaret och det militära försvaret och totalförsvarets uppgift är att förbereda Sverige för höjd beredskap och krig. Vid högsta beredskap är totalförsvar all verksamhet som då bedrivs. </a:t>
            </a:r>
          </a:p>
          <a:p>
            <a:endParaRPr lang="sv-SE" dirty="0"/>
          </a:p>
          <a:p>
            <a:pPr>
              <a:spcAft>
                <a:spcPts val="0"/>
              </a:spcAft>
            </a:pPr>
            <a:r>
              <a:rPr lang="sv-SE" sz="1200" b="1" dirty="0">
                <a:ea typeface="Calibri" panose="020F0502020204030204" pitchFamily="34" charset="0"/>
                <a:cs typeface="Times New Roman" panose="02020603050405020304" pitchFamily="18" charset="0"/>
              </a:rPr>
              <a:t>Totalförsvar</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Totalförsvar är verksamhet som behövs för att förbereda Sverige för krig. Under högsta beredskap är totalförsvar all verksamhet som då ska bedrivas.</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dirty="0">
                <a:ea typeface="Calibri" panose="020F0502020204030204" pitchFamily="34" charset="0"/>
                <a:cs typeface="Times New Roman" panose="02020603050405020304" pitchFamily="18" charset="0"/>
              </a:rPr>
              <a:t>Totalförsvaret består av det militära försvaret och det civila försvaret. Det övergripande målet för totalförsvaret ska vara att ha förmåga att försvara Sverige mot väpnat angrepp och värna vår säkerhet, frihet, självständighet och handlingsfrihet. Verksamhet inom totalförsvaret ska kunna bedrivas enskilt och tillsammans med andra, inom och utom landet.</a:t>
            </a:r>
          </a:p>
          <a:p>
            <a:pPr>
              <a:spcAft>
                <a:spcPts val="0"/>
              </a:spcAft>
            </a:pP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Totalförsvar består av militär verksamhet (militärt försvar) och civil verksamhet (civilt försvar). Det civila och militära försvaret är ömsesidigt förstärkande. I fredstid utgörs totalförsvarets verksamhet av beredskapsplanering och förmågehöjande åtgärder,</a:t>
            </a:r>
          </a:p>
          <a:p>
            <a:pPr>
              <a:spcAft>
                <a:spcPts val="0"/>
              </a:spcAft>
            </a:pPr>
            <a:r>
              <a:rPr lang="sv-SE" sz="1200" dirty="0">
                <a:ea typeface="Calibri" panose="020F0502020204030204" pitchFamily="34" charset="0"/>
                <a:cs typeface="Times New Roman" panose="02020603050405020304" pitchFamily="18" charset="0"/>
              </a:rPr>
              <a:t>inklusive säkerhetsskyddsåtgärder.</a:t>
            </a:r>
          </a:p>
          <a:p>
            <a:pPr>
              <a:spcAft>
                <a:spcPts val="0"/>
              </a:spcAft>
            </a:pP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På uppdrag av regeringen har Försvarsmakten och MSB utarbetat en handlingsplan för att ytterligare stärka förmågan inom totalförsvaret: Handlingskraft</a:t>
            </a:r>
          </a:p>
          <a:p>
            <a:pPr>
              <a:spcAft>
                <a:spcPts val="0"/>
              </a:spcAft>
            </a:pPr>
            <a:endParaRPr lang="sv-SE" sz="1200" dirty="0">
              <a:ea typeface="Calibri" panose="020F0502020204030204" pitchFamily="34" charset="0"/>
              <a:cs typeface="Times New Roman" panose="02020603050405020304" pitchFamily="18" charset="0"/>
            </a:endParaRPr>
          </a:p>
          <a:p>
            <a:pPr>
              <a:spcAft>
                <a:spcPts val="0"/>
              </a:spcAft>
            </a:pPr>
            <a:r>
              <a:rPr lang="sv-SE" sz="1200" b="1" dirty="0">
                <a:ea typeface="Calibri" panose="020F0502020204030204" pitchFamily="34" charset="0"/>
                <a:cs typeface="Times New Roman" panose="02020603050405020304" pitchFamily="18" charset="0"/>
              </a:rPr>
              <a:t>MER OM DELARNA I BILDEN</a:t>
            </a:r>
          </a:p>
          <a:p>
            <a:pPr>
              <a:spcAft>
                <a:spcPts val="0"/>
              </a:spcAft>
            </a:pPr>
            <a:endParaRPr lang="sv-SE" sz="1200" b="1" dirty="0">
              <a:ea typeface="Calibri" panose="020F0502020204030204" pitchFamily="34" charset="0"/>
              <a:cs typeface="Times New Roman" panose="02020603050405020304" pitchFamily="18" charset="0"/>
            </a:endParaRPr>
          </a:p>
          <a:p>
            <a:pPr>
              <a:spcAft>
                <a:spcPts val="0"/>
              </a:spcAft>
            </a:pPr>
            <a:r>
              <a:rPr lang="sv-SE" sz="1200" b="1" dirty="0">
                <a:ea typeface="Calibri" panose="020F0502020204030204" pitchFamily="34" charset="0"/>
                <a:cs typeface="Times New Roman" panose="02020603050405020304" pitchFamily="18" charset="0"/>
              </a:rPr>
              <a:t>Krisberedskap</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Innebär samhällets samlade förmåga att förebygga och hantera samhällsstörningar.</a:t>
            </a:r>
          </a:p>
          <a:p>
            <a:pPr>
              <a:spcAft>
                <a:spcPts val="0"/>
              </a:spcAft>
            </a:pPr>
            <a:endParaRPr lang="sv-SE" sz="1200" dirty="0">
              <a:ea typeface="Calibri" panose="020F0502020204030204" pitchFamily="34" charset="0"/>
              <a:cs typeface="Times New Roman" panose="02020603050405020304" pitchFamily="18" charset="0"/>
            </a:endParaRPr>
          </a:p>
          <a:p>
            <a:pPr>
              <a:spcAft>
                <a:spcPts val="0"/>
              </a:spcAft>
            </a:pPr>
            <a:r>
              <a:rPr lang="sv-SE" sz="1200" b="1" dirty="0">
                <a:ea typeface="Calibri" panose="020F0502020204030204" pitchFamily="34" charset="0"/>
                <a:cs typeface="Times New Roman" panose="02020603050405020304" pitchFamily="18" charset="0"/>
              </a:rPr>
              <a:t>Höjd beredskap</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När Sverige är i krigsfara, eller om det råder svåra förhållanden som beror på att det är krig, utanför landets gränser, kan regeringen besluta om skärpt</a:t>
            </a:r>
          </a:p>
          <a:p>
            <a:pPr>
              <a:spcAft>
                <a:spcPts val="0"/>
              </a:spcAft>
            </a:pPr>
            <a:r>
              <a:rPr lang="sv-SE" sz="1200" dirty="0">
                <a:ea typeface="Calibri" panose="020F0502020204030204" pitchFamily="34" charset="0"/>
                <a:cs typeface="Times New Roman" panose="02020603050405020304" pitchFamily="18" charset="0"/>
              </a:rPr>
              <a:t>eller höjd beredskap. Om det råder krig, innebär det högsta beredskap. Under höjd beredskap är regeringens belägenheter och mandat utvidgade och Regeringsformen ger möjligheter till utökade befogenheter för enskilda myndigheter.</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b="1" dirty="0">
                <a:ea typeface="Calibri" panose="020F0502020204030204" pitchFamily="34" charset="0"/>
                <a:cs typeface="Times New Roman" panose="02020603050405020304" pitchFamily="18" charset="0"/>
              </a:rPr>
              <a:t>Det civila försvaret</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Med civilt försvar avses den civila verksamhet som myndigheter, kommuner, regioner, enskilds, företag, frivilliga försvarsorganisationer och det civila samhället med flera vidtar för att förbereda Sverige för krig.</a:t>
            </a:r>
          </a:p>
          <a:p>
            <a:pPr>
              <a:spcAft>
                <a:spcPts val="0"/>
              </a:spcAft>
            </a:pPr>
            <a:r>
              <a:rPr lang="sv-SE" sz="1200" dirty="0">
                <a:ea typeface="Calibri" panose="020F0502020204030204" pitchFamily="34" charset="0"/>
                <a:cs typeface="Times New Roman" panose="02020603050405020304" pitchFamily="18" charset="0"/>
              </a:rPr>
              <a:t>Varje aktör måste kunna hålla igång sin verksamhet även vid händelser som exempelvis sabotage, it-attacker eller strömavbrott. Varje aktör måste tillsammans med andra se till helheten och bidra att samhället fungerar både i fred och vid höjd beredskap.</a:t>
            </a:r>
          </a:p>
          <a:p>
            <a:pPr>
              <a:spcAft>
                <a:spcPts val="0"/>
              </a:spcAft>
            </a:pPr>
            <a:endParaRPr lang="sv-SE" sz="1200" b="1"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Det civila försvaret omfattar hela samhället, där många aktörer måste samverka och arbeta utifrån målet för det civila försvaret. Att skapa ett starkt civilt försvar är därför en process som kommer att behöva fortgå under många år framåt.</a:t>
            </a:r>
          </a:p>
          <a:p>
            <a:pPr>
              <a:spcAft>
                <a:spcPts val="0"/>
              </a:spcAft>
            </a:pPr>
            <a:endParaRPr lang="sv-SE" sz="1200" b="0" dirty="0">
              <a:ea typeface="Calibri" panose="020F0502020204030204" pitchFamily="34" charset="0"/>
              <a:cs typeface="Times New Roman" panose="02020603050405020304" pitchFamily="18" charset="0"/>
            </a:endParaRPr>
          </a:p>
          <a:p>
            <a:pPr>
              <a:spcAft>
                <a:spcPts val="0"/>
              </a:spcAft>
            </a:pPr>
            <a:r>
              <a:rPr lang="sv-SE" sz="1200" b="0" dirty="0">
                <a:ea typeface="Calibri" panose="020F0502020204030204" pitchFamily="34" charset="0"/>
                <a:cs typeface="Times New Roman" panose="02020603050405020304" pitchFamily="18" charset="0"/>
              </a:rPr>
              <a:t>Målet för det civila försvaret är att:</a:t>
            </a:r>
          </a:p>
          <a:p>
            <a:pPr marL="342900" lvl="0" indent="-342900">
              <a:spcAft>
                <a:spcPts val="0"/>
              </a:spcAft>
              <a:buFont typeface="Symbol" panose="05050102010706020507" pitchFamily="18" charset="2"/>
              <a:buChar char=""/>
            </a:pPr>
            <a:r>
              <a:rPr lang="sv-SE" sz="1200" dirty="0">
                <a:ea typeface="Calibri" panose="020F0502020204030204" pitchFamily="34" charset="0"/>
                <a:cs typeface="Times New Roman" panose="02020603050405020304" pitchFamily="18" charset="0"/>
              </a:rPr>
              <a:t>värna civilbefolkningen</a:t>
            </a:r>
          </a:p>
          <a:p>
            <a:pPr marL="342900" lvl="0" indent="-342900">
              <a:spcAft>
                <a:spcPts val="0"/>
              </a:spcAft>
              <a:buFont typeface="Symbol" panose="05050102010706020507" pitchFamily="18" charset="2"/>
              <a:buChar char=""/>
            </a:pPr>
            <a:r>
              <a:rPr lang="sv-SE" sz="1200" dirty="0">
                <a:ea typeface="Calibri" panose="020F0502020204030204" pitchFamily="34" charset="0"/>
                <a:cs typeface="Times New Roman" panose="02020603050405020304" pitchFamily="18" charset="0"/>
              </a:rPr>
              <a:t>säkerställa de viktigaste samhällsfunktionerna</a:t>
            </a:r>
          </a:p>
          <a:p>
            <a:pPr marL="342900" lvl="0" indent="-342900">
              <a:spcAft>
                <a:spcPts val="0"/>
              </a:spcAft>
              <a:buFont typeface="Symbol" panose="05050102010706020507" pitchFamily="18" charset="2"/>
              <a:buChar char=""/>
            </a:pPr>
            <a:r>
              <a:rPr lang="sv-SE" sz="1200" dirty="0">
                <a:ea typeface="Calibri" panose="020F0502020204030204" pitchFamily="34" charset="0"/>
                <a:cs typeface="Times New Roman" panose="02020603050405020304" pitchFamily="18" charset="0"/>
              </a:rPr>
              <a:t>upprätthålla en nödvändig försörjning</a:t>
            </a:r>
          </a:p>
          <a:p>
            <a:pPr marL="342900" lvl="0" indent="-342900">
              <a:spcAft>
                <a:spcPts val="0"/>
              </a:spcAft>
              <a:buFont typeface="Symbol" panose="05050102010706020507" pitchFamily="18" charset="2"/>
              <a:buChar char=""/>
            </a:pPr>
            <a:r>
              <a:rPr lang="sv-SE" sz="1200" dirty="0">
                <a:ea typeface="Calibri" panose="020F0502020204030204" pitchFamily="34" charset="0"/>
                <a:cs typeface="Times New Roman" panose="02020603050405020304" pitchFamily="18" charset="0"/>
              </a:rPr>
              <a:t>bidra till det militära försvarets förmåga vid väpnat angrepp eller krig i vår omvärld</a:t>
            </a:r>
          </a:p>
          <a:p>
            <a:pPr marL="342900" lvl="0" indent="-342900">
              <a:spcAft>
                <a:spcPts val="0"/>
              </a:spcAft>
              <a:buFont typeface="Symbol" panose="05050102010706020507" pitchFamily="18" charset="2"/>
              <a:buChar char=""/>
            </a:pPr>
            <a:r>
              <a:rPr lang="sv-SE" sz="1200" dirty="0">
                <a:ea typeface="Calibri" panose="020F0502020204030204" pitchFamily="34" charset="0"/>
                <a:cs typeface="Times New Roman" panose="02020603050405020304" pitchFamily="18" charset="0"/>
              </a:rPr>
              <a:t>upprätthålla samhällets motståndskraft mot externa påtryckningar och bidra till att stärka försvarsviljan</a:t>
            </a:r>
          </a:p>
          <a:p>
            <a:pPr marL="342900" lvl="0" indent="-342900">
              <a:spcAft>
                <a:spcPts val="0"/>
              </a:spcAft>
              <a:buFont typeface="Symbol" panose="05050102010706020507" pitchFamily="18" charset="2"/>
              <a:buChar char=""/>
            </a:pPr>
            <a:r>
              <a:rPr lang="sv-SE" sz="1200" dirty="0">
                <a:ea typeface="Calibri" panose="020F0502020204030204" pitchFamily="34" charset="0"/>
                <a:cs typeface="Times New Roman" panose="02020603050405020304" pitchFamily="18" charset="0"/>
              </a:rPr>
              <a:t>bidra till att stärka samhällets förmåga att förebygga och hantera svåra påfrestningar på samhället i fred</a:t>
            </a:r>
          </a:p>
          <a:p>
            <a:pPr marL="342900" lvl="0" indent="-342900">
              <a:spcAft>
                <a:spcPts val="0"/>
              </a:spcAft>
              <a:buFont typeface="Symbol" panose="05050102010706020507" pitchFamily="18" charset="2"/>
              <a:buChar char=""/>
            </a:pPr>
            <a:r>
              <a:rPr lang="sv-SE" sz="1200" dirty="0">
                <a:ea typeface="Calibri" panose="020F0502020204030204" pitchFamily="34" charset="0"/>
                <a:cs typeface="Times New Roman" panose="02020603050405020304" pitchFamily="18" charset="0"/>
              </a:rPr>
              <a:t>med tillgängliga resurser bidra till förmågan att delta i internationella fredsfrämjande och humanitära insatser.</a:t>
            </a:r>
          </a:p>
          <a:p>
            <a:pPr marL="0" lvl="0" indent="0">
              <a:spcAft>
                <a:spcPts val="0"/>
              </a:spcAft>
              <a:buFont typeface="Symbol" panose="05050102010706020507" pitchFamily="18" charset="2"/>
              <a:buNone/>
            </a:pPr>
            <a:endParaRPr lang="sv-SE" sz="1200" dirty="0">
              <a:ea typeface="Calibri" panose="020F0502020204030204" pitchFamily="34" charset="0"/>
              <a:cs typeface="Times New Roman" panose="02020603050405020304" pitchFamily="18" charset="0"/>
            </a:endParaRPr>
          </a:p>
          <a:p>
            <a:pPr>
              <a:spcAft>
                <a:spcPts val="0"/>
              </a:spcAft>
            </a:pPr>
            <a:r>
              <a:rPr lang="sv-SE" sz="1200" b="1" dirty="0">
                <a:ea typeface="Calibri" panose="020F0502020204030204" pitchFamily="34" charset="0"/>
                <a:cs typeface="Times New Roman" panose="02020603050405020304" pitchFamily="18" charset="0"/>
              </a:rPr>
              <a:t>Civil beredskap</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För att använda samhällets samlade resurser så effektivt som möjligt behöver befintliga aktörsgemensamma processer för samordning, planering och förberedelser inom krisberedskapen och civilt försvar förstärkas och struktureras. </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dirty="0">
                <a:ea typeface="Calibri" panose="020F0502020204030204" pitchFamily="34" charset="0"/>
                <a:cs typeface="Times New Roman" panose="02020603050405020304" pitchFamily="18" charset="0"/>
              </a:rPr>
              <a:t>Den ömsesidigt förstärkande effekten av de åtgärder som vidtas inom det civila försvaret och krisberedskapen samordnas och inordnas därför under termen civil beredskap.</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dirty="0">
                <a:ea typeface="Calibri" panose="020F0502020204030204" pitchFamily="34" charset="0"/>
                <a:cs typeface="Times New Roman" panose="02020603050405020304" pitchFamily="18" charset="0"/>
              </a:rPr>
              <a:t>Civil beredskap dimensioneras av de krav som ställs av det väpnade angreppet men omfattar hela hotskalan. Det betyder att civil beredskap ska kunna möta alla former av samhällsstörningar och den förmågan byggs genom beredskapshöjande åtgärder, såväl</a:t>
            </a:r>
            <a:r>
              <a:rPr lang="sv-SE" sz="1200" baseline="0" dirty="0">
                <a:ea typeface="Calibri" panose="020F0502020204030204" pitchFamily="34" charset="0"/>
                <a:cs typeface="Times New Roman" panose="02020603050405020304" pitchFamily="18" charset="0"/>
              </a:rPr>
              <a:t> </a:t>
            </a:r>
            <a:r>
              <a:rPr lang="sv-SE" sz="1200" dirty="0">
                <a:ea typeface="Calibri" panose="020F0502020204030204" pitchFamily="34" charset="0"/>
                <a:cs typeface="Times New Roman" panose="02020603050405020304" pitchFamily="18" charset="0"/>
              </a:rPr>
              <a:t>förebyggande som förberedande.</a:t>
            </a:r>
          </a:p>
          <a:p>
            <a:pPr marL="342900" lvl="0" indent="-342900">
              <a:spcAft>
                <a:spcPts val="0"/>
              </a:spcAft>
              <a:buFont typeface="Symbol" panose="05050102010706020507" pitchFamily="18" charset="2"/>
              <a:buChar char=""/>
            </a:pPr>
            <a:endParaRPr lang="sv-SE" sz="1200" dirty="0">
              <a:ea typeface="Calibri" panose="020F0502020204030204" pitchFamily="34" charset="0"/>
              <a:cs typeface="Times New Roman" panose="02020603050405020304" pitchFamily="18" charset="0"/>
            </a:endParaRPr>
          </a:p>
          <a:p>
            <a:pPr>
              <a:spcAft>
                <a:spcPts val="0"/>
              </a:spcAft>
            </a:pPr>
            <a:r>
              <a:rPr lang="sv-SE" sz="1200" b="1" dirty="0">
                <a:ea typeface="Calibri" panose="020F0502020204030204" pitchFamily="34" charset="0"/>
                <a:cs typeface="Times New Roman" panose="02020603050405020304" pitchFamily="18" charset="0"/>
              </a:rPr>
              <a:t>Det militära försvaret</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Med militärt försvar avses den verksamhet som bedrivs av Försvarsmakten med stöd av</a:t>
            </a:r>
          </a:p>
          <a:p>
            <a:pPr>
              <a:spcAft>
                <a:spcPts val="0"/>
              </a:spcAft>
            </a:pPr>
            <a:r>
              <a:rPr lang="sv-SE" sz="1200" dirty="0">
                <a:ea typeface="Calibri" panose="020F0502020204030204" pitchFamily="34" charset="0"/>
                <a:cs typeface="Times New Roman" panose="02020603050405020304" pitchFamily="18" charset="0"/>
              </a:rPr>
              <a:t>försvarsmyndigheter, delar av de frivilliga försvarsorganisationerna, delar av försvarsindustrin samt eventuella internationella samarbetspartners. </a:t>
            </a:r>
          </a:p>
          <a:p>
            <a:pPr>
              <a:spcAft>
                <a:spcPts val="0"/>
              </a:spcAft>
            </a:pPr>
            <a:r>
              <a:rPr lang="sv-SE" sz="1200" dirty="0">
                <a:ea typeface="Calibri" panose="020F0502020204030204" pitchFamily="34" charset="0"/>
                <a:cs typeface="Times New Roman" panose="02020603050405020304" pitchFamily="18" charset="0"/>
              </a:rPr>
              <a:t>Under det kalla kriget bestod det svenska försvaret av cirka 850 000 personer. Idag är Försvarsmakten betydligt mindre. Det militära försvaret är beroende av ett starkt och fungerande civilt försvar för att kunna försvara Sverige.</a:t>
            </a:r>
          </a:p>
          <a:p>
            <a:pPr>
              <a:spcAft>
                <a:spcPts val="0"/>
              </a:spcAft>
            </a:pPr>
            <a:endParaRPr lang="sv-SE" sz="1200" dirty="0">
              <a:ea typeface="Calibri" panose="020F0502020204030204" pitchFamily="34" charset="0"/>
              <a:cs typeface="Times New Roman" panose="02020603050405020304" pitchFamily="18" charset="0"/>
            </a:endParaRPr>
          </a:p>
          <a:p>
            <a:pPr>
              <a:spcAft>
                <a:spcPts val="0"/>
              </a:spcAft>
            </a:pPr>
            <a:r>
              <a:rPr lang="sv-SE" sz="1200" b="1" dirty="0">
                <a:ea typeface="Calibri" panose="020F0502020204030204" pitchFamily="34" charset="0"/>
                <a:cs typeface="Times New Roman" panose="02020603050405020304" pitchFamily="18" charset="0"/>
              </a:rPr>
              <a:t>En bakgrund om utvecklingen av totalförsvaret</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Efter kalla krigets slut i början av 1990-talet fattades en rad försvarspolitiska beslut som innebar en avveckling av totalförsvaret. De civila aktörerna fortsatte att arbeta med beredskap, men arbetet ändrade inriktning från krig till fredstida kriser. Erfarenheterna från stora samhällsstörningar som stormar och skogsbränder har bidragit till att utveckla krisberedskapen. Försvarsmaktens fokus har under många år varit att delta i internationella insatser. Planeringen för det nya totalförsvaret kan inte ta vid där det gamla lades ner, men det finns mycket att lära av det totalförsvar som Sverige hade under den senare delen av 1900-talet.</a:t>
            </a:r>
          </a:p>
          <a:p>
            <a:endParaRPr lang="sv-SE" dirty="0"/>
          </a:p>
        </p:txBody>
      </p:sp>
      <p:sp>
        <p:nvSpPr>
          <p:cNvPr id="4" name="Platshållare för bildnummer 3"/>
          <p:cNvSpPr>
            <a:spLocks noGrp="1"/>
          </p:cNvSpPr>
          <p:nvPr>
            <p:ph type="sldNum" sz="quarter" idx="10"/>
          </p:nvPr>
        </p:nvSpPr>
        <p:spPr/>
        <p:txBody>
          <a:bodyPr/>
          <a:lstStyle/>
          <a:p>
            <a:fld id="{BE020DAA-7346-4896-8C53-2426603ADE6A}" type="slidenum">
              <a:rPr lang="sv-SE" smtClean="0"/>
              <a:t>3</a:t>
            </a:fld>
            <a:endParaRPr lang="sv-SE"/>
          </a:p>
        </p:txBody>
      </p:sp>
    </p:spTree>
    <p:extLst>
      <p:ext uri="{BB962C8B-B14F-4D97-AF65-F5344CB8AC3E}">
        <p14:creationId xmlns:p14="http://schemas.microsoft.com/office/powerpoint/2010/main" val="1514352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0"/>
              </a:spcAft>
            </a:pPr>
            <a:r>
              <a:rPr lang="sv-SE" sz="1200" b="1" dirty="0">
                <a:ea typeface="Calibri" panose="020F0502020204030204" pitchFamily="34" charset="0"/>
                <a:cs typeface="Times New Roman" panose="02020603050405020304" pitchFamily="18" charset="0"/>
              </a:rPr>
              <a:t>Det civila försvaret</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Med civilt försvar avses den civila verksamhet som myndigheter, kommuner, regioner, enskilds, företag, frivilliga försvarsorganisationer och det civila samhället med flera vidtar för att förbereda Sverige för krig.</a:t>
            </a:r>
          </a:p>
          <a:p>
            <a:pPr>
              <a:spcAft>
                <a:spcPts val="0"/>
              </a:spcAft>
            </a:pPr>
            <a:r>
              <a:rPr lang="sv-SE" sz="1200" dirty="0">
                <a:ea typeface="Calibri" panose="020F0502020204030204" pitchFamily="34" charset="0"/>
                <a:cs typeface="Times New Roman" panose="02020603050405020304" pitchFamily="18" charset="0"/>
              </a:rPr>
              <a:t>Varje aktör måste kunna hålla igång sin verksamhet även vid händelser som exempelvis sabotage, it-attacker eller strömavbrott. Varje aktör måste tillsammans med andra se till helheten och bidra att samhället fungerar både i fred och vid höjd beredskap.</a:t>
            </a:r>
          </a:p>
          <a:p>
            <a:pPr>
              <a:spcAft>
                <a:spcPts val="0"/>
              </a:spcAft>
            </a:pPr>
            <a:endParaRPr lang="sv-SE" sz="1200" b="1"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Det civila försvaret omfattar hela samhället, där många aktörer måste samverka och arbeta utifrån målet för det civila försvaret. Att skapa ett starkt civilt försvar är därför en process som kommer att behöva fortgå under många år framåt.</a:t>
            </a:r>
          </a:p>
          <a:p>
            <a:pPr>
              <a:spcAft>
                <a:spcPts val="0"/>
              </a:spcAft>
            </a:pPr>
            <a:endParaRPr lang="sv-SE" sz="1200" b="0" dirty="0">
              <a:ea typeface="Calibri" panose="020F0502020204030204" pitchFamily="34" charset="0"/>
              <a:cs typeface="Times New Roman" panose="02020603050405020304" pitchFamily="18" charset="0"/>
            </a:endParaRPr>
          </a:p>
          <a:p>
            <a:pPr>
              <a:spcAft>
                <a:spcPts val="0"/>
              </a:spcAft>
            </a:pPr>
            <a:r>
              <a:rPr lang="sv-SE" sz="1200" b="0" dirty="0">
                <a:ea typeface="Calibri" panose="020F0502020204030204" pitchFamily="34" charset="0"/>
                <a:cs typeface="Times New Roman" panose="02020603050405020304" pitchFamily="18" charset="0"/>
              </a:rPr>
              <a:t>Målet för det civila försvaret är att:</a:t>
            </a:r>
          </a:p>
          <a:p>
            <a:pPr marL="342900" lvl="0" indent="-342900">
              <a:spcAft>
                <a:spcPts val="0"/>
              </a:spcAft>
              <a:buFont typeface="Symbol" panose="05050102010706020507" pitchFamily="18" charset="2"/>
              <a:buChar char=""/>
            </a:pPr>
            <a:r>
              <a:rPr lang="sv-SE" sz="1200" dirty="0">
                <a:ea typeface="Calibri" panose="020F0502020204030204" pitchFamily="34" charset="0"/>
                <a:cs typeface="Times New Roman" panose="02020603050405020304" pitchFamily="18" charset="0"/>
              </a:rPr>
              <a:t>värna civilbefolkningen</a:t>
            </a:r>
          </a:p>
          <a:p>
            <a:pPr marL="342900" lvl="0" indent="-342900">
              <a:spcAft>
                <a:spcPts val="0"/>
              </a:spcAft>
              <a:buFont typeface="Symbol" panose="05050102010706020507" pitchFamily="18" charset="2"/>
              <a:buChar char=""/>
            </a:pPr>
            <a:r>
              <a:rPr lang="sv-SE" sz="1200" dirty="0">
                <a:ea typeface="Calibri" panose="020F0502020204030204" pitchFamily="34" charset="0"/>
                <a:cs typeface="Times New Roman" panose="02020603050405020304" pitchFamily="18" charset="0"/>
              </a:rPr>
              <a:t>säkerställa de viktigaste samhällsfunktionerna</a:t>
            </a:r>
          </a:p>
          <a:p>
            <a:pPr marL="342900" lvl="0" indent="-342900">
              <a:spcAft>
                <a:spcPts val="0"/>
              </a:spcAft>
              <a:buFont typeface="Symbol" panose="05050102010706020507" pitchFamily="18" charset="2"/>
              <a:buChar char=""/>
            </a:pPr>
            <a:r>
              <a:rPr lang="sv-SE" sz="1200" dirty="0">
                <a:ea typeface="Calibri" panose="020F0502020204030204" pitchFamily="34" charset="0"/>
                <a:cs typeface="Times New Roman" panose="02020603050405020304" pitchFamily="18" charset="0"/>
              </a:rPr>
              <a:t>upprätthålla en nödvändig försörjning</a:t>
            </a:r>
          </a:p>
          <a:p>
            <a:pPr marL="342900" lvl="0" indent="-342900">
              <a:spcAft>
                <a:spcPts val="0"/>
              </a:spcAft>
              <a:buFont typeface="Symbol" panose="05050102010706020507" pitchFamily="18" charset="2"/>
              <a:buChar char=""/>
            </a:pPr>
            <a:r>
              <a:rPr lang="sv-SE" sz="1200" dirty="0">
                <a:ea typeface="Calibri" panose="020F0502020204030204" pitchFamily="34" charset="0"/>
                <a:cs typeface="Times New Roman" panose="02020603050405020304" pitchFamily="18" charset="0"/>
              </a:rPr>
              <a:t>bidra till det militära försvarets förmåga vid väpnat angrepp eller krig i vår omvärld</a:t>
            </a:r>
          </a:p>
          <a:p>
            <a:pPr marL="342900" lvl="0" indent="-342900">
              <a:spcAft>
                <a:spcPts val="0"/>
              </a:spcAft>
              <a:buFont typeface="Symbol" panose="05050102010706020507" pitchFamily="18" charset="2"/>
              <a:buChar char=""/>
            </a:pPr>
            <a:r>
              <a:rPr lang="sv-SE" sz="1200" dirty="0">
                <a:ea typeface="Calibri" panose="020F0502020204030204" pitchFamily="34" charset="0"/>
                <a:cs typeface="Times New Roman" panose="02020603050405020304" pitchFamily="18" charset="0"/>
              </a:rPr>
              <a:t>upprätthålla samhällets motståndskraft mot externa påtryckningar och bidra till att stärka försvarsviljan</a:t>
            </a:r>
          </a:p>
          <a:p>
            <a:pPr marL="342900" lvl="0" indent="-342900">
              <a:spcAft>
                <a:spcPts val="0"/>
              </a:spcAft>
              <a:buFont typeface="Symbol" panose="05050102010706020507" pitchFamily="18" charset="2"/>
              <a:buChar char=""/>
            </a:pPr>
            <a:r>
              <a:rPr lang="sv-SE" sz="1200" dirty="0">
                <a:ea typeface="Calibri" panose="020F0502020204030204" pitchFamily="34" charset="0"/>
                <a:cs typeface="Times New Roman" panose="02020603050405020304" pitchFamily="18" charset="0"/>
              </a:rPr>
              <a:t>bidra till att stärka samhällets förmåga att förebygga och hantera svåra påfrestningar på samhället i fred</a:t>
            </a:r>
          </a:p>
          <a:p>
            <a:pPr marL="342900" lvl="0" indent="-342900">
              <a:spcAft>
                <a:spcPts val="0"/>
              </a:spcAft>
              <a:buFont typeface="Symbol" panose="05050102010706020507" pitchFamily="18" charset="2"/>
              <a:buChar char=""/>
            </a:pPr>
            <a:r>
              <a:rPr lang="sv-SE" sz="1200" dirty="0">
                <a:ea typeface="Calibri" panose="020F0502020204030204" pitchFamily="34" charset="0"/>
                <a:cs typeface="Times New Roman" panose="02020603050405020304" pitchFamily="18" charset="0"/>
              </a:rPr>
              <a:t>med tillgängliga resurser bidra till förmågan att delta i internationella fredsfrämjande och humanitära insatser.</a:t>
            </a:r>
          </a:p>
        </p:txBody>
      </p:sp>
      <p:sp>
        <p:nvSpPr>
          <p:cNvPr id="4" name="Platshållare för bildnummer 3"/>
          <p:cNvSpPr>
            <a:spLocks noGrp="1"/>
          </p:cNvSpPr>
          <p:nvPr>
            <p:ph type="sldNum" sz="quarter" idx="10"/>
          </p:nvPr>
        </p:nvSpPr>
        <p:spPr/>
        <p:txBody>
          <a:bodyPr/>
          <a:lstStyle/>
          <a:p>
            <a:fld id="{BE020DAA-7346-4896-8C53-2426603ADE6A}" type="slidenum">
              <a:rPr lang="sv-SE" smtClean="0"/>
              <a:t>4</a:t>
            </a:fld>
            <a:endParaRPr lang="sv-SE"/>
          </a:p>
        </p:txBody>
      </p:sp>
    </p:spTree>
    <p:extLst>
      <p:ext uri="{BB962C8B-B14F-4D97-AF65-F5344CB8AC3E}">
        <p14:creationId xmlns:p14="http://schemas.microsoft.com/office/powerpoint/2010/main" val="1532853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tshållare för bildobjekt 1">
            <a:extLst>
              <a:ext uri="{FF2B5EF4-FFF2-40B4-BE49-F238E27FC236}">
                <a16:creationId xmlns:a16="http://schemas.microsoft.com/office/drawing/2014/main" id="{950FB856-F939-49DE-8794-70AE1DC33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A2F3BAD9-08CA-42DB-A133-FB98FB17BAAE}"/>
              </a:ext>
            </a:extLst>
          </p:cNvPr>
          <p:cNvSpPr>
            <a:spLocks noGrp="1"/>
          </p:cNvSpPr>
          <p:nvPr>
            <p:ph type="body" idx="1"/>
          </p:nvPr>
        </p:nvSpPr>
        <p:spPr/>
        <p:txBody>
          <a:bodyPr/>
          <a:lstStyle/>
          <a:p>
            <a:pPr>
              <a:defRPr/>
            </a:pPr>
            <a:r>
              <a:rPr lang="sv-SE" sz="1050" dirty="0"/>
              <a:t>Det inträffar saker dagligen som hotar och skadar det som ska skyddas i samhället. I de gemensamma grunderna kallas det samhällsstörningar. Det kan vara allt från en mindre olycka, ett dammbrott, en skogsbrand eller ett dataintrång. Det kan till och med vara krigsfara eller krig. Det är ofta oväntat men det kan vara förväntat (ett oväder) eller till och med planerat (ett statsbesök, ett prinsessbröllop). Samhällsstörningar är alltså ett gemensamt uttryck för olyckor, kriser, krig och annat som har med samhällsskydd och beredskap att göra. </a:t>
            </a:r>
          </a:p>
          <a:p>
            <a:pPr>
              <a:defRPr/>
            </a:pPr>
            <a:endParaRPr lang="sv-SE" sz="1050" dirty="0"/>
          </a:p>
          <a:p>
            <a:pPr>
              <a:defRPr/>
            </a:pPr>
            <a:r>
              <a:rPr lang="sv-SE" sz="1050" dirty="0"/>
              <a:t>Normalt klarar vi av samhällsstörningar i samhället med en eller ett par aktörer inblandade, men det kan ibland krävas många fler. Erfarenheter från större övningar och verkliga händelser visar att samhället – aktörer – ofta brister i att hantera händelser tillsammans.</a:t>
            </a:r>
          </a:p>
          <a:p>
            <a:pPr>
              <a:defRPr/>
            </a:pPr>
            <a:endParaRPr lang="sv-SE" sz="1050" dirty="0"/>
          </a:p>
          <a:p>
            <a:pPr>
              <a:defRPr/>
            </a:pPr>
            <a:r>
              <a:rPr lang="sv-SE" sz="1050" dirty="0"/>
              <a:t>Att använda termen samhällsstörningar är ett sätt att öppna upp för att förstå en händelse ur flera perspektiv. Att använda termerna olycka, kris, krig riskerar att utgå mycket från lagstiftning och myndighetsuppdrag. Vi vill använda ordet samhällsstörningar för att det kan leda till att fler känner sig berörda av att hantera en, eller flera samtidiga, händelser. Säger man att det inträffat en ”olycka” kanske det främst är polisen, räddningstjänsten och akutsjukvården som känner sig berörda. Men säger man samhällsstörningar, då tror vi att det blir lättare för fler att snabbt komma på tå och tänka ”Hur kan denna samhällsstörning beröra mig och vår verksamhet?”, ”Vilka fler i kommunen, eller länet kan bli berörda?” Kanske det är en olycka som kräver expertis eller agerande från en nationell myndighet? Då ska man hellre prata om samhällsstörningar än om en olycka.</a:t>
            </a:r>
          </a:p>
          <a:p>
            <a:pPr>
              <a:defRPr/>
            </a:pPr>
            <a:endParaRPr lang="sv-SE" sz="1050" dirty="0"/>
          </a:p>
          <a:p>
            <a:pPr>
              <a:defRPr/>
            </a:pPr>
            <a:r>
              <a:rPr lang="sv-SE" sz="1050" dirty="0"/>
              <a:t>Källa: Gemensamma grunder för samverkan och ledning vid samhällsstörningar</a:t>
            </a:r>
            <a:r>
              <a:rPr lang="sv-SE" sz="1050" baseline="0" dirty="0"/>
              <a:t> (MSB 777, 2108)</a:t>
            </a:r>
            <a:endParaRPr lang="sv-SE" sz="1050" dirty="0"/>
          </a:p>
          <a:p>
            <a:pPr eaLnBrk="1" fontAlgn="auto" hangingPunct="1">
              <a:spcBef>
                <a:spcPts val="0"/>
              </a:spcBef>
              <a:spcAft>
                <a:spcPts val="0"/>
              </a:spcAft>
              <a:defRPr/>
            </a:pPr>
            <a:endParaRPr lang="sv-SE" sz="1050" dirty="0"/>
          </a:p>
        </p:txBody>
      </p:sp>
      <p:sp>
        <p:nvSpPr>
          <p:cNvPr id="28676" name="Platshållare för bildnummer 3">
            <a:extLst>
              <a:ext uri="{FF2B5EF4-FFF2-40B4-BE49-F238E27FC236}">
                <a16:creationId xmlns:a16="http://schemas.microsoft.com/office/drawing/2014/main" id="{5A65E3EC-8C20-4B6D-9028-D1E488C63D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C830074D-793E-4D82-9F95-FA4D0785EF0E}" type="slidenum">
              <a:rPr lang="sv-SE" altLang="sv-SE" smtClean="0">
                <a:latin typeface="Calibri" panose="020F0502020204030204" pitchFamily="34" charset="0"/>
              </a:rPr>
              <a:pPr fontAlgn="base">
                <a:spcBef>
                  <a:spcPct val="0"/>
                </a:spcBef>
                <a:spcAft>
                  <a:spcPct val="0"/>
                </a:spcAft>
              </a:pPr>
              <a:t>5</a:t>
            </a:fld>
            <a:endParaRPr lang="sv-SE" altLang="sv-SE">
              <a:latin typeface="Calibri" panose="020F0502020204030204" pitchFamily="34" charset="0"/>
            </a:endParaRPr>
          </a:p>
        </p:txBody>
      </p:sp>
    </p:spTree>
    <p:extLst>
      <p:ext uri="{BB962C8B-B14F-4D97-AF65-F5344CB8AC3E}">
        <p14:creationId xmlns:p14="http://schemas.microsoft.com/office/powerpoint/2010/main" val="1480350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2680541-8477-8B44-8A81-194B4399C6D7}" type="slidenum">
              <a:rPr lang="sv-SE" smtClean="0"/>
              <a:t>6</a:t>
            </a:fld>
            <a:endParaRPr lang="sv-SE"/>
          </a:p>
        </p:txBody>
      </p:sp>
    </p:spTree>
    <p:extLst>
      <p:ext uri="{BB962C8B-B14F-4D97-AF65-F5344CB8AC3E}">
        <p14:creationId xmlns:p14="http://schemas.microsoft.com/office/powerpoint/2010/main" val="3269775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2680541-8477-8B44-8A81-194B4399C6D7}" type="slidenum">
              <a:rPr lang="sv-SE" smtClean="0"/>
              <a:t>7</a:t>
            </a:fld>
            <a:endParaRPr lang="sv-SE"/>
          </a:p>
        </p:txBody>
      </p:sp>
    </p:spTree>
    <p:extLst>
      <p:ext uri="{BB962C8B-B14F-4D97-AF65-F5344CB8AC3E}">
        <p14:creationId xmlns:p14="http://schemas.microsoft.com/office/powerpoint/2010/main" val="148974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2680541-8477-8B44-8A81-194B4399C6D7}" type="slidenum">
              <a:rPr lang="sv-SE" smtClean="0"/>
              <a:t>8</a:t>
            </a:fld>
            <a:endParaRPr lang="sv-SE"/>
          </a:p>
        </p:txBody>
      </p:sp>
    </p:spTree>
    <p:extLst>
      <p:ext uri="{BB962C8B-B14F-4D97-AF65-F5344CB8AC3E}">
        <p14:creationId xmlns:p14="http://schemas.microsoft.com/office/powerpoint/2010/main" val="2286203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0"/>
              </a:spcAft>
            </a:pPr>
            <a:r>
              <a:rPr lang="sv-SE" sz="1200" dirty="0">
                <a:ea typeface="Calibri" panose="020F0502020204030204" pitchFamily="34" charset="0"/>
                <a:cs typeface="Times New Roman" panose="02020603050405020304" pitchFamily="18" charset="0"/>
              </a:rPr>
              <a:t>Vem eller vilka som ska hantera en samhällsstörning beror på vad som hänt, hur omfattande händelsen är och var den har inträffat.</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dirty="0">
                <a:ea typeface="Calibri" panose="020F0502020204030204" pitchFamily="34" charset="0"/>
                <a:cs typeface="Times New Roman" panose="02020603050405020304" pitchFamily="18" charset="0"/>
              </a:rPr>
              <a:t>Alla verksamheter och organisationer som berörs av en samhällsstörning arbetar och bidrar utifrån sitt specifika ansvarsområde för att minimera konsekvenserna av händelsen. I ansvaret ingår att samverka med andra aktörer som kan bidra till hanteringen av störningen. För att lyckas med det krävs förberedelser, utbildning och övning.</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dirty="0">
                <a:ea typeface="Calibri" panose="020F0502020204030204" pitchFamily="34" charset="0"/>
                <a:cs typeface="Times New Roman" panose="02020603050405020304" pitchFamily="18" charset="0"/>
              </a:rPr>
              <a:t>Tre principer styr krishanteringen och de gäller både för kriser i fredstid och i krig. Principerna är ansvarsprincipen, närhetsprincipen och likhetsprincipen. Principerna kompletteras av det geografiska områdesansvaret för kommuner, länsstyrelser och regering.</a:t>
            </a:r>
          </a:p>
          <a:p>
            <a:pPr>
              <a:spcAft>
                <a:spcPts val="0"/>
              </a:spcAft>
            </a:pP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Dessutom har visa statliga myndigheter ett utpekat ansvar.</a:t>
            </a:r>
          </a:p>
        </p:txBody>
      </p:sp>
      <p:sp>
        <p:nvSpPr>
          <p:cNvPr id="4" name="Platshållare för bildnummer 3"/>
          <p:cNvSpPr>
            <a:spLocks noGrp="1"/>
          </p:cNvSpPr>
          <p:nvPr>
            <p:ph type="sldNum" sz="quarter" idx="5"/>
          </p:nvPr>
        </p:nvSpPr>
        <p:spPr/>
        <p:txBody>
          <a:bodyPr/>
          <a:lstStyle/>
          <a:p>
            <a:fld id="{BE020DAA-7346-4896-8C53-2426603ADE6A}" type="slidenum">
              <a:rPr lang="sv-SE" smtClean="0"/>
              <a:t>10</a:t>
            </a:fld>
            <a:endParaRPr lang="sv-SE"/>
          </a:p>
        </p:txBody>
      </p:sp>
    </p:spTree>
    <p:extLst>
      <p:ext uri="{BB962C8B-B14F-4D97-AF65-F5344CB8AC3E}">
        <p14:creationId xmlns:p14="http://schemas.microsoft.com/office/powerpoint/2010/main" val="3695666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tags" Target="../tags/tag10.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2.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5.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Master" Target="../slideMasters/slideMaster1.xml"/><Relationship Id="rId5" Type="http://schemas.openxmlformats.org/officeDocument/2006/relationships/tags" Target="../tags/tag25.xml"/><Relationship Id="rId4" Type="http://schemas.openxmlformats.org/officeDocument/2006/relationships/tags" Target="../tags/tag2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FC6E84-D0E3-A1BD-0FC3-AF8750110DC9}"/>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C2CCFC93-1C8D-ACFF-390A-11D0F0C082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148E75F3-CC8E-2A75-43AA-1DE22896C33B}"/>
              </a:ext>
            </a:extLst>
          </p:cNvPr>
          <p:cNvSpPr>
            <a:spLocks noGrp="1"/>
          </p:cNvSpPr>
          <p:nvPr>
            <p:ph type="dt" sz="half" idx="10"/>
          </p:nvPr>
        </p:nvSpPr>
        <p:spPr/>
        <p:txBody>
          <a:bodyPr/>
          <a:lstStyle/>
          <a:p>
            <a:fld id="{B0B96223-07F9-4DE7-80BC-22C7EDADACB7}" type="datetimeFigureOut">
              <a:rPr lang="sv-SE" smtClean="0"/>
              <a:t>2024-01-11</a:t>
            </a:fld>
            <a:endParaRPr lang="sv-SE"/>
          </a:p>
        </p:txBody>
      </p:sp>
      <p:sp>
        <p:nvSpPr>
          <p:cNvPr id="5" name="Platshållare för sidfot 4">
            <a:extLst>
              <a:ext uri="{FF2B5EF4-FFF2-40B4-BE49-F238E27FC236}">
                <a16:creationId xmlns:a16="http://schemas.microsoft.com/office/drawing/2014/main" id="{30030CBD-233F-C4F7-354A-910DFDBF5A4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1A528C7-CA40-C2B2-1E37-2D561E5A59DA}"/>
              </a:ext>
            </a:extLst>
          </p:cNvPr>
          <p:cNvSpPr>
            <a:spLocks noGrp="1"/>
          </p:cNvSpPr>
          <p:nvPr>
            <p:ph type="sldNum" sz="quarter" idx="12"/>
          </p:nvPr>
        </p:nvSpPr>
        <p:spPr/>
        <p:txBody>
          <a:bodyPr/>
          <a:lstStyle/>
          <a:p>
            <a:fld id="{D428DE1A-B740-432C-BD5B-DA4BECBD9F81}" type="slidenum">
              <a:rPr lang="sv-SE" smtClean="0"/>
              <a:t>‹#›</a:t>
            </a:fld>
            <a:endParaRPr lang="sv-SE"/>
          </a:p>
        </p:txBody>
      </p:sp>
    </p:spTree>
    <p:extLst>
      <p:ext uri="{BB962C8B-B14F-4D97-AF65-F5344CB8AC3E}">
        <p14:creationId xmlns:p14="http://schemas.microsoft.com/office/powerpoint/2010/main" val="1345483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B2F79C-35EF-50F8-966D-8CDC749CF40C}"/>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BC53280-D799-9883-C27E-FDE8CE16064B}"/>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D447F6B-DD09-BA1A-A263-3D82A5DE1DCF}"/>
              </a:ext>
            </a:extLst>
          </p:cNvPr>
          <p:cNvSpPr>
            <a:spLocks noGrp="1"/>
          </p:cNvSpPr>
          <p:nvPr>
            <p:ph type="dt" sz="half" idx="10"/>
          </p:nvPr>
        </p:nvSpPr>
        <p:spPr/>
        <p:txBody>
          <a:bodyPr/>
          <a:lstStyle/>
          <a:p>
            <a:fld id="{B0B96223-07F9-4DE7-80BC-22C7EDADACB7}" type="datetimeFigureOut">
              <a:rPr lang="sv-SE" smtClean="0"/>
              <a:t>2024-01-11</a:t>
            </a:fld>
            <a:endParaRPr lang="sv-SE"/>
          </a:p>
        </p:txBody>
      </p:sp>
      <p:sp>
        <p:nvSpPr>
          <p:cNvPr id="5" name="Platshållare för sidfot 4">
            <a:extLst>
              <a:ext uri="{FF2B5EF4-FFF2-40B4-BE49-F238E27FC236}">
                <a16:creationId xmlns:a16="http://schemas.microsoft.com/office/drawing/2014/main" id="{06E552F8-8149-F9F8-4293-5ABDD02BB62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50E97A5-A07F-BC44-DCA0-8DCE36E52D04}"/>
              </a:ext>
            </a:extLst>
          </p:cNvPr>
          <p:cNvSpPr>
            <a:spLocks noGrp="1"/>
          </p:cNvSpPr>
          <p:nvPr>
            <p:ph type="sldNum" sz="quarter" idx="12"/>
          </p:nvPr>
        </p:nvSpPr>
        <p:spPr/>
        <p:txBody>
          <a:bodyPr/>
          <a:lstStyle/>
          <a:p>
            <a:fld id="{D428DE1A-B740-432C-BD5B-DA4BECBD9F81}" type="slidenum">
              <a:rPr lang="sv-SE" smtClean="0"/>
              <a:t>‹#›</a:t>
            </a:fld>
            <a:endParaRPr lang="sv-SE"/>
          </a:p>
        </p:txBody>
      </p:sp>
    </p:spTree>
    <p:extLst>
      <p:ext uri="{BB962C8B-B14F-4D97-AF65-F5344CB8AC3E}">
        <p14:creationId xmlns:p14="http://schemas.microsoft.com/office/powerpoint/2010/main" val="4044597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0277E7B1-9D0D-2E73-FC51-F0429EBF55C2}"/>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9239240-C2CC-B59C-667D-FA0F067BCE4E}"/>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2BA1EE2-4285-C9B8-9F7D-C6F675752832}"/>
              </a:ext>
            </a:extLst>
          </p:cNvPr>
          <p:cNvSpPr>
            <a:spLocks noGrp="1"/>
          </p:cNvSpPr>
          <p:nvPr>
            <p:ph type="dt" sz="half" idx="10"/>
          </p:nvPr>
        </p:nvSpPr>
        <p:spPr/>
        <p:txBody>
          <a:bodyPr/>
          <a:lstStyle/>
          <a:p>
            <a:fld id="{B0B96223-07F9-4DE7-80BC-22C7EDADACB7}" type="datetimeFigureOut">
              <a:rPr lang="sv-SE" smtClean="0"/>
              <a:t>2024-01-11</a:t>
            </a:fld>
            <a:endParaRPr lang="sv-SE"/>
          </a:p>
        </p:txBody>
      </p:sp>
      <p:sp>
        <p:nvSpPr>
          <p:cNvPr id="5" name="Platshållare för sidfot 4">
            <a:extLst>
              <a:ext uri="{FF2B5EF4-FFF2-40B4-BE49-F238E27FC236}">
                <a16:creationId xmlns:a16="http://schemas.microsoft.com/office/drawing/2014/main" id="{09CA8977-D18D-780A-EBFA-A0F388EAB71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91FC902-9284-941F-9C98-0E44F82F234B}"/>
              </a:ext>
            </a:extLst>
          </p:cNvPr>
          <p:cNvSpPr>
            <a:spLocks noGrp="1"/>
          </p:cNvSpPr>
          <p:nvPr>
            <p:ph type="sldNum" sz="quarter" idx="12"/>
          </p:nvPr>
        </p:nvSpPr>
        <p:spPr/>
        <p:txBody>
          <a:bodyPr/>
          <a:lstStyle/>
          <a:p>
            <a:fld id="{D428DE1A-B740-432C-BD5B-DA4BECBD9F81}" type="slidenum">
              <a:rPr lang="sv-SE" smtClean="0"/>
              <a:t>‹#›</a:t>
            </a:fld>
            <a:endParaRPr lang="sv-SE"/>
          </a:p>
        </p:txBody>
      </p:sp>
    </p:spTree>
    <p:extLst>
      <p:ext uri="{BB962C8B-B14F-4D97-AF65-F5344CB8AC3E}">
        <p14:creationId xmlns:p14="http://schemas.microsoft.com/office/powerpoint/2010/main" val="4168708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kgrundbild med rubrik">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custDataLst>
              <p:tags r:id="rId1"/>
            </p:custDataLst>
          </p:nvPr>
        </p:nvSpPr>
        <p:spPr>
          <a:xfrm>
            <a:off x="0" y="0"/>
            <a:ext cx="12192000" cy="6858000"/>
          </a:xfrm>
          <a:noFill/>
        </p:spPr>
        <p:txBody>
          <a:bodyPr>
            <a:normAutofit/>
          </a:bodyPr>
          <a:lstStyle>
            <a:lvl1pPr marL="0" indent="0" algn="ctr">
              <a:buNone/>
              <a:defRPr sz="1800">
                <a:solidFill>
                  <a:srgbClr val="000000"/>
                </a:solidFill>
              </a:defRPr>
            </a:lvl1pPr>
          </a:lstStyle>
          <a:p>
            <a:r>
              <a:rPr lang="sv-SE"/>
              <a:t>Klicka på ikonen för att lägga till en bild</a:t>
            </a:r>
          </a:p>
        </p:txBody>
      </p:sp>
      <p:sp>
        <p:nvSpPr>
          <p:cNvPr id="3" name="Rektangel 2" descr="TagShapePrint">
            <a:extLst>
              <a:ext uri="{FF2B5EF4-FFF2-40B4-BE49-F238E27FC236}">
                <a16:creationId xmlns:a16="http://schemas.microsoft.com/office/drawing/2014/main" id="{A15B28B4-2D13-4E26-ADD9-0E1AA3CC18C6}"/>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2" name="Rubrik 1">
            <a:extLst>
              <a:ext uri="{FF2B5EF4-FFF2-40B4-BE49-F238E27FC236}">
                <a16:creationId xmlns:a16="http://schemas.microsoft.com/office/drawing/2014/main" id="{3D944658-BA69-AB03-6BC2-FEAFF980A725}"/>
              </a:ext>
            </a:extLst>
          </p:cNvPr>
          <p:cNvSpPr>
            <a:spLocks noGrp="1"/>
          </p:cNvSpPr>
          <p:nvPr>
            <p:ph type="ctrTitle" hasCustomPrompt="1"/>
            <p:custDataLst>
              <p:tags r:id="rId3"/>
            </p:custDataLst>
          </p:nvPr>
        </p:nvSpPr>
        <p:spPr>
          <a:xfrm>
            <a:off x="1416049" y="4124093"/>
            <a:ext cx="8872549" cy="1185077"/>
          </a:xfrm>
        </p:spPr>
        <p:txBody>
          <a:bodyPr anchor="b">
            <a:noAutofit/>
          </a:bodyPr>
          <a:lstStyle>
            <a:lvl1pPr algn="l">
              <a:defRPr sz="4000">
                <a:solidFill>
                  <a:srgbClr val="4C4B45"/>
                </a:solidFill>
              </a:defRPr>
            </a:lvl1pPr>
          </a:lstStyle>
          <a:p>
            <a:r>
              <a:rPr lang="sv-SE" dirty="0"/>
              <a:t>KLICKA HÄR FÖR ATT SKRIVA RUBRIK </a:t>
            </a:r>
          </a:p>
        </p:txBody>
      </p:sp>
      <p:sp>
        <p:nvSpPr>
          <p:cNvPr id="6" name="Platshållare för text 5">
            <a:extLst>
              <a:ext uri="{FF2B5EF4-FFF2-40B4-BE49-F238E27FC236}">
                <a16:creationId xmlns:a16="http://schemas.microsoft.com/office/drawing/2014/main" id="{461F7371-6574-1E79-28AA-863A5B0EC91D}"/>
              </a:ext>
            </a:extLst>
          </p:cNvPr>
          <p:cNvSpPr>
            <a:spLocks noGrp="1"/>
          </p:cNvSpPr>
          <p:nvPr>
            <p:ph type="body" sz="quarter" idx="11" hasCustomPrompt="1"/>
          </p:nvPr>
        </p:nvSpPr>
        <p:spPr>
          <a:xfrm>
            <a:off x="9850438" y="6442959"/>
            <a:ext cx="2165350" cy="216259"/>
          </a:xfrm>
        </p:spPr>
        <p:txBody>
          <a:bodyPr/>
          <a:lstStyle>
            <a:lvl1pPr marL="0" indent="0" algn="r">
              <a:buNone/>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sv-SE"/>
              <a:t>Foto:</a:t>
            </a:r>
          </a:p>
        </p:txBody>
      </p:sp>
    </p:spTree>
    <p:extLst>
      <p:ext uri="{BB962C8B-B14F-4D97-AF65-F5344CB8AC3E}">
        <p14:creationId xmlns:p14="http://schemas.microsoft.com/office/powerpoint/2010/main" val="220035483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ndast rubrik och sidhuvud">
    <p:spTree>
      <p:nvGrpSpPr>
        <p:cNvPr id="1" name=""/>
        <p:cNvGrpSpPr/>
        <p:nvPr/>
      </p:nvGrpSpPr>
      <p:grpSpPr>
        <a:xfrm>
          <a:off x="0" y="0"/>
          <a:ext cx="0" cy="0"/>
          <a:chOff x="0" y="0"/>
          <a:chExt cx="0" cy="0"/>
        </a:xfrm>
      </p:grpSpPr>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ubrik 1">
            <a:extLst>
              <a:ext uri="{FF2B5EF4-FFF2-40B4-BE49-F238E27FC236}">
                <a16:creationId xmlns:a16="http://schemas.microsoft.com/office/drawing/2014/main" id="{56DB1072-6A2E-6F69-B2DA-3A9909E735E8}"/>
              </a:ext>
            </a:extLst>
          </p:cNvPr>
          <p:cNvSpPr>
            <a:spLocks noGrp="1"/>
          </p:cNvSpPr>
          <p:nvPr>
            <p:ph type="title" hasCustomPrompt="1"/>
            <p:custDataLst>
              <p:tags r:id="rId2"/>
            </p:custDataLst>
          </p:nvPr>
        </p:nvSpPr>
        <p:spPr>
          <a:xfrm>
            <a:off x="1211243" y="674596"/>
            <a:ext cx="9725698"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dirty="0"/>
              <a:t>KLICKA HÄR FÖR ATT ÄNDRA FORMAT</a:t>
            </a:r>
          </a:p>
        </p:txBody>
      </p:sp>
      <p:sp>
        <p:nvSpPr>
          <p:cNvPr id="2" name="Platshållare för text 2">
            <a:extLst>
              <a:ext uri="{FF2B5EF4-FFF2-40B4-BE49-F238E27FC236}">
                <a16:creationId xmlns:a16="http://schemas.microsoft.com/office/drawing/2014/main" id="{2B86E423-08F7-DD1D-A229-99EF983B46DF}"/>
              </a:ext>
            </a:extLst>
          </p:cNvPr>
          <p:cNvSpPr>
            <a:spLocks noGrp="1"/>
          </p:cNvSpPr>
          <p:nvPr>
            <p:ph type="body" idx="1" hasCustomPrompt="1"/>
            <p:custDataLst>
              <p:tags r:id="rId3"/>
            </p:custDataLst>
          </p:nvPr>
        </p:nvSpPr>
        <p:spPr>
          <a:xfrm>
            <a:off x="225974" y="231728"/>
            <a:ext cx="5870026"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Redigera format för bakgrundstext</a:t>
            </a:r>
          </a:p>
        </p:txBody>
      </p:sp>
    </p:spTree>
    <p:extLst>
      <p:ext uri="{BB962C8B-B14F-4D97-AF65-F5344CB8AC3E}">
        <p14:creationId xmlns:p14="http://schemas.microsoft.com/office/powerpoint/2010/main" val="2660565242"/>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Rubrik, innehåll och sidhuvud/sidfot">
    <p:spTree>
      <p:nvGrpSpPr>
        <p:cNvPr id="1" name=""/>
        <p:cNvGrpSpPr/>
        <p:nvPr/>
      </p:nvGrpSpPr>
      <p:grpSpPr>
        <a:xfrm>
          <a:off x="0" y="0"/>
          <a:ext cx="0" cy="0"/>
          <a:chOff x="0" y="0"/>
          <a:chExt cx="0" cy="0"/>
        </a:xfrm>
      </p:grpSpPr>
      <p:sp>
        <p:nvSpPr>
          <p:cNvPr id="5" name="Rektangel 4" descr="TagShapePrint">
            <a:extLst>
              <a:ext uri="{FF2B5EF4-FFF2-40B4-BE49-F238E27FC236}">
                <a16:creationId xmlns:a16="http://schemas.microsoft.com/office/drawing/2014/main" id="{C44C2790-902A-4C19-85E0-C370F3EBD17A}"/>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6" name="Rubrik 1">
            <a:extLst>
              <a:ext uri="{FF2B5EF4-FFF2-40B4-BE49-F238E27FC236}">
                <a16:creationId xmlns:a16="http://schemas.microsoft.com/office/drawing/2014/main" id="{10A3CC36-20E0-8564-614B-DB0D1792040B}"/>
              </a:ext>
            </a:extLst>
          </p:cNvPr>
          <p:cNvSpPr>
            <a:spLocks noGrp="1"/>
          </p:cNvSpPr>
          <p:nvPr>
            <p:ph type="title" hasCustomPrompt="1"/>
            <p:custDataLst>
              <p:tags r:id="rId2"/>
            </p:custDataLst>
          </p:nvPr>
        </p:nvSpPr>
        <p:spPr>
          <a:xfrm>
            <a:off x="1211243" y="674596"/>
            <a:ext cx="9769513"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a:t>KLICKA HÄR FÖR ATT ÄNDRA FORMAT</a:t>
            </a:r>
          </a:p>
        </p:txBody>
      </p:sp>
      <p:sp>
        <p:nvSpPr>
          <p:cNvPr id="12" name="Platshållare för innehåll 2">
            <a:extLst>
              <a:ext uri="{FF2B5EF4-FFF2-40B4-BE49-F238E27FC236}">
                <a16:creationId xmlns:a16="http://schemas.microsoft.com/office/drawing/2014/main" id="{549CA478-895F-3927-5C6F-9C170F5FBA3D}"/>
              </a:ext>
            </a:extLst>
          </p:cNvPr>
          <p:cNvSpPr>
            <a:spLocks noGrp="1"/>
          </p:cNvSpPr>
          <p:nvPr>
            <p:ph sz="half" idx="1"/>
            <p:custDataLst>
              <p:tags r:id="rId3"/>
            </p:custDataLst>
          </p:nvPr>
        </p:nvSpPr>
        <p:spPr>
          <a:xfrm>
            <a:off x="1211243" y="1467530"/>
            <a:ext cx="9769513" cy="4105501"/>
          </a:xfrm>
        </p:spPr>
        <p:txBody>
          <a:bodyPr/>
          <a:lstStyle>
            <a:lvl1pPr>
              <a:defRPr>
                <a:solidFill>
                  <a:srgbClr val="43433E"/>
                </a:solidFill>
                <a:latin typeface="+mj-lt"/>
              </a:defRPr>
            </a:lvl1pPr>
            <a:lvl2pPr>
              <a:defRPr>
                <a:solidFill>
                  <a:srgbClr val="43433E"/>
                </a:solidFill>
                <a:latin typeface="+mj-lt"/>
              </a:defRPr>
            </a:lvl2pPr>
            <a:lvl3pPr>
              <a:defRPr>
                <a:solidFill>
                  <a:srgbClr val="43433E"/>
                </a:solidFill>
                <a:latin typeface="+mj-lt"/>
              </a:defRPr>
            </a:lvl3pPr>
            <a:lvl4pPr>
              <a:defRPr>
                <a:solidFill>
                  <a:srgbClr val="43433E"/>
                </a:solidFill>
                <a:latin typeface="+mj-lt"/>
              </a:defRPr>
            </a:lvl4pPr>
            <a:lvl5pPr>
              <a:defRPr>
                <a:solidFill>
                  <a:srgbClr val="43433E"/>
                </a:solidFill>
                <a:latin typeface="+mj-lt"/>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ektangel 1">
            <a:extLst>
              <a:ext uri="{FF2B5EF4-FFF2-40B4-BE49-F238E27FC236}">
                <a16:creationId xmlns:a16="http://schemas.microsoft.com/office/drawing/2014/main" id="{5331B8A8-090A-218D-32B1-0B2B47F8628D}"/>
              </a:ext>
            </a:extLst>
          </p:cNvPr>
          <p:cNvSpPr/>
          <p:nvPr userDrawn="1"/>
        </p:nvSpPr>
        <p:spPr>
          <a:xfrm>
            <a:off x="5232400" y="5892800"/>
            <a:ext cx="13081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43433E"/>
              </a:solidFill>
            </a:endParaRPr>
          </a:p>
        </p:txBody>
      </p:sp>
      <p:sp>
        <p:nvSpPr>
          <p:cNvPr id="3" name="Platshållare för text 2">
            <a:extLst>
              <a:ext uri="{FF2B5EF4-FFF2-40B4-BE49-F238E27FC236}">
                <a16:creationId xmlns:a16="http://schemas.microsoft.com/office/drawing/2014/main" id="{45018264-AEF9-C808-2364-D20DB0590801}"/>
              </a:ext>
            </a:extLst>
          </p:cNvPr>
          <p:cNvSpPr>
            <a:spLocks noGrp="1"/>
          </p:cNvSpPr>
          <p:nvPr>
            <p:ph type="body" idx="10" hasCustomPrompt="1"/>
            <p:custDataLst>
              <p:tags r:id="rId4"/>
            </p:custDataLst>
          </p:nvPr>
        </p:nvSpPr>
        <p:spPr>
          <a:xfrm>
            <a:off x="225974" y="231728"/>
            <a:ext cx="5870026"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pic>
        <p:nvPicPr>
          <p:cNvPr id="4" name="Bildobjekt 3">
            <a:extLst>
              <a:ext uri="{FF2B5EF4-FFF2-40B4-BE49-F238E27FC236}">
                <a16:creationId xmlns:a16="http://schemas.microsoft.com/office/drawing/2014/main" id="{3BB26FB1-6643-7446-2973-1C10CFC3C48C}"/>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5660571"/>
            <a:ext cx="9245941" cy="1197429"/>
          </a:xfrm>
          <a:prstGeom prst="rect">
            <a:avLst/>
          </a:prstGeom>
        </p:spPr>
      </p:pic>
    </p:spTree>
    <p:extLst>
      <p:ext uri="{BB962C8B-B14F-4D97-AF65-F5344CB8AC3E}">
        <p14:creationId xmlns:p14="http://schemas.microsoft.com/office/powerpoint/2010/main" val="2182142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Endast rubrik (civil beredskap)">
    <p:spTree>
      <p:nvGrpSpPr>
        <p:cNvPr id="1" name=""/>
        <p:cNvGrpSpPr/>
        <p:nvPr/>
      </p:nvGrpSpPr>
      <p:grpSpPr>
        <a:xfrm>
          <a:off x="0" y="0"/>
          <a:ext cx="0" cy="0"/>
          <a:chOff x="0" y="0"/>
          <a:chExt cx="0" cy="0"/>
        </a:xfrm>
      </p:grpSpPr>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ubrik 1">
            <a:extLst>
              <a:ext uri="{FF2B5EF4-FFF2-40B4-BE49-F238E27FC236}">
                <a16:creationId xmlns:a16="http://schemas.microsoft.com/office/drawing/2014/main" id="{56DB1072-6A2E-6F69-B2DA-3A9909E735E8}"/>
              </a:ext>
            </a:extLst>
          </p:cNvPr>
          <p:cNvSpPr>
            <a:spLocks noGrp="1"/>
          </p:cNvSpPr>
          <p:nvPr>
            <p:ph type="title" hasCustomPrompt="1"/>
            <p:custDataLst>
              <p:tags r:id="rId2"/>
            </p:custDataLst>
          </p:nvPr>
        </p:nvSpPr>
        <p:spPr>
          <a:xfrm>
            <a:off x="1211243" y="674596"/>
            <a:ext cx="9725698"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a:t>KLICKA HÄR FÖR ATT ÄNDRA FORMAT</a:t>
            </a:r>
          </a:p>
        </p:txBody>
      </p:sp>
      <p:sp>
        <p:nvSpPr>
          <p:cNvPr id="6" name="textruta 5">
            <a:extLst>
              <a:ext uri="{FF2B5EF4-FFF2-40B4-BE49-F238E27FC236}">
                <a16:creationId xmlns:a16="http://schemas.microsoft.com/office/drawing/2014/main" id="{A2A2BB34-70BE-AE5E-3AF6-753BC0A39302}"/>
              </a:ext>
            </a:extLst>
          </p:cNvPr>
          <p:cNvSpPr txBox="1"/>
          <p:nvPr userDrawn="1"/>
        </p:nvSpPr>
        <p:spPr>
          <a:xfrm>
            <a:off x="225974" y="231728"/>
            <a:ext cx="737616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spc="200" baseline="0" dirty="0">
                <a:solidFill>
                  <a:srgbClr val="43433E"/>
                </a:solidFill>
                <a:effectLst/>
                <a:latin typeface="+mj-lt"/>
                <a:ea typeface="+mn-ea"/>
                <a:cs typeface="+mn-cs"/>
              </a:rPr>
              <a:t>Civil beredskap – krisberedskap och civilt försvar</a:t>
            </a:r>
          </a:p>
        </p:txBody>
      </p:sp>
    </p:spTree>
    <p:extLst>
      <p:ext uri="{BB962C8B-B14F-4D97-AF65-F5344CB8AC3E}">
        <p14:creationId xmlns:p14="http://schemas.microsoft.com/office/powerpoint/2010/main" val="679308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Rubrik med två delar och sidfot">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3" name="Bildobjekt 2">
            <a:extLst>
              <a:ext uri="{FF2B5EF4-FFF2-40B4-BE49-F238E27FC236}">
                <a16:creationId xmlns:a16="http://schemas.microsoft.com/office/drawing/2014/main" id="{A2990F98-77D1-78E9-B46E-989C83992EFE}"/>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t="-6964" r="-1"/>
          <a:stretch/>
        </p:blipFill>
        <p:spPr>
          <a:xfrm>
            <a:off x="-1" y="5573031"/>
            <a:ext cx="9779445" cy="1284971"/>
          </a:xfrm>
          <a:prstGeom prst="rect">
            <a:avLst/>
          </a:prstGeom>
        </p:spPr>
      </p:pic>
      <p:sp>
        <p:nvSpPr>
          <p:cNvPr id="4" name="Rubrik 1">
            <a:extLst>
              <a:ext uri="{FF2B5EF4-FFF2-40B4-BE49-F238E27FC236}">
                <a16:creationId xmlns:a16="http://schemas.microsoft.com/office/drawing/2014/main" id="{6CDE60FF-4B50-3DB4-4D96-54B9F879D0FB}"/>
              </a:ext>
            </a:extLst>
          </p:cNvPr>
          <p:cNvSpPr>
            <a:spLocks noGrp="1"/>
          </p:cNvSpPr>
          <p:nvPr>
            <p:ph type="title" hasCustomPrompt="1"/>
            <p:custDataLst>
              <p:tags r:id="rId2"/>
            </p:custDataLst>
          </p:nvPr>
        </p:nvSpPr>
        <p:spPr>
          <a:xfrm>
            <a:off x="1211243" y="674596"/>
            <a:ext cx="9779445"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a:t>KLICKA HÄR FÖR ATT ÄNDRA FORMAT</a:t>
            </a:r>
          </a:p>
        </p:txBody>
      </p:sp>
      <p:sp>
        <p:nvSpPr>
          <p:cNvPr id="15" name="Platshållare för innehåll 2">
            <a:extLst>
              <a:ext uri="{FF2B5EF4-FFF2-40B4-BE49-F238E27FC236}">
                <a16:creationId xmlns:a16="http://schemas.microsoft.com/office/drawing/2014/main" id="{5C640361-E31D-D32C-8C71-273E3EE2253A}"/>
              </a:ext>
            </a:extLst>
          </p:cNvPr>
          <p:cNvSpPr>
            <a:spLocks noGrp="1"/>
          </p:cNvSpPr>
          <p:nvPr>
            <p:ph sz="half" idx="1"/>
            <p:custDataLst>
              <p:tags r:id="rId3"/>
            </p:custDataLst>
          </p:nvPr>
        </p:nvSpPr>
        <p:spPr>
          <a:xfrm>
            <a:off x="1206168" y="1467530"/>
            <a:ext cx="4759200" cy="4105501"/>
          </a:xfrm>
        </p:spPr>
        <p:txBody>
          <a:bodyPr/>
          <a:lstStyle>
            <a:lvl1pPr>
              <a:defRPr>
                <a:solidFill>
                  <a:srgbClr val="43433E"/>
                </a:solidFill>
              </a:defRPr>
            </a:lvl1pPr>
            <a:lvl2pPr>
              <a:defRPr>
                <a:solidFill>
                  <a:srgbClr val="43433E"/>
                </a:solidFill>
              </a:defRPr>
            </a:lvl2pPr>
            <a:lvl3pPr>
              <a:defRPr>
                <a:solidFill>
                  <a:srgbClr val="43433E"/>
                </a:solidFill>
              </a:defRPr>
            </a:lvl3pPr>
            <a:lvl4pPr>
              <a:defRPr>
                <a:solidFill>
                  <a:srgbClr val="43433E"/>
                </a:solidFill>
              </a:defRPr>
            </a:lvl4pPr>
            <a:lvl5pPr>
              <a:defRPr>
                <a:solidFill>
                  <a:srgbClr val="43433E"/>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6" name="Platshållare för innehåll 3">
            <a:extLst>
              <a:ext uri="{FF2B5EF4-FFF2-40B4-BE49-F238E27FC236}">
                <a16:creationId xmlns:a16="http://schemas.microsoft.com/office/drawing/2014/main" id="{C5CA4646-3D87-4C5A-3FFB-30376E7E3982}"/>
              </a:ext>
            </a:extLst>
          </p:cNvPr>
          <p:cNvSpPr>
            <a:spLocks noGrp="1"/>
          </p:cNvSpPr>
          <p:nvPr>
            <p:ph sz="half" idx="11"/>
            <p:custDataLst>
              <p:tags r:id="rId4"/>
            </p:custDataLst>
          </p:nvPr>
        </p:nvSpPr>
        <p:spPr>
          <a:xfrm>
            <a:off x="6226632" y="1467530"/>
            <a:ext cx="4759200" cy="4105501"/>
          </a:xfrm>
        </p:spPr>
        <p:txBody>
          <a:bodyPr/>
          <a:lstStyle>
            <a:lvl1pPr>
              <a:defRPr>
                <a:solidFill>
                  <a:srgbClr val="43433E"/>
                </a:solidFill>
              </a:defRPr>
            </a:lvl1pPr>
            <a:lvl2pPr>
              <a:defRPr>
                <a:solidFill>
                  <a:srgbClr val="43433E"/>
                </a:solidFill>
              </a:defRPr>
            </a:lvl2pPr>
            <a:lvl3pPr>
              <a:defRPr>
                <a:solidFill>
                  <a:srgbClr val="43433E"/>
                </a:solidFill>
              </a:defRPr>
            </a:lvl3pPr>
            <a:lvl4pPr>
              <a:defRPr>
                <a:solidFill>
                  <a:srgbClr val="43433E"/>
                </a:solidFill>
              </a:defRPr>
            </a:lvl4pPr>
            <a:lvl5pPr>
              <a:defRPr>
                <a:solidFill>
                  <a:srgbClr val="43433E"/>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Rektangel 5">
            <a:extLst>
              <a:ext uri="{FF2B5EF4-FFF2-40B4-BE49-F238E27FC236}">
                <a16:creationId xmlns:a16="http://schemas.microsoft.com/office/drawing/2014/main" id="{C375A683-87D7-9689-71C7-CA6422189595}"/>
              </a:ext>
            </a:extLst>
          </p:cNvPr>
          <p:cNvSpPr/>
          <p:nvPr userDrawn="1"/>
        </p:nvSpPr>
        <p:spPr>
          <a:xfrm>
            <a:off x="5232400" y="5892800"/>
            <a:ext cx="13081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text 2">
            <a:extLst>
              <a:ext uri="{FF2B5EF4-FFF2-40B4-BE49-F238E27FC236}">
                <a16:creationId xmlns:a16="http://schemas.microsoft.com/office/drawing/2014/main" id="{B370533A-0594-6CB0-2966-3524788DF1AD}"/>
              </a:ext>
            </a:extLst>
          </p:cNvPr>
          <p:cNvSpPr>
            <a:spLocks noGrp="1"/>
          </p:cNvSpPr>
          <p:nvPr>
            <p:ph type="body" idx="12" hasCustomPrompt="1"/>
            <p:custDataLst>
              <p:tags r:id="rId5"/>
            </p:custDataLst>
          </p:nvPr>
        </p:nvSpPr>
        <p:spPr>
          <a:xfrm>
            <a:off x="225974" y="231728"/>
            <a:ext cx="7702684"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Redigera format för bakgrundstext</a:t>
            </a:r>
          </a:p>
        </p:txBody>
      </p:sp>
    </p:spTree>
    <p:extLst>
      <p:ext uri="{BB962C8B-B14F-4D97-AF65-F5344CB8AC3E}">
        <p14:creationId xmlns:p14="http://schemas.microsoft.com/office/powerpoint/2010/main" val="3281649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Grå avsnittsrubrik med illustration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416050" y="2293181"/>
            <a:ext cx="8941150" cy="1273968"/>
          </a:xfrm>
        </p:spPr>
        <p:txBody>
          <a:bodyPr anchor="b"/>
          <a:lstStyle>
            <a:lvl1pPr>
              <a:defRPr sz="4000">
                <a:solidFill>
                  <a:srgbClr val="43433E"/>
                </a:solidFill>
              </a:defRPr>
            </a:lvl1pPr>
          </a:lstStyle>
          <a:p>
            <a:r>
              <a:rPr lang="sv-SE"/>
              <a:t>KLICKA HÄR FÖR ATT SKRIVA RUBRIK</a:t>
            </a:r>
          </a:p>
        </p:txBody>
      </p:sp>
      <p:sp>
        <p:nvSpPr>
          <p:cNvPr id="4" name="Rektangel 3" descr="TagShapePrint">
            <a:extLst>
              <a:ext uri="{FF2B5EF4-FFF2-40B4-BE49-F238E27FC236}">
                <a16:creationId xmlns:a16="http://schemas.microsoft.com/office/drawing/2014/main" id="{4A1CEAEA-19DE-4D04-BA56-BDA29032A8C8}"/>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5" name="Bildobjekt 4">
            <a:extLst>
              <a:ext uri="{FF2B5EF4-FFF2-40B4-BE49-F238E27FC236}">
                <a16:creationId xmlns:a16="http://schemas.microsoft.com/office/drawing/2014/main" id="{50DE5CA3-E2B3-7D9F-94DC-601F3B81C8CE}"/>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t="438" b="438"/>
          <a:stretch/>
        </p:blipFill>
        <p:spPr>
          <a:xfrm>
            <a:off x="0" y="413518"/>
            <a:ext cx="9489988" cy="810510"/>
          </a:xfrm>
          <a:prstGeom prst="rect">
            <a:avLst/>
          </a:prstGeom>
        </p:spPr>
      </p:pic>
      <p:pic>
        <p:nvPicPr>
          <p:cNvPr id="6" name="Bildobjekt 5">
            <a:extLst>
              <a:ext uri="{FF2B5EF4-FFF2-40B4-BE49-F238E27FC236}">
                <a16:creationId xmlns:a16="http://schemas.microsoft.com/office/drawing/2014/main" id="{B8BA38C1-F9B6-B264-6A6D-3D9EED9C56A2}"/>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 y="5041557"/>
            <a:ext cx="8161635" cy="1816443"/>
          </a:xfrm>
          <a:prstGeom prst="rect">
            <a:avLst/>
          </a:prstGeom>
        </p:spPr>
      </p:pic>
      <p:sp>
        <p:nvSpPr>
          <p:cNvPr id="3" name="Underrubrik 2">
            <a:extLst>
              <a:ext uri="{FF2B5EF4-FFF2-40B4-BE49-F238E27FC236}">
                <a16:creationId xmlns:a16="http://schemas.microsoft.com/office/drawing/2014/main" id="{C7F6F94F-60FC-59E0-D203-5E736195C437}"/>
              </a:ext>
            </a:extLst>
          </p:cNvPr>
          <p:cNvSpPr>
            <a:spLocks noGrp="1"/>
          </p:cNvSpPr>
          <p:nvPr>
            <p:ph type="subTitle" idx="1"/>
            <p:custDataLst>
              <p:tags r:id="rId3"/>
            </p:custDataLst>
          </p:nvPr>
        </p:nvSpPr>
        <p:spPr>
          <a:xfrm>
            <a:off x="1416050" y="3637807"/>
            <a:ext cx="8941150" cy="760640"/>
          </a:xfrm>
        </p:spPr>
        <p:txBody>
          <a:bodyPr/>
          <a:lstStyle>
            <a:lvl1pPr marL="0" indent="0" algn="l">
              <a:buNone/>
              <a:defRPr sz="2400">
                <a:solidFill>
                  <a:srgbClr val="43433E"/>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om du vill redigera mall för underrubrikformat</a:t>
            </a:r>
          </a:p>
        </p:txBody>
      </p:sp>
    </p:spTree>
    <p:extLst>
      <p:ext uri="{BB962C8B-B14F-4D97-AF65-F5344CB8AC3E}">
        <p14:creationId xmlns:p14="http://schemas.microsoft.com/office/powerpoint/2010/main" val="231304659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Foto vänster sida med text och sidhuvu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6994577" y="1140736"/>
            <a:ext cx="4300521" cy="943824"/>
          </a:xfrm>
        </p:spPr>
        <p:txBody>
          <a:bodyPr anchor="b"/>
          <a:lstStyle>
            <a:lvl1pPr>
              <a:defRPr sz="3200">
                <a:solidFill>
                  <a:srgbClr val="43433E"/>
                </a:solidFill>
              </a:defRPr>
            </a:lvl1pPr>
          </a:lstStyle>
          <a:p>
            <a:r>
              <a:rPr lang="sv-SE"/>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no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6994566" y="2258402"/>
            <a:ext cx="4300683" cy="3833813"/>
          </a:xfrm>
        </p:spPr>
        <p:txBody>
          <a:bodyPr/>
          <a:lstStyle>
            <a:lvl1pPr>
              <a:defRPr>
                <a:solidFill>
                  <a:srgbClr val="43433E"/>
                </a:solidFill>
                <a:latin typeface="+mj-lt"/>
              </a:defRPr>
            </a:lvl1pPr>
            <a:lvl2pPr>
              <a:defRPr>
                <a:solidFill>
                  <a:srgbClr val="43433E"/>
                </a:solidFill>
                <a:latin typeface="+mj-lt"/>
              </a:defRPr>
            </a:lvl2pPr>
            <a:lvl3pPr>
              <a:defRPr>
                <a:solidFill>
                  <a:srgbClr val="43433E"/>
                </a:solidFill>
                <a:latin typeface="+mj-lt"/>
              </a:defRPr>
            </a:lvl3pPr>
            <a:lvl4pPr>
              <a:defRPr>
                <a:solidFill>
                  <a:srgbClr val="43433E"/>
                </a:solidFill>
                <a:latin typeface="+mj-lt"/>
              </a:defRPr>
            </a:lvl4pPr>
            <a:lvl5pPr>
              <a:defRPr>
                <a:solidFill>
                  <a:srgbClr val="43433E"/>
                </a:solidFill>
                <a:latin typeface="+mj-lt"/>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Platshållare för text 2">
            <a:extLst>
              <a:ext uri="{FF2B5EF4-FFF2-40B4-BE49-F238E27FC236}">
                <a16:creationId xmlns:a16="http://schemas.microsoft.com/office/drawing/2014/main" id="{AABEEE43-743E-D76B-9A3F-77E171BA2611}"/>
              </a:ext>
            </a:extLst>
          </p:cNvPr>
          <p:cNvSpPr>
            <a:spLocks noGrp="1"/>
          </p:cNvSpPr>
          <p:nvPr>
            <p:ph type="body" idx="11" hasCustomPrompt="1"/>
            <p:custDataLst>
              <p:tags r:id="rId5"/>
            </p:custDataLst>
          </p:nvPr>
        </p:nvSpPr>
        <p:spPr>
          <a:xfrm>
            <a:off x="6994566" y="231728"/>
            <a:ext cx="4953675" cy="277558"/>
          </a:xfrm>
        </p:spPr>
        <p:txBody>
          <a:bodyPr/>
          <a:lstStyle>
            <a:lvl1pPr marL="0" marR="0" indent="0" algn="r"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45606456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118CD8-3D8B-5FC6-09BB-C16EBA8539D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BC364F2-5F53-0990-0A7F-C8219D87A449}"/>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3C343C2-0931-B108-0201-45B74B2DF5CE}"/>
              </a:ext>
            </a:extLst>
          </p:cNvPr>
          <p:cNvSpPr>
            <a:spLocks noGrp="1"/>
          </p:cNvSpPr>
          <p:nvPr>
            <p:ph type="dt" sz="half" idx="10"/>
          </p:nvPr>
        </p:nvSpPr>
        <p:spPr/>
        <p:txBody>
          <a:bodyPr/>
          <a:lstStyle/>
          <a:p>
            <a:fld id="{B0B96223-07F9-4DE7-80BC-22C7EDADACB7}" type="datetimeFigureOut">
              <a:rPr lang="sv-SE" smtClean="0"/>
              <a:t>2024-01-11</a:t>
            </a:fld>
            <a:endParaRPr lang="sv-SE"/>
          </a:p>
        </p:txBody>
      </p:sp>
      <p:sp>
        <p:nvSpPr>
          <p:cNvPr id="5" name="Platshållare för sidfot 4">
            <a:extLst>
              <a:ext uri="{FF2B5EF4-FFF2-40B4-BE49-F238E27FC236}">
                <a16:creationId xmlns:a16="http://schemas.microsoft.com/office/drawing/2014/main" id="{A685E581-11A0-960F-7C77-AB7CE73B7C1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BBB5F31-32CA-8017-E3F9-5806BAD73A03}"/>
              </a:ext>
            </a:extLst>
          </p:cNvPr>
          <p:cNvSpPr>
            <a:spLocks noGrp="1"/>
          </p:cNvSpPr>
          <p:nvPr>
            <p:ph type="sldNum" sz="quarter" idx="12"/>
          </p:nvPr>
        </p:nvSpPr>
        <p:spPr/>
        <p:txBody>
          <a:bodyPr/>
          <a:lstStyle/>
          <a:p>
            <a:fld id="{D428DE1A-B740-432C-BD5B-DA4BECBD9F81}" type="slidenum">
              <a:rPr lang="sv-SE" smtClean="0"/>
              <a:t>‹#›</a:t>
            </a:fld>
            <a:endParaRPr lang="sv-SE"/>
          </a:p>
        </p:txBody>
      </p:sp>
    </p:spTree>
    <p:extLst>
      <p:ext uri="{BB962C8B-B14F-4D97-AF65-F5344CB8AC3E}">
        <p14:creationId xmlns:p14="http://schemas.microsoft.com/office/powerpoint/2010/main" val="2979772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5A0C6D-8AAE-FBE0-DEBE-43DB86DF8916}"/>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5B46095C-A753-8F4F-FA9C-64D2D710C2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91C42E21-C610-9119-CB50-C0A10A378DB9}"/>
              </a:ext>
            </a:extLst>
          </p:cNvPr>
          <p:cNvSpPr>
            <a:spLocks noGrp="1"/>
          </p:cNvSpPr>
          <p:nvPr>
            <p:ph type="dt" sz="half" idx="10"/>
          </p:nvPr>
        </p:nvSpPr>
        <p:spPr/>
        <p:txBody>
          <a:bodyPr/>
          <a:lstStyle/>
          <a:p>
            <a:fld id="{B0B96223-07F9-4DE7-80BC-22C7EDADACB7}" type="datetimeFigureOut">
              <a:rPr lang="sv-SE" smtClean="0"/>
              <a:t>2024-01-11</a:t>
            </a:fld>
            <a:endParaRPr lang="sv-SE"/>
          </a:p>
        </p:txBody>
      </p:sp>
      <p:sp>
        <p:nvSpPr>
          <p:cNvPr id="5" name="Platshållare för sidfot 4">
            <a:extLst>
              <a:ext uri="{FF2B5EF4-FFF2-40B4-BE49-F238E27FC236}">
                <a16:creationId xmlns:a16="http://schemas.microsoft.com/office/drawing/2014/main" id="{1723B032-2F1B-1F37-9CD9-394B5C6A106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E22F0B0-3104-3DC2-3A45-B7BCFB2D571E}"/>
              </a:ext>
            </a:extLst>
          </p:cNvPr>
          <p:cNvSpPr>
            <a:spLocks noGrp="1"/>
          </p:cNvSpPr>
          <p:nvPr>
            <p:ph type="sldNum" sz="quarter" idx="12"/>
          </p:nvPr>
        </p:nvSpPr>
        <p:spPr/>
        <p:txBody>
          <a:bodyPr/>
          <a:lstStyle/>
          <a:p>
            <a:fld id="{D428DE1A-B740-432C-BD5B-DA4BECBD9F81}" type="slidenum">
              <a:rPr lang="sv-SE" smtClean="0"/>
              <a:t>‹#›</a:t>
            </a:fld>
            <a:endParaRPr lang="sv-SE"/>
          </a:p>
        </p:txBody>
      </p:sp>
    </p:spTree>
    <p:extLst>
      <p:ext uri="{BB962C8B-B14F-4D97-AF65-F5344CB8AC3E}">
        <p14:creationId xmlns:p14="http://schemas.microsoft.com/office/powerpoint/2010/main" val="3717571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D73AA1-EAA7-63F5-332B-AEEC8B62611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3A1487B-7013-3C83-758F-33D58C11FF9F}"/>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27AC94F1-FE73-D84C-D565-D1C5CFEDB7AA}"/>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323BD1AF-18A7-A9B1-4D1D-695530CF753A}"/>
              </a:ext>
            </a:extLst>
          </p:cNvPr>
          <p:cNvSpPr>
            <a:spLocks noGrp="1"/>
          </p:cNvSpPr>
          <p:nvPr>
            <p:ph type="dt" sz="half" idx="10"/>
          </p:nvPr>
        </p:nvSpPr>
        <p:spPr/>
        <p:txBody>
          <a:bodyPr/>
          <a:lstStyle/>
          <a:p>
            <a:fld id="{B0B96223-07F9-4DE7-80BC-22C7EDADACB7}" type="datetimeFigureOut">
              <a:rPr lang="sv-SE" smtClean="0"/>
              <a:t>2024-01-11</a:t>
            </a:fld>
            <a:endParaRPr lang="sv-SE"/>
          </a:p>
        </p:txBody>
      </p:sp>
      <p:sp>
        <p:nvSpPr>
          <p:cNvPr id="6" name="Platshållare för sidfot 5">
            <a:extLst>
              <a:ext uri="{FF2B5EF4-FFF2-40B4-BE49-F238E27FC236}">
                <a16:creationId xmlns:a16="http://schemas.microsoft.com/office/drawing/2014/main" id="{EE0A5948-205B-10FD-B97D-1C61F2A087B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79FF338-A392-CFF9-554B-2A5A9A85EE36}"/>
              </a:ext>
            </a:extLst>
          </p:cNvPr>
          <p:cNvSpPr>
            <a:spLocks noGrp="1"/>
          </p:cNvSpPr>
          <p:nvPr>
            <p:ph type="sldNum" sz="quarter" idx="12"/>
          </p:nvPr>
        </p:nvSpPr>
        <p:spPr/>
        <p:txBody>
          <a:bodyPr/>
          <a:lstStyle/>
          <a:p>
            <a:fld id="{D428DE1A-B740-432C-BD5B-DA4BECBD9F81}" type="slidenum">
              <a:rPr lang="sv-SE" smtClean="0"/>
              <a:t>‹#›</a:t>
            </a:fld>
            <a:endParaRPr lang="sv-SE"/>
          </a:p>
        </p:txBody>
      </p:sp>
    </p:spTree>
    <p:extLst>
      <p:ext uri="{BB962C8B-B14F-4D97-AF65-F5344CB8AC3E}">
        <p14:creationId xmlns:p14="http://schemas.microsoft.com/office/powerpoint/2010/main" val="2768492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487C4C-060C-B91D-86F2-4D30331EBCDA}"/>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A9A34B6-77AF-D077-350B-273962B14C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3C58D017-61CA-0D53-FC9D-EB3B0E335DE4}"/>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3466F454-18EB-5E31-961F-77B611E096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AA00834B-DBAE-3764-F041-CEC62979C617}"/>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9E7B0FA0-1EBF-A1C8-956A-C39FC61E20AE}"/>
              </a:ext>
            </a:extLst>
          </p:cNvPr>
          <p:cNvSpPr>
            <a:spLocks noGrp="1"/>
          </p:cNvSpPr>
          <p:nvPr>
            <p:ph type="dt" sz="half" idx="10"/>
          </p:nvPr>
        </p:nvSpPr>
        <p:spPr/>
        <p:txBody>
          <a:bodyPr/>
          <a:lstStyle/>
          <a:p>
            <a:fld id="{B0B96223-07F9-4DE7-80BC-22C7EDADACB7}" type="datetimeFigureOut">
              <a:rPr lang="sv-SE" smtClean="0"/>
              <a:t>2024-01-11</a:t>
            </a:fld>
            <a:endParaRPr lang="sv-SE"/>
          </a:p>
        </p:txBody>
      </p:sp>
      <p:sp>
        <p:nvSpPr>
          <p:cNvPr id="8" name="Platshållare för sidfot 7">
            <a:extLst>
              <a:ext uri="{FF2B5EF4-FFF2-40B4-BE49-F238E27FC236}">
                <a16:creationId xmlns:a16="http://schemas.microsoft.com/office/drawing/2014/main" id="{4CA611E3-51B2-BFEF-7C74-02740C2D8EB6}"/>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64023993-4EC7-D00D-906B-D6373F57E4A3}"/>
              </a:ext>
            </a:extLst>
          </p:cNvPr>
          <p:cNvSpPr>
            <a:spLocks noGrp="1"/>
          </p:cNvSpPr>
          <p:nvPr>
            <p:ph type="sldNum" sz="quarter" idx="12"/>
          </p:nvPr>
        </p:nvSpPr>
        <p:spPr/>
        <p:txBody>
          <a:bodyPr/>
          <a:lstStyle/>
          <a:p>
            <a:fld id="{D428DE1A-B740-432C-BD5B-DA4BECBD9F81}" type="slidenum">
              <a:rPr lang="sv-SE" smtClean="0"/>
              <a:t>‹#›</a:t>
            </a:fld>
            <a:endParaRPr lang="sv-SE"/>
          </a:p>
        </p:txBody>
      </p:sp>
    </p:spTree>
    <p:extLst>
      <p:ext uri="{BB962C8B-B14F-4D97-AF65-F5344CB8AC3E}">
        <p14:creationId xmlns:p14="http://schemas.microsoft.com/office/powerpoint/2010/main" val="403276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BBA15F-A667-ADEB-C711-4A925468B70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FFE9A1E7-05D1-B0C9-EE0A-62AA0C618613}"/>
              </a:ext>
            </a:extLst>
          </p:cNvPr>
          <p:cNvSpPr>
            <a:spLocks noGrp="1"/>
          </p:cNvSpPr>
          <p:nvPr>
            <p:ph type="dt" sz="half" idx="10"/>
          </p:nvPr>
        </p:nvSpPr>
        <p:spPr/>
        <p:txBody>
          <a:bodyPr/>
          <a:lstStyle/>
          <a:p>
            <a:fld id="{B0B96223-07F9-4DE7-80BC-22C7EDADACB7}" type="datetimeFigureOut">
              <a:rPr lang="sv-SE" smtClean="0"/>
              <a:t>2024-01-11</a:t>
            </a:fld>
            <a:endParaRPr lang="sv-SE"/>
          </a:p>
        </p:txBody>
      </p:sp>
      <p:sp>
        <p:nvSpPr>
          <p:cNvPr id="4" name="Platshållare för sidfot 3">
            <a:extLst>
              <a:ext uri="{FF2B5EF4-FFF2-40B4-BE49-F238E27FC236}">
                <a16:creationId xmlns:a16="http://schemas.microsoft.com/office/drawing/2014/main" id="{FBA271BF-4380-986A-F040-ED0E92136032}"/>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641B2A0A-E940-9395-ED4C-685661BB393A}"/>
              </a:ext>
            </a:extLst>
          </p:cNvPr>
          <p:cNvSpPr>
            <a:spLocks noGrp="1"/>
          </p:cNvSpPr>
          <p:nvPr>
            <p:ph type="sldNum" sz="quarter" idx="12"/>
          </p:nvPr>
        </p:nvSpPr>
        <p:spPr/>
        <p:txBody>
          <a:bodyPr/>
          <a:lstStyle/>
          <a:p>
            <a:fld id="{D428DE1A-B740-432C-BD5B-DA4BECBD9F81}" type="slidenum">
              <a:rPr lang="sv-SE" smtClean="0"/>
              <a:t>‹#›</a:t>
            </a:fld>
            <a:endParaRPr lang="sv-SE"/>
          </a:p>
        </p:txBody>
      </p:sp>
    </p:spTree>
    <p:extLst>
      <p:ext uri="{BB962C8B-B14F-4D97-AF65-F5344CB8AC3E}">
        <p14:creationId xmlns:p14="http://schemas.microsoft.com/office/powerpoint/2010/main" val="3042324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478DEC9E-375A-A7CF-F43E-033A48CDADDD}"/>
              </a:ext>
            </a:extLst>
          </p:cNvPr>
          <p:cNvSpPr>
            <a:spLocks noGrp="1"/>
          </p:cNvSpPr>
          <p:nvPr>
            <p:ph type="dt" sz="half" idx="10"/>
          </p:nvPr>
        </p:nvSpPr>
        <p:spPr/>
        <p:txBody>
          <a:bodyPr/>
          <a:lstStyle/>
          <a:p>
            <a:fld id="{B0B96223-07F9-4DE7-80BC-22C7EDADACB7}" type="datetimeFigureOut">
              <a:rPr lang="sv-SE" smtClean="0"/>
              <a:t>2024-01-11</a:t>
            </a:fld>
            <a:endParaRPr lang="sv-SE"/>
          </a:p>
        </p:txBody>
      </p:sp>
      <p:sp>
        <p:nvSpPr>
          <p:cNvPr id="3" name="Platshållare för sidfot 2">
            <a:extLst>
              <a:ext uri="{FF2B5EF4-FFF2-40B4-BE49-F238E27FC236}">
                <a16:creationId xmlns:a16="http://schemas.microsoft.com/office/drawing/2014/main" id="{042220D0-3180-346E-5BE0-9981C6AB447E}"/>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07B4035-7524-B4A9-9368-081763C4B637}"/>
              </a:ext>
            </a:extLst>
          </p:cNvPr>
          <p:cNvSpPr>
            <a:spLocks noGrp="1"/>
          </p:cNvSpPr>
          <p:nvPr>
            <p:ph type="sldNum" sz="quarter" idx="12"/>
          </p:nvPr>
        </p:nvSpPr>
        <p:spPr/>
        <p:txBody>
          <a:bodyPr/>
          <a:lstStyle/>
          <a:p>
            <a:fld id="{D428DE1A-B740-432C-BD5B-DA4BECBD9F81}" type="slidenum">
              <a:rPr lang="sv-SE" smtClean="0"/>
              <a:t>‹#›</a:t>
            </a:fld>
            <a:endParaRPr lang="sv-SE"/>
          </a:p>
        </p:txBody>
      </p:sp>
    </p:spTree>
    <p:extLst>
      <p:ext uri="{BB962C8B-B14F-4D97-AF65-F5344CB8AC3E}">
        <p14:creationId xmlns:p14="http://schemas.microsoft.com/office/powerpoint/2010/main" val="3879145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0EFEAF-97A3-8966-668C-A83A9162DEF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FE020B5-B1CB-F1B3-0965-F4D3EB2819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0B129FBE-A57D-39FC-1F2E-0395EAC26D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B04CFA13-0754-F646-F68C-5D505D0ACD9F}"/>
              </a:ext>
            </a:extLst>
          </p:cNvPr>
          <p:cNvSpPr>
            <a:spLocks noGrp="1"/>
          </p:cNvSpPr>
          <p:nvPr>
            <p:ph type="dt" sz="half" idx="10"/>
          </p:nvPr>
        </p:nvSpPr>
        <p:spPr/>
        <p:txBody>
          <a:bodyPr/>
          <a:lstStyle/>
          <a:p>
            <a:fld id="{B0B96223-07F9-4DE7-80BC-22C7EDADACB7}" type="datetimeFigureOut">
              <a:rPr lang="sv-SE" smtClean="0"/>
              <a:t>2024-01-11</a:t>
            </a:fld>
            <a:endParaRPr lang="sv-SE"/>
          </a:p>
        </p:txBody>
      </p:sp>
      <p:sp>
        <p:nvSpPr>
          <p:cNvPr id="6" name="Platshållare för sidfot 5">
            <a:extLst>
              <a:ext uri="{FF2B5EF4-FFF2-40B4-BE49-F238E27FC236}">
                <a16:creationId xmlns:a16="http://schemas.microsoft.com/office/drawing/2014/main" id="{C2CB392F-5D6B-53F1-E89E-173DEB7F29C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C191A69-8859-ED5B-F707-DE96BC2711C1}"/>
              </a:ext>
            </a:extLst>
          </p:cNvPr>
          <p:cNvSpPr>
            <a:spLocks noGrp="1"/>
          </p:cNvSpPr>
          <p:nvPr>
            <p:ph type="sldNum" sz="quarter" idx="12"/>
          </p:nvPr>
        </p:nvSpPr>
        <p:spPr/>
        <p:txBody>
          <a:bodyPr/>
          <a:lstStyle/>
          <a:p>
            <a:fld id="{D428DE1A-B740-432C-BD5B-DA4BECBD9F81}" type="slidenum">
              <a:rPr lang="sv-SE" smtClean="0"/>
              <a:t>‹#›</a:t>
            </a:fld>
            <a:endParaRPr lang="sv-SE"/>
          </a:p>
        </p:txBody>
      </p:sp>
    </p:spTree>
    <p:extLst>
      <p:ext uri="{BB962C8B-B14F-4D97-AF65-F5344CB8AC3E}">
        <p14:creationId xmlns:p14="http://schemas.microsoft.com/office/powerpoint/2010/main" val="3401446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B261C9-709F-C118-7249-779DD943953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84FCCF32-7F81-9664-F996-7257F3E1EC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7E2A59C2-C592-4B17-0254-89FDE74439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8D32570-819B-0260-0AC5-8545F8992222}"/>
              </a:ext>
            </a:extLst>
          </p:cNvPr>
          <p:cNvSpPr>
            <a:spLocks noGrp="1"/>
          </p:cNvSpPr>
          <p:nvPr>
            <p:ph type="dt" sz="half" idx="10"/>
          </p:nvPr>
        </p:nvSpPr>
        <p:spPr/>
        <p:txBody>
          <a:bodyPr/>
          <a:lstStyle/>
          <a:p>
            <a:fld id="{B0B96223-07F9-4DE7-80BC-22C7EDADACB7}" type="datetimeFigureOut">
              <a:rPr lang="sv-SE" smtClean="0"/>
              <a:t>2024-01-11</a:t>
            </a:fld>
            <a:endParaRPr lang="sv-SE"/>
          </a:p>
        </p:txBody>
      </p:sp>
      <p:sp>
        <p:nvSpPr>
          <p:cNvPr id="6" name="Platshållare för sidfot 5">
            <a:extLst>
              <a:ext uri="{FF2B5EF4-FFF2-40B4-BE49-F238E27FC236}">
                <a16:creationId xmlns:a16="http://schemas.microsoft.com/office/drawing/2014/main" id="{C1009404-94E2-67C3-A2AA-C4498BE8778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55492DF-6EA3-820C-7896-96FD77600E0F}"/>
              </a:ext>
            </a:extLst>
          </p:cNvPr>
          <p:cNvSpPr>
            <a:spLocks noGrp="1"/>
          </p:cNvSpPr>
          <p:nvPr>
            <p:ph type="sldNum" sz="quarter" idx="12"/>
          </p:nvPr>
        </p:nvSpPr>
        <p:spPr/>
        <p:txBody>
          <a:bodyPr/>
          <a:lstStyle/>
          <a:p>
            <a:fld id="{D428DE1A-B740-432C-BD5B-DA4BECBD9F81}" type="slidenum">
              <a:rPr lang="sv-SE" smtClean="0"/>
              <a:t>‹#›</a:t>
            </a:fld>
            <a:endParaRPr lang="sv-SE"/>
          </a:p>
        </p:txBody>
      </p:sp>
    </p:spTree>
    <p:extLst>
      <p:ext uri="{BB962C8B-B14F-4D97-AF65-F5344CB8AC3E}">
        <p14:creationId xmlns:p14="http://schemas.microsoft.com/office/powerpoint/2010/main" val="1643356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F001D9E-A976-5B3C-9BAE-2C5B865E95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DC54997-E79A-DC79-1110-555FEDDD14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C42EC53-55DD-3BF9-045D-7D66540C24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B96223-07F9-4DE7-80BC-22C7EDADACB7}" type="datetimeFigureOut">
              <a:rPr lang="sv-SE" smtClean="0"/>
              <a:t>2024-01-11</a:t>
            </a:fld>
            <a:endParaRPr lang="sv-SE"/>
          </a:p>
        </p:txBody>
      </p:sp>
      <p:sp>
        <p:nvSpPr>
          <p:cNvPr id="5" name="Platshållare för sidfot 4">
            <a:extLst>
              <a:ext uri="{FF2B5EF4-FFF2-40B4-BE49-F238E27FC236}">
                <a16:creationId xmlns:a16="http://schemas.microsoft.com/office/drawing/2014/main" id="{60C3A86B-E08B-DE01-0971-71CBCCB6DB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4E1104A5-FB2F-2066-B8DF-6A63B0ABE7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8DE1A-B740-432C-BD5B-DA4BECBD9F81}" type="slidenum">
              <a:rPr lang="sv-SE" smtClean="0"/>
              <a:t>‹#›</a:t>
            </a:fld>
            <a:endParaRPr lang="sv-SE"/>
          </a:p>
        </p:txBody>
      </p:sp>
    </p:spTree>
    <p:extLst>
      <p:ext uri="{BB962C8B-B14F-4D97-AF65-F5344CB8AC3E}">
        <p14:creationId xmlns:p14="http://schemas.microsoft.com/office/powerpoint/2010/main" val="1688977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 id="214748366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50.png"/><Relationship Id="rId3" Type="http://schemas.openxmlformats.org/officeDocument/2006/relationships/image" Target="../media/image7.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notesSlide" Target="../notesSlides/notesSlide12.xml"/><Relationship Id="rId16"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8.svg"/><Relationship Id="rId9" Type="http://schemas.openxmlformats.org/officeDocument/2006/relationships/image" Target="../media/image41.png"/><Relationship Id="rId14" Type="http://schemas.openxmlformats.org/officeDocument/2006/relationships/image" Target="../media/image46.png"/></Relationships>
</file>

<file path=ppt/slides/_rels/slide1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7.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8.svg"/><Relationship Id="rId9" Type="http://schemas.openxmlformats.org/officeDocument/2006/relationships/image" Target="../media/image55.png"/></Relationships>
</file>

<file path=ppt/slides/_rels/slide15.xml.rels><?xml version="1.0" encoding="UTF-8" standalone="yes"?>
<Relationships xmlns="http://schemas.openxmlformats.org/package/2006/relationships"><Relationship Id="rId3" Type="http://schemas.openxmlformats.org/officeDocument/2006/relationships/hyperlink" Target="http://www.msb.se/"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8.sv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24.png"/><Relationship Id="rId5" Type="http://schemas.openxmlformats.org/officeDocument/2006/relationships/image" Target="../media/image27.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1.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24.png"/><Relationship Id="rId5" Type="http://schemas.openxmlformats.org/officeDocument/2006/relationships/image" Target="../media/image25.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descr="Fotot visar tre personer från räddningstjänsten som drar en brandslang mot en skogsbrand. Det är disigt och man anar en brand i fjärran.">
            <a:extLst>
              <a:ext uri="{FF2B5EF4-FFF2-40B4-BE49-F238E27FC236}">
                <a16:creationId xmlns:a16="http://schemas.microsoft.com/office/drawing/2014/main" id="{15FFE39F-737E-1BDE-9206-50E82783012D}"/>
              </a:ext>
              <a:ext uri="{C183D7F6-B498-43B3-948B-1728B52AA6E4}">
                <adec:decorative xmlns:adec="http://schemas.microsoft.com/office/drawing/2017/decorative" val="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0" y="-198782"/>
            <a:ext cx="12192000" cy="6858000"/>
          </a:xfrm>
        </p:spPr>
      </p:pic>
      <p:sp>
        <p:nvSpPr>
          <p:cNvPr id="5" name="Rubrik 4">
            <a:extLst>
              <a:ext uri="{FF2B5EF4-FFF2-40B4-BE49-F238E27FC236}">
                <a16:creationId xmlns:a16="http://schemas.microsoft.com/office/drawing/2014/main" id="{8BD3F387-F45E-A271-D149-F2B1FD6258DF}"/>
              </a:ext>
            </a:extLst>
          </p:cNvPr>
          <p:cNvSpPr>
            <a:spLocks noGrp="1"/>
          </p:cNvSpPr>
          <p:nvPr>
            <p:ph type="ctrTitle"/>
          </p:nvPr>
        </p:nvSpPr>
        <p:spPr/>
        <p:txBody>
          <a:bodyPr anchor="ctr"/>
          <a:lstStyle/>
          <a:p>
            <a:r>
              <a:rPr lang="sv-SE" dirty="0">
                <a:solidFill>
                  <a:schemeClr val="tx1"/>
                </a:solidFill>
              </a:rPr>
              <a:t>BEREDSKAP FÖR KRISER OCH KRIG</a:t>
            </a:r>
          </a:p>
        </p:txBody>
      </p:sp>
      <p:sp>
        <p:nvSpPr>
          <p:cNvPr id="7" name="Platshållare för text 6">
            <a:extLst>
              <a:ext uri="{FF2B5EF4-FFF2-40B4-BE49-F238E27FC236}">
                <a16:creationId xmlns:a16="http://schemas.microsoft.com/office/drawing/2014/main" id="{7F4E507A-6384-5EBB-947C-4F98C6B9F204}"/>
              </a:ext>
            </a:extLst>
          </p:cNvPr>
          <p:cNvSpPr>
            <a:spLocks noGrp="1"/>
          </p:cNvSpPr>
          <p:nvPr>
            <p:ph type="body" sz="quarter" idx="11"/>
          </p:nvPr>
        </p:nvSpPr>
        <p:spPr/>
        <p:txBody>
          <a:bodyPr>
            <a:normAutofit fontScale="85000" lnSpcReduction="20000"/>
          </a:bodyPr>
          <a:lstStyle/>
          <a:p>
            <a:r>
              <a:rPr lang="sv-SE" sz="1200" dirty="0"/>
              <a:t>Foto: Pavel </a:t>
            </a:r>
            <a:r>
              <a:rPr lang="sv-SE" sz="1200" dirty="0" err="1"/>
              <a:t>Koubek</a:t>
            </a:r>
            <a:endParaRPr lang="sv-SE" sz="1200" dirty="0"/>
          </a:p>
        </p:txBody>
      </p:sp>
    </p:spTree>
    <p:extLst>
      <p:ext uri="{BB962C8B-B14F-4D97-AF65-F5344CB8AC3E}">
        <p14:creationId xmlns:p14="http://schemas.microsoft.com/office/powerpoint/2010/main" val="1300264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solidFill>
                  <a:srgbClr val="4C4B45"/>
                </a:solidFill>
              </a:rPr>
              <a:t>PRINCIPER OCH REGLER</a:t>
            </a:r>
          </a:p>
        </p:txBody>
      </p:sp>
    </p:spTree>
    <p:extLst>
      <p:ext uri="{BB962C8B-B14F-4D97-AF65-F5344CB8AC3E}">
        <p14:creationId xmlns:p14="http://schemas.microsoft.com/office/powerpoint/2010/main" val="3945451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latshållare för text 14">
            <a:extLst>
              <a:ext uri="{FF2B5EF4-FFF2-40B4-BE49-F238E27FC236}">
                <a16:creationId xmlns:a16="http://schemas.microsoft.com/office/drawing/2014/main" id="{1814A290-A71D-BA7F-B6C4-CEA80C21E03C}"/>
              </a:ext>
              <a:ext uri="{C183D7F6-B498-43B3-948B-1728B52AA6E4}">
                <adec:decorative xmlns:adec="http://schemas.microsoft.com/office/drawing/2017/decorative" val="1"/>
              </a:ext>
            </a:extLst>
          </p:cNvPr>
          <p:cNvSpPr>
            <a:spLocks noGrp="1"/>
          </p:cNvSpPr>
          <p:nvPr>
            <p:ph type="body" idx="1"/>
          </p:nvPr>
        </p:nvSpPr>
        <p:spPr/>
        <p:txBody>
          <a:bodyPr/>
          <a:lstStyle/>
          <a:p>
            <a:r>
              <a:rPr lang="sv-SE" dirty="0"/>
              <a:t>Civil beredskap – krisberedskap och civilt försvar</a:t>
            </a:r>
          </a:p>
        </p:txBody>
      </p:sp>
      <p:pic>
        <p:nvPicPr>
          <p:cNvPr id="2" name="Bild 1">
            <a:extLst>
              <a:ext uri="{FF2B5EF4-FFF2-40B4-BE49-F238E27FC236}">
                <a16:creationId xmlns:a16="http://schemas.microsoft.com/office/drawing/2014/main" id="{56D60B64-6BC2-D806-FC16-C734C700ECC2}"/>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14046"/>
          <a:stretch/>
        </p:blipFill>
        <p:spPr>
          <a:xfrm>
            <a:off x="0" y="721317"/>
            <a:ext cx="1118313" cy="379476"/>
          </a:xfrm>
          <a:prstGeom prst="rect">
            <a:avLst/>
          </a:prstGeom>
        </p:spPr>
      </p:pic>
      <p:sp>
        <p:nvSpPr>
          <p:cNvPr id="3" name="Rubrik 2">
            <a:extLst>
              <a:ext uri="{FF2B5EF4-FFF2-40B4-BE49-F238E27FC236}">
                <a16:creationId xmlns:a16="http://schemas.microsoft.com/office/drawing/2014/main" id="{6945033C-413A-4A36-9EC3-91D7D9BEB20E}"/>
              </a:ext>
            </a:extLst>
          </p:cNvPr>
          <p:cNvSpPr>
            <a:spLocks noGrp="1"/>
          </p:cNvSpPr>
          <p:nvPr>
            <p:ph type="title"/>
          </p:nvPr>
        </p:nvSpPr>
        <p:spPr/>
        <p:txBody>
          <a:bodyPr>
            <a:normAutofit fontScale="90000"/>
          </a:bodyPr>
          <a:lstStyle/>
          <a:p>
            <a:r>
              <a:rPr lang="sv-SE" dirty="0"/>
              <a:t>TRE VIKTIGA PRINCIPER</a:t>
            </a:r>
          </a:p>
        </p:txBody>
      </p:sp>
      <p:pic>
        <p:nvPicPr>
          <p:cNvPr id="4" name="Bildobjekt 3">
            <a:extLs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4635" t="-55746" r="-4635" b="-51534"/>
          <a:stretch/>
        </p:blipFill>
        <p:spPr>
          <a:xfrm>
            <a:off x="1483600" y="1384419"/>
            <a:ext cx="1440000" cy="1440000"/>
          </a:xfrm>
          <a:prstGeom prst="rect">
            <a:avLst/>
          </a:prstGeom>
          <a:solidFill>
            <a:schemeClr val="accent6">
              <a:lumMod val="20000"/>
              <a:lumOff val="80000"/>
            </a:schemeClr>
          </a:solidFill>
        </p:spPr>
      </p:pic>
      <p:sp>
        <p:nvSpPr>
          <p:cNvPr id="6" name="textruta 5"/>
          <p:cNvSpPr txBox="1"/>
          <p:nvPr/>
        </p:nvSpPr>
        <p:spPr>
          <a:xfrm>
            <a:off x="3204558" y="1642754"/>
            <a:ext cx="6784542" cy="923330"/>
          </a:xfrm>
          <a:prstGeom prst="rect">
            <a:avLst/>
          </a:prstGeom>
          <a:noFill/>
        </p:spPr>
        <p:txBody>
          <a:bodyPr wrap="square" rtlCol="0">
            <a:spAutoFit/>
          </a:bodyPr>
          <a:lstStyle/>
          <a:p>
            <a:r>
              <a:rPr lang="sv-SE" b="1" dirty="0">
                <a:solidFill>
                  <a:srgbClr val="4C4B45"/>
                </a:solidFill>
                <a:latin typeface="+mj-lt"/>
              </a:rPr>
              <a:t>Ansvar</a:t>
            </a:r>
          </a:p>
          <a:p>
            <a:r>
              <a:rPr lang="sv-SE" dirty="0">
                <a:solidFill>
                  <a:srgbClr val="4C4B45"/>
                </a:solidFill>
                <a:latin typeface="+mj-lt"/>
              </a:rPr>
              <a:t>att den som har ett ansvar i normala situationer har motsvarande ansvar inför och under olyckor och kriser.</a:t>
            </a:r>
          </a:p>
        </p:txBody>
      </p:sp>
      <p:pic>
        <p:nvPicPr>
          <p:cNvPr id="7" name="Bildobjekt 6">
            <a:extLs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34826" t="-40280" r="-34826" b="-36823"/>
          <a:stretch/>
        </p:blipFill>
        <p:spPr>
          <a:xfrm>
            <a:off x="1483600" y="2960932"/>
            <a:ext cx="1440000" cy="1440000"/>
          </a:xfrm>
          <a:prstGeom prst="rect">
            <a:avLst/>
          </a:prstGeom>
          <a:solidFill>
            <a:schemeClr val="accent6">
              <a:lumMod val="20000"/>
              <a:lumOff val="80000"/>
            </a:schemeClr>
          </a:solidFill>
        </p:spPr>
      </p:pic>
      <p:sp>
        <p:nvSpPr>
          <p:cNvPr id="9" name="textruta 8"/>
          <p:cNvSpPr txBox="1"/>
          <p:nvPr/>
        </p:nvSpPr>
        <p:spPr>
          <a:xfrm>
            <a:off x="3204558" y="3219267"/>
            <a:ext cx="6483306" cy="923330"/>
          </a:xfrm>
          <a:prstGeom prst="rect">
            <a:avLst/>
          </a:prstGeom>
          <a:noFill/>
        </p:spPr>
        <p:txBody>
          <a:bodyPr wrap="square" rtlCol="0">
            <a:spAutoFit/>
          </a:bodyPr>
          <a:lstStyle/>
          <a:p>
            <a:r>
              <a:rPr lang="sv-SE" b="1" dirty="0">
                <a:solidFill>
                  <a:srgbClr val="4C4B45"/>
                </a:solidFill>
                <a:latin typeface="+mj-lt"/>
              </a:rPr>
              <a:t>Närhet</a:t>
            </a:r>
          </a:p>
          <a:p>
            <a:r>
              <a:rPr lang="sv-SE" dirty="0">
                <a:solidFill>
                  <a:srgbClr val="4C4B45"/>
                </a:solidFill>
                <a:latin typeface="+mj-lt"/>
              </a:rPr>
              <a:t>att samhällsstörningar ska hanteras där de inträffar och av de som är närmast berörda och ansvariga.</a:t>
            </a:r>
          </a:p>
        </p:txBody>
      </p:sp>
      <p:pic>
        <p:nvPicPr>
          <p:cNvPr id="8" name="Bildobjekt 7">
            <a:extLst>
              <a:ext uri="{C183D7F6-B498-43B3-948B-1728B52AA6E4}">
                <adec:decorative xmlns:adec="http://schemas.microsoft.com/office/drawing/2017/decorative" val="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6266" t="-97966" r="-6266" b="-103175"/>
          <a:stretch/>
        </p:blipFill>
        <p:spPr>
          <a:xfrm>
            <a:off x="1483600" y="4534337"/>
            <a:ext cx="1440000" cy="1440000"/>
          </a:xfrm>
          <a:prstGeom prst="rect">
            <a:avLst/>
          </a:prstGeom>
          <a:solidFill>
            <a:schemeClr val="accent6">
              <a:lumMod val="20000"/>
              <a:lumOff val="80000"/>
            </a:schemeClr>
          </a:solidFill>
        </p:spPr>
      </p:pic>
      <p:sp>
        <p:nvSpPr>
          <p:cNvPr id="10" name="textruta 9"/>
          <p:cNvSpPr txBox="1"/>
          <p:nvPr/>
        </p:nvSpPr>
        <p:spPr>
          <a:xfrm>
            <a:off x="3204557" y="4654172"/>
            <a:ext cx="7503842" cy="1200329"/>
          </a:xfrm>
          <a:prstGeom prst="rect">
            <a:avLst/>
          </a:prstGeom>
          <a:noFill/>
        </p:spPr>
        <p:txBody>
          <a:bodyPr wrap="square" rtlCol="0">
            <a:spAutoFit/>
          </a:bodyPr>
          <a:lstStyle/>
          <a:p>
            <a:r>
              <a:rPr lang="sv-SE" b="1" dirty="0">
                <a:solidFill>
                  <a:srgbClr val="4C4B45"/>
                </a:solidFill>
                <a:latin typeface="+mj-lt"/>
              </a:rPr>
              <a:t>Likhet</a:t>
            </a:r>
          </a:p>
          <a:p>
            <a:r>
              <a:rPr lang="sv-SE" dirty="0">
                <a:solidFill>
                  <a:srgbClr val="4C4B45"/>
                </a:solidFill>
                <a:latin typeface="+mj-lt"/>
              </a:rPr>
              <a:t>att aktörer inte ska göra större förändringar i organisationen än vad situationen kräver. Verksamheten under samhällsstörningar ska fungera som vid normala förhållanden, så långt det är möjligt.</a:t>
            </a:r>
          </a:p>
        </p:txBody>
      </p:sp>
    </p:spTree>
    <p:extLst>
      <p:ext uri="{BB962C8B-B14F-4D97-AF65-F5344CB8AC3E}">
        <p14:creationId xmlns:p14="http://schemas.microsoft.com/office/powerpoint/2010/main" val="2395904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6">
            <a:extLst>
              <a:ext uri="{FF2B5EF4-FFF2-40B4-BE49-F238E27FC236}">
                <a16:creationId xmlns:a16="http://schemas.microsoft.com/office/drawing/2014/main" id="{ADB3F6D8-77E0-FACE-4079-ACACF1BB3DC9}"/>
              </a:ext>
              <a:ext uri="{C183D7F6-B498-43B3-948B-1728B52AA6E4}">
                <adec:decorative xmlns:adec="http://schemas.microsoft.com/office/drawing/2017/decorative" val="1"/>
              </a:ext>
            </a:extLst>
          </p:cNvPr>
          <p:cNvSpPr>
            <a:spLocks noGrp="1"/>
          </p:cNvSpPr>
          <p:nvPr>
            <p:ph type="body" idx="11"/>
          </p:nvPr>
        </p:nvSpPr>
        <p:spPr>
          <a:xfrm>
            <a:off x="6994566" y="244084"/>
            <a:ext cx="4953675" cy="277558"/>
          </a:xfrm>
        </p:spPr>
        <p:txBody>
          <a:bodyPr/>
          <a:lstStyle/>
          <a:p>
            <a:r>
              <a:rPr lang="sv-SE" dirty="0"/>
              <a:t>Civil beredskap</a:t>
            </a:r>
          </a:p>
        </p:txBody>
      </p:sp>
      <p:sp>
        <p:nvSpPr>
          <p:cNvPr id="2" name="Rubrik 1"/>
          <p:cNvSpPr>
            <a:spLocks noGrp="1"/>
          </p:cNvSpPr>
          <p:nvPr>
            <p:ph type="title"/>
          </p:nvPr>
        </p:nvSpPr>
        <p:spPr/>
        <p:txBody>
          <a:bodyPr anchor="b">
            <a:normAutofit/>
          </a:bodyPr>
          <a:lstStyle/>
          <a:p>
            <a:r>
              <a:rPr lang="sv-SE" dirty="0">
                <a:solidFill>
                  <a:srgbClr val="4C4B45"/>
                </a:solidFill>
              </a:rPr>
              <a:t>Höjd beredskap</a:t>
            </a:r>
          </a:p>
        </p:txBody>
      </p:sp>
      <p:pic>
        <p:nvPicPr>
          <p:cNvPr id="6" name="Platshållare för bild 8" descr="Ett foto som visar en utomhustyfon som låter när signalen viktigt meddelande sänds. Tyfonen finns på ett hustak.">
            <a:extLst>
              <a:ext uri="{FF2B5EF4-FFF2-40B4-BE49-F238E27FC236}">
                <a16:creationId xmlns:a16="http://schemas.microsoft.com/office/drawing/2014/main" id="{C12F526B-0ED5-4E41-487F-D3DDAC306B9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
          <a:stretch/>
        </p:blipFill>
        <p:spPr>
          <a:xfrm>
            <a:off x="20" y="1"/>
            <a:ext cx="6095980" cy="6876660"/>
          </a:xfrm>
          <a:prstGeom prst="rect">
            <a:avLst/>
          </a:prstGeom>
          <a:noFill/>
        </p:spPr>
      </p:pic>
      <p:sp>
        <p:nvSpPr>
          <p:cNvPr id="13" name="Platshållare för text 3">
            <a:extLst>
              <a:ext uri="{FF2B5EF4-FFF2-40B4-BE49-F238E27FC236}">
                <a16:creationId xmlns:a16="http://schemas.microsoft.com/office/drawing/2014/main" id="{BDE6A9C3-558F-7867-CB82-104B6D02D68E}"/>
              </a:ext>
            </a:extLst>
          </p:cNvPr>
          <p:cNvSpPr txBox="1">
            <a:spLocks/>
          </p:cNvSpPr>
          <p:nvPr/>
        </p:nvSpPr>
        <p:spPr>
          <a:xfrm>
            <a:off x="3069024" y="6414507"/>
            <a:ext cx="2858814" cy="224502"/>
          </a:xfrm>
          <a:prstGeom prst="rect">
            <a:avLst/>
          </a:prstGeom>
        </p:spPr>
        <p:txBody>
          <a:bodyPr vert="horz" lIns="91440" tIns="45720" rIns="91440" bIns="45720" rtlCol="0">
            <a:noAutofit/>
          </a:bodyPr>
          <a:lstStyle>
            <a:lvl1pPr marL="0" marR="0" indent="0" algn="r" defTabSz="914400" rtl="0" eaLnBrk="1" fontAlgn="auto" latinLnBrk="0" hangingPunct="1">
              <a:lnSpc>
                <a:spcPct val="100000"/>
              </a:lnSpc>
              <a:spcBef>
                <a:spcPts val="0"/>
              </a:spcBef>
              <a:spcAft>
                <a:spcPts val="0"/>
              </a:spcAft>
              <a:buClrTx/>
              <a:buSzTx/>
              <a:buFontTx/>
              <a:buNone/>
              <a:tabLst/>
              <a:defRPr lang="sv-SE" sz="1200" b="1" kern="1200" spc="200" baseline="0">
                <a:solidFill>
                  <a:srgbClr val="43433E"/>
                </a:solidFill>
                <a:effectLst/>
                <a:latin typeface="+mj-lt"/>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tint val="75000"/>
                  </a:schemeClr>
                </a:solidFill>
                <a:latin typeface="+mn-lt"/>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tint val="75000"/>
                  </a:schemeClr>
                </a:solidFill>
                <a:latin typeface="+mn-lt"/>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sv-SE" b="0" spc="0" dirty="0">
                <a:solidFill>
                  <a:schemeClr val="bg1"/>
                </a:solidFill>
                <a:latin typeface="+mn-lt"/>
              </a:rPr>
              <a:t>Foto: Thomas Henrikson</a:t>
            </a:r>
          </a:p>
        </p:txBody>
      </p:sp>
      <p:sp>
        <p:nvSpPr>
          <p:cNvPr id="5" name="Platshållare för text 4">
            <a:extLst>
              <a:ext uri="{FF2B5EF4-FFF2-40B4-BE49-F238E27FC236}">
                <a16:creationId xmlns:a16="http://schemas.microsoft.com/office/drawing/2014/main" id="{85D7910C-99ED-754D-F7D2-C4EE9D695663}"/>
              </a:ext>
            </a:extLst>
          </p:cNvPr>
          <p:cNvSpPr>
            <a:spLocks noGrp="1"/>
          </p:cNvSpPr>
          <p:nvPr>
            <p:ph type="body" sz="quarter" idx="10"/>
          </p:nvPr>
        </p:nvSpPr>
        <p:spPr/>
        <p:txBody>
          <a:bodyPr>
            <a:normAutofit fontScale="92500" lnSpcReduction="20000"/>
          </a:bodyPr>
          <a:lstStyle/>
          <a:p>
            <a:pPr marL="0" indent="0">
              <a:buNone/>
            </a:pPr>
            <a:r>
              <a:rPr lang="sv-SE" dirty="0">
                <a:solidFill>
                  <a:srgbClr val="4C4B45"/>
                </a:solidFill>
              </a:rPr>
              <a:t>För att stärka landets försvarsförmåga kan beredskapen höjas. </a:t>
            </a:r>
            <a:br>
              <a:rPr lang="sv-SE" dirty="0">
                <a:solidFill>
                  <a:srgbClr val="4C4B45"/>
                </a:solidFill>
              </a:rPr>
            </a:br>
            <a:r>
              <a:rPr lang="sv-SE" dirty="0">
                <a:solidFill>
                  <a:srgbClr val="4C4B45"/>
                </a:solidFill>
              </a:rPr>
              <a:t>Det finns två nivåer:</a:t>
            </a:r>
          </a:p>
          <a:p>
            <a:endParaRPr lang="sv-SE" dirty="0">
              <a:solidFill>
                <a:srgbClr val="4C4B45"/>
              </a:solidFill>
              <a:latin typeface="+mj-lt"/>
            </a:endParaRPr>
          </a:p>
          <a:p>
            <a:r>
              <a:rPr lang="sv-SE" dirty="0">
                <a:solidFill>
                  <a:srgbClr val="4C4B45"/>
                </a:solidFill>
                <a:latin typeface="+mj-lt"/>
              </a:rPr>
              <a:t>Skärpt beredskap eller</a:t>
            </a:r>
          </a:p>
          <a:p>
            <a:r>
              <a:rPr lang="sv-SE" dirty="0">
                <a:solidFill>
                  <a:srgbClr val="4C4B45"/>
                </a:solidFill>
                <a:latin typeface="+mj-lt"/>
              </a:rPr>
              <a:t>Högsta beredskap</a:t>
            </a:r>
          </a:p>
          <a:p>
            <a:endParaRPr lang="sv-SE" dirty="0">
              <a:solidFill>
                <a:srgbClr val="4C4B45"/>
              </a:solidFill>
            </a:endParaRPr>
          </a:p>
          <a:p>
            <a:pPr marL="0" indent="0">
              <a:buNone/>
            </a:pPr>
            <a:r>
              <a:rPr lang="sv-SE" dirty="0">
                <a:solidFill>
                  <a:srgbClr val="4C4B45"/>
                </a:solidFill>
                <a:latin typeface="+mj-lt"/>
              </a:rPr>
              <a:t>Det är regeringen som beslutar om höjd beredskap</a:t>
            </a:r>
          </a:p>
        </p:txBody>
      </p:sp>
    </p:spTree>
    <p:extLst>
      <p:ext uri="{BB962C8B-B14F-4D97-AF65-F5344CB8AC3E}">
        <p14:creationId xmlns:p14="http://schemas.microsoft.com/office/powerpoint/2010/main" val="1605856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EXEMPEL PÅ VIKTIGA SAMHÄLLSFUNKTIONER </a:t>
            </a:r>
          </a:p>
        </p:txBody>
      </p:sp>
      <p:sp>
        <p:nvSpPr>
          <p:cNvPr id="3" name="Platshållare för text 2"/>
          <p:cNvSpPr>
            <a:spLocks noGrp="1"/>
          </p:cNvSpPr>
          <p:nvPr>
            <p:ph type="body" idx="1"/>
          </p:nvPr>
        </p:nvSpPr>
        <p:spPr/>
        <p:txBody>
          <a:bodyPr/>
          <a:lstStyle/>
          <a:p>
            <a:r>
              <a:rPr lang="sv-SE" dirty="0"/>
              <a:t>Civil beredskap – krisberedskap och civilt försvar</a:t>
            </a:r>
          </a:p>
          <a:p>
            <a:endParaRPr lang="sv-SE" dirty="0"/>
          </a:p>
        </p:txBody>
      </p:sp>
      <p:pic>
        <p:nvPicPr>
          <p:cNvPr id="4" name="Bild 2">
            <a:extLst>
              <a:ext uri="{FF2B5EF4-FFF2-40B4-BE49-F238E27FC236}">
                <a16:creationId xmlns:a16="http://schemas.microsoft.com/office/drawing/2014/main" id="{304BAD68-2B3C-7B8A-90D7-B9039950B5A4}"/>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14046"/>
          <a:stretch/>
        </p:blipFill>
        <p:spPr>
          <a:xfrm>
            <a:off x="0" y="721317"/>
            <a:ext cx="1118313" cy="379476"/>
          </a:xfrm>
          <a:prstGeom prst="rect">
            <a:avLst/>
          </a:prstGeom>
        </p:spPr>
      </p:pic>
      <p:grpSp>
        <p:nvGrpSpPr>
          <p:cNvPr id="6" name="Grupp 5" descr="Fjärrvärme och&#10;fjärrkyla">
            <a:extLst>
              <a:ext uri="{FF2B5EF4-FFF2-40B4-BE49-F238E27FC236}">
                <a16:creationId xmlns:a16="http://schemas.microsoft.com/office/drawing/2014/main" id="{EF1778E6-4A6B-4A3E-B359-49A17520A35D}"/>
              </a:ext>
              <a:ext uri="{C183D7F6-B498-43B3-948B-1728B52AA6E4}">
                <adec:decorative xmlns:adec="http://schemas.microsoft.com/office/drawing/2017/decorative" val="0"/>
              </a:ext>
            </a:extLst>
          </p:cNvPr>
          <p:cNvGrpSpPr/>
          <p:nvPr/>
        </p:nvGrpSpPr>
        <p:grpSpPr>
          <a:xfrm>
            <a:off x="446682" y="1617285"/>
            <a:ext cx="3708000" cy="828000"/>
            <a:chOff x="219661" y="152502"/>
            <a:chExt cx="3708000" cy="828000"/>
          </a:xfrm>
          <a:solidFill>
            <a:srgbClr val="E2E2E1"/>
          </a:solidFill>
        </p:grpSpPr>
        <p:sp>
          <p:nvSpPr>
            <p:cNvPr id="7" name="Rektangel 6"/>
            <p:cNvSpPr/>
            <p:nvPr/>
          </p:nvSpPr>
          <p:spPr>
            <a:xfrm>
              <a:off x="219661" y="152502"/>
              <a:ext cx="3708000" cy="82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Fjärrvärme och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fjärrkyla</a:t>
              </a:r>
            </a:p>
          </p:txBody>
        </p:sp>
        <p:pic>
          <p:nvPicPr>
            <p:cNvPr id="8" name="Bild 31">
              <a:extLst>
                <a:ext uri="{FF2B5EF4-FFF2-40B4-BE49-F238E27FC236}">
                  <a16:creationId xmlns:a16="http://schemas.microsoft.com/office/drawing/2014/main" id="{0185083E-D93D-414A-9657-B319A93E5E7E}"/>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3164379" y="268366"/>
              <a:ext cx="567342" cy="567342"/>
            </a:xfrm>
            <a:prstGeom prst="rect">
              <a:avLst/>
            </a:prstGeom>
            <a:grpFill/>
          </p:spPr>
        </p:pic>
      </p:grpSp>
      <p:grpSp>
        <p:nvGrpSpPr>
          <p:cNvPr id="9" name="Grupp 8" descr="Infrastruktur för elektroniska &#10;kommunikationer">
            <a:extLst>
              <a:ext uri="{FF2B5EF4-FFF2-40B4-BE49-F238E27FC236}">
                <a16:creationId xmlns:a16="http://schemas.microsoft.com/office/drawing/2014/main" id="{C7CE25DC-D436-4454-9822-5DA0EB9988C8}"/>
              </a:ext>
              <a:ext uri="{C183D7F6-B498-43B3-948B-1728B52AA6E4}">
                <adec:decorative xmlns:adec="http://schemas.microsoft.com/office/drawing/2017/decorative" val="0"/>
              </a:ext>
            </a:extLst>
          </p:cNvPr>
          <p:cNvGrpSpPr/>
          <p:nvPr/>
        </p:nvGrpSpPr>
        <p:grpSpPr>
          <a:xfrm>
            <a:off x="446682" y="2563948"/>
            <a:ext cx="3708000" cy="828000"/>
            <a:chOff x="219661" y="1099165"/>
            <a:chExt cx="3708000" cy="828000"/>
          </a:xfrm>
        </p:grpSpPr>
        <p:sp>
          <p:nvSpPr>
            <p:cNvPr id="10" name="Rektangel 9"/>
            <p:cNvSpPr/>
            <p:nvPr/>
          </p:nvSpPr>
          <p:spPr>
            <a:xfrm>
              <a:off x="219661" y="1099165"/>
              <a:ext cx="3708000" cy="82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white"/>
                  </a:solidFill>
                  <a:effectLst/>
                  <a:uLnTx/>
                  <a:uFillTx/>
                  <a:latin typeface="Century Gothic"/>
                  <a:ea typeface="+mn-ea"/>
                  <a:cs typeface="+mn-cs"/>
                </a:rPr>
                <a:t>Infrastruktur för elektroniska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white"/>
                  </a:solidFill>
                  <a:effectLst/>
                  <a:uLnTx/>
                  <a:uFillTx/>
                  <a:latin typeface="Century Gothic"/>
                  <a:ea typeface="+mn-ea"/>
                  <a:cs typeface="+mn-cs"/>
                </a:rPr>
                <a:t>kommunikationer</a:t>
              </a:r>
            </a:p>
          </p:txBody>
        </p:sp>
        <p:pic>
          <p:nvPicPr>
            <p:cNvPr id="11" name="Bild 32">
              <a:extLst>
                <a:ext uri="{FF2B5EF4-FFF2-40B4-BE49-F238E27FC236}">
                  <a16:creationId xmlns:a16="http://schemas.microsoft.com/office/drawing/2014/main" id="{5F334AC2-0D86-4463-8C3A-139198334B15}"/>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3239346" y="1237829"/>
              <a:ext cx="550672" cy="550672"/>
            </a:xfrm>
            <a:prstGeom prst="rect">
              <a:avLst/>
            </a:prstGeom>
          </p:spPr>
        </p:pic>
      </p:grpSp>
      <p:grpSp>
        <p:nvGrpSpPr>
          <p:cNvPr id="12" name="Grupp 11" descr="Avfallshantering">
            <a:extLst>
              <a:ext uri="{FF2B5EF4-FFF2-40B4-BE49-F238E27FC236}">
                <a16:creationId xmlns:a16="http://schemas.microsoft.com/office/drawing/2014/main" id="{7BD64739-2C1D-47DA-8105-1CBDB7FEF74D}"/>
              </a:ext>
              <a:ext uri="{C183D7F6-B498-43B3-948B-1728B52AA6E4}">
                <adec:decorative xmlns:adec="http://schemas.microsoft.com/office/drawing/2017/decorative" val="0"/>
              </a:ext>
            </a:extLst>
          </p:cNvPr>
          <p:cNvGrpSpPr/>
          <p:nvPr/>
        </p:nvGrpSpPr>
        <p:grpSpPr>
          <a:xfrm>
            <a:off x="446682" y="3510611"/>
            <a:ext cx="3708000" cy="828000"/>
            <a:chOff x="219661" y="2045828"/>
            <a:chExt cx="3708000" cy="843602"/>
          </a:xfrm>
          <a:solidFill>
            <a:srgbClr val="E2E2E1"/>
          </a:solidFill>
        </p:grpSpPr>
        <p:sp>
          <p:nvSpPr>
            <p:cNvPr id="13" name="Rektangel 12"/>
            <p:cNvSpPr/>
            <p:nvPr/>
          </p:nvSpPr>
          <p:spPr>
            <a:xfrm>
              <a:off x="219661" y="2045828"/>
              <a:ext cx="3708000" cy="82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Avfallshantering</a:t>
              </a:r>
            </a:p>
          </p:txBody>
        </p:sp>
        <p:pic>
          <p:nvPicPr>
            <p:cNvPr id="14" name="Bild 34">
              <a:extLst>
                <a:ext uri="{FF2B5EF4-FFF2-40B4-BE49-F238E27FC236}">
                  <a16:creationId xmlns:a16="http://schemas.microsoft.com/office/drawing/2014/main" id="{376B4CA3-54AF-4B5C-9AD8-A639B6D80BCE}"/>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2948438" y="2061430"/>
              <a:ext cx="828004" cy="828000"/>
            </a:xfrm>
            <a:prstGeom prst="rect">
              <a:avLst/>
            </a:prstGeom>
            <a:grpFill/>
          </p:spPr>
        </p:pic>
      </p:grpSp>
      <p:grpSp>
        <p:nvGrpSpPr>
          <p:cNvPr id="15" name="Grupp 14" descr="Räddningsinsatser">
            <a:extLst>
              <a:ext uri="{FF2B5EF4-FFF2-40B4-BE49-F238E27FC236}">
                <a16:creationId xmlns:a16="http://schemas.microsoft.com/office/drawing/2014/main" id="{3BC5DF7C-1EE5-442B-B0CA-20DD6F800B79}"/>
              </a:ext>
              <a:ext uri="{C183D7F6-B498-43B3-948B-1728B52AA6E4}">
                <adec:decorative xmlns:adec="http://schemas.microsoft.com/office/drawing/2017/decorative" val="0"/>
              </a:ext>
            </a:extLst>
          </p:cNvPr>
          <p:cNvGrpSpPr/>
          <p:nvPr/>
        </p:nvGrpSpPr>
        <p:grpSpPr>
          <a:xfrm>
            <a:off x="446682" y="4472874"/>
            <a:ext cx="3708000" cy="828000"/>
            <a:chOff x="4014449" y="2045828"/>
            <a:chExt cx="3708000" cy="828000"/>
          </a:xfrm>
        </p:grpSpPr>
        <p:sp>
          <p:nvSpPr>
            <p:cNvPr id="16" name="Rektangel 15"/>
            <p:cNvSpPr/>
            <p:nvPr/>
          </p:nvSpPr>
          <p:spPr>
            <a:xfrm>
              <a:off x="4014449" y="2045828"/>
              <a:ext cx="3708000" cy="828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Räddningsinsatser </a:t>
              </a:r>
            </a:p>
          </p:txBody>
        </p:sp>
        <p:pic>
          <p:nvPicPr>
            <p:cNvPr id="17" name="Bild 40">
              <a:extLst>
                <a:ext uri="{FF2B5EF4-FFF2-40B4-BE49-F238E27FC236}">
                  <a16:creationId xmlns:a16="http://schemas.microsoft.com/office/drawing/2014/main" id="{5328412D-7127-4780-A401-6D694604902C}"/>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6998261" y="2171031"/>
              <a:ext cx="614385" cy="614385"/>
            </a:xfrm>
            <a:prstGeom prst="rect">
              <a:avLst/>
            </a:prstGeom>
          </p:spPr>
        </p:pic>
      </p:grpSp>
      <p:grpSp>
        <p:nvGrpSpPr>
          <p:cNvPr id="18" name="Grupp 17" descr="Utbetalningar av ersättningar">
            <a:extLst>
              <a:ext uri="{FF2B5EF4-FFF2-40B4-BE49-F238E27FC236}">
                <a16:creationId xmlns:a16="http://schemas.microsoft.com/office/drawing/2014/main" id="{2AF7B0FB-39A5-44B4-B199-11176A8970B2}"/>
              </a:ext>
              <a:ext uri="{C183D7F6-B498-43B3-948B-1728B52AA6E4}">
                <adec:decorative xmlns:adec="http://schemas.microsoft.com/office/drawing/2017/decorative" val="0"/>
              </a:ext>
            </a:extLst>
          </p:cNvPr>
          <p:cNvGrpSpPr/>
          <p:nvPr/>
        </p:nvGrpSpPr>
        <p:grpSpPr>
          <a:xfrm>
            <a:off x="443352" y="5401372"/>
            <a:ext cx="3708000" cy="828000"/>
            <a:chOff x="4014449" y="2992491"/>
            <a:chExt cx="3708000" cy="828000"/>
          </a:xfrm>
          <a:solidFill>
            <a:srgbClr val="E2E2E1"/>
          </a:solidFill>
        </p:grpSpPr>
        <p:sp>
          <p:nvSpPr>
            <p:cNvPr id="19" name="Rektangel 18"/>
            <p:cNvSpPr/>
            <p:nvPr/>
          </p:nvSpPr>
          <p:spPr>
            <a:xfrm>
              <a:off x="4014449" y="2992491"/>
              <a:ext cx="3708000" cy="82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Utbetalningar av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ersättningar </a:t>
              </a:r>
            </a:p>
          </p:txBody>
        </p:sp>
        <p:pic>
          <p:nvPicPr>
            <p:cNvPr id="20" name="Bild 39">
              <a:extLst>
                <a:ext uri="{FF2B5EF4-FFF2-40B4-BE49-F238E27FC236}">
                  <a16:creationId xmlns:a16="http://schemas.microsoft.com/office/drawing/2014/main" id="{28F7F1D9-C55D-4971-A768-2A348BEA42EF}"/>
                </a:ext>
              </a:extLst>
            </p:cNvPr>
            <p:cNvPicPr>
              <a:picLocks noChangeAspect="1"/>
            </p:cNvPicPr>
            <p:nvPr/>
          </p:nvPicPr>
          <p:blipFill>
            <a:blip r:embed="rId9" cstate="print">
              <a:extLst>
                <a:ext uri="{28A0092B-C50C-407E-A947-70E740481C1C}">
                  <a14:useLocalDpi xmlns:a14="http://schemas.microsoft.com/office/drawing/2010/main"/>
                </a:ext>
              </a:extLst>
            </a:blip>
            <a:srcRect/>
            <a:stretch/>
          </p:blipFill>
          <p:spPr>
            <a:xfrm>
              <a:off x="6861412" y="3018301"/>
              <a:ext cx="702797" cy="702797"/>
            </a:xfrm>
            <a:prstGeom prst="rect">
              <a:avLst/>
            </a:prstGeom>
            <a:grpFill/>
          </p:spPr>
        </p:pic>
      </p:grpSp>
      <p:grpSp>
        <p:nvGrpSpPr>
          <p:cNvPr id="21" name="Grupp 20" descr="Hälso- och sjukvård">
            <a:extLst>
              <a:ext uri="{FF2B5EF4-FFF2-40B4-BE49-F238E27FC236}">
                <a16:creationId xmlns:a16="http://schemas.microsoft.com/office/drawing/2014/main" id="{D2185EE4-5EF1-45C1-B4A5-534870D4E5C1}"/>
              </a:ext>
              <a:ext uri="{C183D7F6-B498-43B3-948B-1728B52AA6E4}">
                <adec:decorative xmlns:adec="http://schemas.microsoft.com/office/drawing/2017/decorative" val="0"/>
              </a:ext>
            </a:extLst>
          </p:cNvPr>
          <p:cNvGrpSpPr/>
          <p:nvPr/>
        </p:nvGrpSpPr>
        <p:grpSpPr>
          <a:xfrm>
            <a:off x="4297141" y="1617285"/>
            <a:ext cx="3708000" cy="828000"/>
            <a:chOff x="219661" y="4885817"/>
            <a:chExt cx="3708000" cy="828000"/>
          </a:xfrm>
        </p:grpSpPr>
        <p:sp>
          <p:nvSpPr>
            <p:cNvPr id="22" name="Rektangel 21"/>
            <p:cNvSpPr/>
            <p:nvPr/>
          </p:nvSpPr>
          <p:spPr>
            <a:xfrm>
              <a:off x="219661" y="4885817"/>
              <a:ext cx="3708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white"/>
                  </a:solidFill>
                  <a:effectLst/>
                  <a:uLnTx/>
                  <a:uFillTx/>
                  <a:latin typeface="Century Gothic"/>
                  <a:ea typeface="+mn-ea"/>
                  <a:cs typeface="+mn-cs"/>
                </a:rPr>
                <a:t>H</a:t>
              </a:r>
              <a:r>
                <a:rPr kumimoji="0" lang="sv-SE" sz="1600" b="1" i="0" u="none" strike="noStrike" kern="1200" cap="none" spc="0" normalizeH="0" baseline="0" noProof="0" dirty="0" err="1">
                  <a:ln>
                    <a:noFill/>
                  </a:ln>
                  <a:solidFill>
                    <a:prstClr val="white"/>
                  </a:solidFill>
                  <a:effectLst/>
                  <a:uLnTx/>
                  <a:uFillTx/>
                  <a:latin typeface="Century Gothic"/>
                  <a:ea typeface="+mn-ea"/>
                  <a:cs typeface="+mn-cs"/>
                </a:rPr>
                <a:t>älso</a:t>
              </a:r>
              <a:r>
                <a:rPr kumimoji="0" lang="sv-SE" sz="1600" b="1" i="0" u="none" strike="noStrike" kern="1200" cap="none" spc="0" normalizeH="0" baseline="0" noProof="0" dirty="0">
                  <a:ln>
                    <a:noFill/>
                  </a:ln>
                  <a:solidFill>
                    <a:prstClr val="white"/>
                  </a:solidFill>
                  <a:effectLst/>
                  <a:uLnTx/>
                  <a:uFillTx/>
                  <a:latin typeface="Century Gothic"/>
                  <a:ea typeface="+mn-ea"/>
                  <a:cs typeface="+mn-cs"/>
                </a:rPr>
                <a:t>- och sjukvård </a:t>
              </a:r>
            </a:p>
          </p:txBody>
        </p:sp>
        <p:pic>
          <p:nvPicPr>
            <p:cNvPr id="23" name="Bild 14">
              <a:extLst>
                <a:ext uri="{FF2B5EF4-FFF2-40B4-BE49-F238E27FC236}">
                  <a16:creationId xmlns:a16="http://schemas.microsoft.com/office/drawing/2014/main" id="{F44BCBF3-7FEC-4FBF-99F1-BD370AC09182}"/>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3310802" y="5063319"/>
              <a:ext cx="446742" cy="446740"/>
            </a:xfrm>
            <a:prstGeom prst="rect">
              <a:avLst/>
            </a:prstGeom>
          </p:spPr>
        </p:pic>
      </p:grpSp>
      <p:grpSp>
        <p:nvGrpSpPr>
          <p:cNvPr id="24" name="Grupp 23" descr="Styrning, ledning och förvaltning">
            <a:extLst>
              <a:ext uri="{FF2B5EF4-FFF2-40B4-BE49-F238E27FC236}">
                <a16:creationId xmlns:a16="http://schemas.microsoft.com/office/drawing/2014/main" id="{E6EC0E62-9A98-4B51-83A7-02A0DDCF51AB}"/>
              </a:ext>
              <a:ext uri="{C183D7F6-B498-43B3-948B-1728B52AA6E4}">
                <adec:decorative xmlns:adec="http://schemas.microsoft.com/office/drawing/2017/decorative" val="0"/>
              </a:ext>
            </a:extLst>
          </p:cNvPr>
          <p:cNvGrpSpPr/>
          <p:nvPr/>
        </p:nvGrpSpPr>
        <p:grpSpPr>
          <a:xfrm>
            <a:off x="4297141" y="2563117"/>
            <a:ext cx="3708000" cy="828000"/>
            <a:chOff x="219661" y="5832478"/>
            <a:chExt cx="3708000" cy="828000"/>
          </a:xfrm>
          <a:solidFill>
            <a:srgbClr val="E2E2E1"/>
          </a:solidFill>
        </p:grpSpPr>
        <p:sp>
          <p:nvSpPr>
            <p:cNvPr id="25" name="Rektangel 24">
              <a:extLst>
                <a:ext uri="{FF2B5EF4-FFF2-40B4-BE49-F238E27FC236}">
                  <a16:creationId xmlns:a16="http://schemas.microsoft.com/office/drawing/2014/main" id="{E55D70AE-25AA-4A63-87A8-3DF302B6C374}"/>
                </a:ext>
              </a:extLst>
            </p:cNvPr>
            <p:cNvSpPr/>
            <p:nvPr/>
          </p:nvSpPr>
          <p:spPr>
            <a:xfrm>
              <a:off x="219661" y="5832478"/>
              <a:ext cx="3708000" cy="82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Styrning, ledning och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förvaltning</a:t>
              </a:r>
            </a:p>
          </p:txBody>
        </p:sp>
        <p:pic>
          <p:nvPicPr>
            <p:cNvPr id="26" name="Bild 47">
              <a:extLst>
                <a:ext uri="{FF2B5EF4-FFF2-40B4-BE49-F238E27FC236}">
                  <a16:creationId xmlns:a16="http://schemas.microsoft.com/office/drawing/2014/main" id="{AC25C4DF-97B0-4714-8C62-A293950569A6}"/>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l="17611" t="15992" r="12513" b="23688"/>
            <a:stretch/>
          </p:blipFill>
          <p:spPr>
            <a:xfrm>
              <a:off x="2739211" y="5942176"/>
              <a:ext cx="1000271" cy="590202"/>
            </a:xfrm>
            <a:prstGeom prst="rect">
              <a:avLst/>
            </a:prstGeom>
            <a:grpFill/>
          </p:spPr>
        </p:pic>
      </p:grpSp>
      <p:grpSp>
        <p:nvGrpSpPr>
          <p:cNvPr id="27" name="Grupp 26" descr="Betalningsförmedling">
            <a:extLst>
              <a:ext uri="{FF2B5EF4-FFF2-40B4-BE49-F238E27FC236}">
                <a16:creationId xmlns:a16="http://schemas.microsoft.com/office/drawing/2014/main" id="{313030D0-F3B6-4A6F-92E1-CB57FE5A61E8}"/>
              </a:ext>
              <a:ext uri="{C183D7F6-B498-43B3-948B-1728B52AA6E4}">
                <adec:decorative xmlns:adec="http://schemas.microsoft.com/office/drawing/2017/decorative" val="0"/>
              </a:ext>
            </a:extLst>
          </p:cNvPr>
          <p:cNvGrpSpPr/>
          <p:nvPr/>
        </p:nvGrpSpPr>
        <p:grpSpPr>
          <a:xfrm>
            <a:off x="4297141" y="3510611"/>
            <a:ext cx="3708000" cy="828000"/>
            <a:chOff x="4014449" y="152502"/>
            <a:chExt cx="3708000" cy="828000"/>
          </a:xfrm>
        </p:grpSpPr>
        <p:sp>
          <p:nvSpPr>
            <p:cNvPr id="28" name="Rektangel 27"/>
            <p:cNvSpPr/>
            <p:nvPr/>
          </p:nvSpPr>
          <p:spPr>
            <a:xfrm>
              <a:off x="4014449" y="152502"/>
              <a:ext cx="3708000" cy="8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white"/>
                  </a:solidFill>
                  <a:effectLst/>
                  <a:uLnTx/>
                  <a:uFillTx/>
                  <a:latin typeface="Century Gothic"/>
                  <a:ea typeface="+mn-ea"/>
                  <a:cs typeface="+mn-cs"/>
                </a:rPr>
                <a:t>Betalningsförmedling</a:t>
              </a:r>
            </a:p>
          </p:txBody>
        </p:sp>
        <p:pic>
          <p:nvPicPr>
            <p:cNvPr id="29" name="Bild 18">
              <a:extLst>
                <a:ext uri="{FF2B5EF4-FFF2-40B4-BE49-F238E27FC236}">
                  <a16:creationId xmlns:a16="http://schemas.microsoft.com/office/drawing/2014/main" id="{6401362C-E8B5-429B-B742-78AB44E51C1C}"/>
                </a:ext>
              </a:extLst>
            </p:cNvPr>
            <p:cNvPicPr>
              <a:picLocks noChangeAspect="1"/>
            </p:cNvPicPr>
            <p:nvPr/>
          </p:nvPicPr>
          <p:blipFill>
            <a:blip r:embed="rId12" cstate="print">
              <a:extLst>
                <a:ext uri="{28A0092B-C50C-407E-A947-70E740481C1C}">
                  <a14:useLocalDpi xmlns:a14="http://schemas.microsoft.com/office/drawing/2010/main"/>
                </a:ext>
              </a:extLst>
            </a:blip>
            <a:srcRect/>
            <a:stretch/>
          </p:blipFill>
          <p:spPr>
            <a:xfrm>
              <a:off x="7110809" y="288273"/>
              <a:ext cx="556457" cy="556457"/>
            </a:xfrm>
            <a:prstGeom prst="rect">
              <a:avLst/>
            </a:prstGeom>
          </p:spPr>
        </p:pic>
      </p:grpSp>
      <p:grpSp>
        <p:nvGrpSpPr>
          <p:cNvPr id="30" name="Grupp 29" descr="Utbildning för barn och unga">
            <a:extLst>
              <a:ext uri="{FF2B5EF4-FFF2-40B4-BE49-F238E27FC236}">
                <a16:creationId xmlns:a16="http://schemas.microsoft.com/office/drawing/2014/main" id="{97E5C8F3-A1D1-437C-8B7D-96F63304720F}"/>
              </a:ext>
              <a:ext uri="{C183D7F6-B498-43B3-948B-1728B52AA6E4}">
                <adec:decorative xmlns:adec="http://schemas.microsoft.com/office/drawing/2017/decorative" val="0"/>
              </a:ext>
            </a:extLst>
          </p:cNvPr>
          <p:cNvGrpSpPr/>
          <p:nvPr/>
        </p:nvGrpSpPr>
        <p:grpSpPr>
          <a:xfrm>
            <a:off x="4297141" y="4472390"/>
            <a:ext cx="3708000" cy="828000"/>
            <a:chOff x="4014449" y="1099165"/>
            <a:chExt cx="3708000" cy="828000"/>
          </a:xfrm>
          <a:solidFill>
            <a:srgbClr val="E2E2E1"/>
          </a:solidFill>
        </p:grpSpPr>
        <p:sp>
          <p:nvSpPr>
            <p:cNvPr id="31" name="Rektangel 30"/>
            <p:cNvSpPr/>
            <p:nvPr/>
          </p:nvSpPr>
          <p:spPr>
            <a:xfrm>
              <a:off x="4014449" y="1099165"/>
              <a:ext cx="3708000" cy="82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ts val="192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Utbildning för barn </a:t>
              </a:r>
              <a:br>
                <a:rPr kumimoji="0" lang="sv-SE" sz="1600" b="1" i="0" u="none" strike="noStrike" kern="1200" cap="none" spc="0" normalizeH="0" baseline="0" noProof="0" dirty="0">
                  <a:ln>
                    <a:noFill/>
                  </a:ln>
                  <a:solidFill>
                    <a:prstClr val="black"/>
                  </a:solidFill>
                  <a:effectLst/>
                  <a:uLnTx/>
                  <a:uFillTx/>
                  <a:latin typeface="Century Gothic"/>
                  <a:ea typeface="+mn-ea"/>
                  <a:cs typeface="+mn-cs"/>
                </a:rPr>
              </a:br>
              <a:r>
                <a:rPr kumimoji="0" lang="sv-SE" sz="1600" b="1" i="0" u="none" strike="noStrike" kern="1200" cap="none" spc="0" normalizeH="0" baseline="0" noProof="0" dirty="0">
                  <a:ln>
                    <a:noFill/>
                  </a:ln>
                  <a:solidFill>
                    <a:prstClr val="black"/>
                  </a:solidFill>
                  <a:effectLst/>
                  <a:uLnTx/>
                  <a:uFillTx/>
                  <a:latin typeface="Century Gothic"/>
                  <a:ea typeface="+mn-ea"/>
                  <a:cs typeface="+mn-cs"/>
                </a:rPr>
                <a:t>och unga</a:t>
              </a:r>
            </a:p>
          </p:txBody>
        </p:sp>
        <p:pic>
          <p:nvPicPr>
            <p:cNvPr id="32" name="Bild 35">
              <a:extLst>
                <a:ext uri="{FF2B5EF4-FFF2-40B4-BE49-F238E27FC236}">
                  <a16:creationId xmlns:a16="http://schemas.microsoft.com/office/drawing/2014/main" id="{3DDF4003-3F3E-4C95-AC2B-C9CCCD7F143C}"/>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r="11621"/>
            <a:stretch/>
          </p:blipFill>
          <p:spPr>
            <a:xfrm>
              <a:off x="6200735" y="1141016"/>
              <a:ext cx="1302281" cy="707290"/>
            </a:xfrm>
            <a:prstGeom prst="rect">
              <a:avLst/>
            </a:prstGeom>
            <a:grpFill/>
          </p:spPr>
        </p:pic>
      </p:grpSp>
      <p:grpSp>
        <p:nvGrpSpPr>
          <p:cNvPr id="33" name="Grupp 32" descr="Livsmedelsdistribution">
            <a:extLst>
              <a:ext uri="{FF2B5EF4-FFF2-40B4-BE49-F238E27FC236}">
                <a16:creationId xmlns:a16="http://schemas.microsoft.com/office/drawing/2014/main" id="{8803E7D2-EDCE-4E96-9A94-7FC5D4D340BF}"/>
              </a:ext>
              <a:ext uri="{C183D7F6-B498-43B3-948B-1728B52AA6E4}">
                <adec:decorative xmlns:adec="http://schemas.microsoft.com/office/drawing/2017/decorative" val="0"/>
              </a:ext>
            </a:extLst>
          </p:cNvPr>
          <p:cNvGrpSpPr/>
          <p:nvPr/>
        </p:nvGrpSpPr>
        <p:grpSpPr>
          <a:xfrm>
            <a:off x="4297141" y="5401372"/>
            <a:ext cx="3708000" cy="828000"/>
            <a:chOff x="219661" y="2992491"/>
            <a:chExt cx="3708000" cy="828000"/>
          </a:xfrm>
        </p:grpSpPr>
        <p:sp>
          <p:nvSpPr>
            <p:cNvPr id="34" name="Rektangel 33"/>
            <p:cNvSpPr/>
            <p:nvPr/>
          </p:nvSpPr>
          <p:spPr>
            <a:xfrm>
              <a:off x="219661" y="2992491"/>
              <a:ext cx="3708000" cy="828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Livsmedelsdistribution</a:t>
              </a:r>
            </a:p>
          </p:txBody>
        </p:sp>
        <p:pic>
          <p:nvPicPr>
            <p:cNvPr id="35" name="Bild 28">
              <a:extLst>
                <a:ext uri="{FF2B5EF4-FFF2-40B4-BE49-F238E27FC236}">
                  <a16:creationId xmlns:a16="http://schemas.microsoft.com/office/drawing/2014/main" id="{900406F5-33A4-4D22-8B9E-38D07145E3F4}"/>
                </a:ext>
              </a:extLst>
            </p:cNvPr>
            <p:cNvPicPr>
              <a:picLocks noChangeAspect="1"/>
            </p:cNvPicPr>
            <p:nvPr/>
          </p:nvPicPr>
          <p:blipFill>
            <a:blip r:embed="rId14" cstate="print">
              <a:extLst>
                <a:ext uri="{28A0092B-C50C-407E-A947-70E740481C1C}">
                  <a14:useLocalDpi xmlns:a14="http://schemas.microsoft.com/office/drawing/2010/main"/>
                </a:ext>
              </a:extLst>
            </a:blip>
            <a:srcRect/>
            <a:stretch/>
          </p:blipFill>
          <p:spPr>
            <a:xfrm>
              <a:off x="3113843" y="3019785"/>
              <a:ext cx="699834" cy="699831"/>
            </a:xfrm>
            <a:prstGeom prst="rect">
              <a:avLst/>
            </a:prstGeom>
          </p:spPr>
        </p:pic>
      </p:grpSp>
      <p:grpSp>
        <p:nvGrpSpPr>
          <p:cNvPr id="36" name="Grupp 35" descr="Sjötransporter">
            <a:extLst>
              <a:ext uri="{FF2B5EF4-FFF2-40B4-BE49-F238E27FC236}">
                <a16:creationId xmlns:a16="http://schemas.microsoft.com/office/drawing/2014/main" id="{61ACC593-ED89-453E-BA3B-8F11DE484441}"/>
              </a:ext>
              <a:ext uri="{C183D7F6-B498-43B3-948B-1728B52AA6E4}">
                <adec:decorative xmlns:adec="http://schemas.microsoft.com/office/drawing/2017/decorative" val="0"/>
              </a:ext>
            </a:extLst>
          </p:cNvPr>
          <p:cNvGrpSpPr/>
          <p:nvPr/>
        </p:nvGrpSpPr>
        <p:grpSpPr>
          <a:xfrm>
            <a:off x="8147600" y="1617285"/>
            <a:ext cx="3708000" cy="828000"/>
            <a:chOff x="219661" y="3921157"/>
            <a:chExt cx="3708000" cy="828000"/>
          </a:xfrm>
          <a:solidFill>
            <a:srgbClr val="E2E2E1"/>
          </a:solidFill>
        </p:grpSpPr>
        <p:sp>
          <p:nvSpPr>
            <p:cNvPr id="37" name="Rektangel 36"/>
            <p:cNvSpPr/>
            <p:nvPr/>
          </p:nvSpPr>
          <p:spPr>
            <a:xfrm>
              <a:off x="219661" y="3921157"/>
              <a:ext cx="3708000" cy="82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Sjötransporter</a:t>
              </a:r>
            </a:p>
          </p:txBody>
        </p:sp>
        <p:pic>
          <p:nvPicPr>
            <p:cNvPr id="38" name="Bild 24">
              <a:extLst>
                <a:ext uri="{FF2B5EF4-FFF2-40B4-BE49-F238E27FC236}">
                  <a16:creationId xmlns:a16="http://schemas.microsoft.com/office/drawing/2014/main" id="{0A87E363-415B-4ED5-A616-AFDFE1C12CA5}"/>
                </a:ext>
              </a:extLst>
            </p:cNvPr>
            <p:cNvPicPr>
              <a:picLocks noChangeAspect="1"/>
            </p:cNvPicPr>
            <p:nvPr/>
          </p:nvPicPr>
          <p:blipFill>
            <a:blip r:embed="rId15" cstate="print">
              <a:extLst>
                <a:ext uri="{28A0092B-C50C-407E-A947-70E740481C1C}">
                  <a14:useLocalDpi xmlns:a14="http://schemas.microsoft.com/office/drawing/2010/main"/>
                </a:ext>
              </a:extLst>
            </a:blip>
            <a:srcRect/>
            <a:stretch/>
          </p:blipFill>
          <p:spPr>
            <a:xfrm>
              <a:off x="2412060" y="3997041"/>
              <a:ext cx="1374264" cy="691254"/>
            </a:xfrm>
            <a:prstGeom prst="rect">
              <a:avLst/>
            </a:prstGeom>
            <a:grpFill/>
          </p:spPr>
        </p:pic>
      </p:grpSp>
      <p:grpSp>
        <p:nvGrpSpPr>
          <p:cNvPr id="39" name="Grupp 38" descr="Brottsbekämpning och upprätthålla allmän ordning">
            <a:extLst>
              <a:ext uri="{FF2B5EF4-FFF2-40B4-BE49-F238E27FC236}">
                <a16:creationId xmlns:a16="http://schemas.microsoft.com/office/drawing/2014/main" id="{6050DEFA-5F27-46C1-B2FB-CD3837AB1C33}"/>
              </a:ext>
              <a:ext uri="{C183D7F6-B498-43B3-948B-1728B52AA6E4}">
                <adec:decorative xmlns:adec="http://schemas.microsoft.com/office/drawing/2017/decorative" val="0"/>
              </a:ext>
            </a:extLst>
          </p:cNvPr>
          <p:cNvGrpSpPr/>
          <p:nvPr/>
        </p:nvGrpSpPr>
        <p:grpSpPr>
          <a:xfrm>
            <a:off x="8147600" y="2553916"/>
            <a:ext cx="3708000" cy="828000"/>
            <a:chOff x="4014449" y="3939154"/>
            <a:chExt cx="3708000" cy="828000"/>
          </a:xfrm>
        </p:grpSpPr>
        <p:sp>
          <p:nvSpPr>
            <p:cNvPr id="40" name="Rektangel 39"/>
            <p:cNvSpPr/>
            <p:nvPr/>
          </p:nvSpPr>
          <p:spPr>
            <a:xfrm>
              <a:off x="4014449" y="3939154"/>
              <a:ext cx="3708000" cy="82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Brottsbekämpning och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upprätthålla allmän ordning</a:t>
              </a:r>
            </a:p>
          </p:txBody>
        </p:sp>
        <p:pic>
          <p:nvPicPr>
            <p:cNvPr id="41" name="Bildobjekt 40">
              <a:extLst>
                <a:ext uri="{FF2B5EF4-FFF2-40B4-BE49-F238E27FC236}">
                  <a16:creationId xmlns:a16="http://schemas.microsoft.com/office/drawing/2014/main" id="{6B32D52B-DBBA-4616-A6EB-73187A6BD2AA}"/>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6786908" y="4028570"/>
              <a:ext cx="807445" cy="465896"/>
            </a:xfrm>
            <a:prstGeom prst="rect">
              <a:avLst/>
            </a:prstGeom>
          </p:spPr>
        </p:pic>
      </p:grpSp>
      <p:grpSp>
        <p:nvGrpSpPr>
          <p:cNvPr id="42" name="Grupp 41" descr="Övrig industri">
            <a:extLst>
              <a:ext uri="{FF2B5EF4-FFF2-40B4-BE49-F238E27FC236}">
                <a16:creationId xmlns:a16="http://schemas.microsoft.com/office/drawing/2014/main" id="{1EE9484E-E295-453E-B48F-EB4BCD3368DC}"/>
              </a:ext>
              <a:ext uri="{C183D7F6-B498-43B3-948B-1728B52AA6E4}">
                <adec:decorative xmlns:adec="http://schemas.microsoft.com/office/drawing/2017/decorative" val="0"/>
              </a:ext>
            </a:extLst>
          </p:cNvPr>
          <p:cNvGrpSpPr/>
          <p:nvPr/>
        </p:nvGrpSpPr>
        <p:grpSpPr>
          <a:xfrm>
            <a:off x="8147600" y="3525924"/>
            <a:ext cx="3708000" cy="953203"/>
            <a:chOff x="4014449" y="4885815"/>
            <a:chExt cx="3708000" cy="953203"/>
          </a:xfrm>
          <a:solidFill>
            <a:srgbClr val="E2E2E1"/>
          </a:solidFill>
        </p:grpSpPr>
        <p:sp>
          <p:nvSpPr>
            <p:cNvPr id="43" name="Rektangel 42"/>
            <p:cNvSpPr/>
            <p:nvPr/>
          </p:nvSpPr>
          <p:spPr>
            <a:xfrm>
              <a:off x="4014449" y="4885817"/>
              <a:ext cx="3708000" cy="82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Övrig industri</a:t>
              </a:r>
            </a:p>
          </p:txBody>
        </p:sp>
        <p:pic>
          <p:nvPicPr>
            <p:cNvPr id="44" name="Bild 29">
              <a:extLst>
                <a:ext uri="{FF2B5EF4-FFF2-40B4-BE49-F238E27FC236}">
                  <a16:creationId xmlns:a16="http://schemas.microsoft.com/office/drawing/2014/main" id="{9671C6EC-69AA-48D5-8647-C588473A86F1}"/>
                </a:ext>
              </a:extLst>
            </p:cNvPr>
            <p:cNvPicPr>
              <a:picLocks noChangeAspect="1"/>
            </p:cNvPicPr>
            <p:nvPr/>
          </p:nvPicPr>
          <p:blipFill>
            <a:blip r:embed="rId17" cstate="print">
              <a:extLst>
                <a:ext uri="{28A0092B-C50C-407E-A947-70E740481C1C}">
                  <a14:useLocalDpi xmlns:a14="http://schemas.microsoft.com/office/drawing/2010/main"/>
                </a:ext>
              </a:extLst>
            </a:blip>
            <a:srcRect/>
            <a:stretch/>
          </p:blipFill>
          <p:spPr>
            <a:xfrm>
              <a:off x="6611006" y="4885815"/>
              <a:ext cx="953203" cy="953203"/>
            </a:xfrm>
            <a:prstGeom prst="rect">
              <a:avLst/>
            </a:prstGeom>
            <a:grpFill/>
          </p:spPr>
        </p:pic>
      </p:grpSp>
      <p:grpSp>
        <p:nvGrpSpPr>
          <p:cNvPr id="45" name="Grupp 44" descr="Personalförsörja samhällsviktig verksamhet">
            <a:extLst>
              <a:ext uri="{C183D7F6-B498-43B3-948B-1728B52AA6E4}">
                <adec:decorative xmlns:adec="http://schemas.microsoft.com/office/drawing/2017/decorative" val="0"/>
              </a:ext>
            </a:extLst>
          </p:cNvPr>
          <p:cNvGrpSpPr/>
          <p:nvPr/>
        </p:nvGrpSpPr>
        <p:grpSpPr>
          <a:xfrm>
            <a:off x="8147600" y="4453886"/>
            <a:ext cx="3708000" cy="828000"/>
            <a:chOff x="3956159" y="5790805"/>
            <a:chExt cx="3708000" cy="828000"/>
          </a:xfrm>
        </p:grpSpPr>
        <p:sp>
          <p:nvSpPr>
            <p:cNvPr id="46" name="Rektangel 45"/>
            <p:cNvSpPr/>
            <p:nvPr/>
          </p:nvSpPr>
          <p:spPr>
            <a:xfrm>
              <a:off x="3956159" y="5790805"/>
              <a:ext cx="3708000" cy="8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chemeClr val="bg1"/>
                  </a:solidFill>
                  <a:effectLst/>
                  <a:uLnTx/>
                  <a:uFillTx/>
                  <a:latin typeface="Century Gothic"/>
                  <a:ea typeface="+mn-ea"/>
                  <a:cs typeface="+mn-cs"/>
                </a:rPr>
                <a:t>Personalförsörja </a:t>
              </a:r>
              <a:br>
                <a:rPr kumimoji="0" lang="sv-SE" sz="1600" b="1" i="0" u="none" strike="noStrike" kern="1200" cap="none" spc="0" normalizeH="0" baseline="0" noProof="0" dirty="0">
                  <a:ln>
                    <a:noFill/>
                  </a:ln>
                  <a:solidFill>
                    <a:schemeClr val="bg1"/>
                  </a:solidFill>
                  <a:effectLst/>
                  <a:uLnTx/>
                  <a:uFillTx/>
                  <a:latin typeface="Century Gothic"/>
                  <a:ea typeface="+mn-ea"/>
                  <a:cs typeface="+mn-cs"/>
                </a:rPr>
              </a:br>
              <a:r>
                <a:rPr kumimoji="0" lang="sv-SE" sz="1600" b="1" i="0" u="none" strike="noStrike" kern="1200" cap="none" spc="0" normalizeH="0" baseline="0" noProof="0" dirty="0">
                  <a:ln>
                    <a:noFill/>
                  </a:ln>
                  <a:solidFill>
                    <a:schemeClr val="bg1"/>
                  </a:solidFill>
                  <a:effectLst/>
                  <a:uLnTx/>
                  <a:uFillTx/>
                  <a:latin typeface="Century Gothic"/>
                  <a:ea typeface="+mn-ea"/>
                  <a:cs typeface="+mn-cs"/>
                </a:rPr>
                <a:t>samhällsviktig verksamhet</a:t>
              </a:r>
            </a:p>
          </p:txBody>
        </p:sp>
        <p:pic>
          <p:nvPicPr>
            <p:cNvPr id="47" name="Bildobjekt 46"/>
            <p:cNvPicPr>
              <a:picLocks noChangeAspect="1"/>
            </p:cNvPicPr>
            <p:nvPr/>
          </p:nvPicPr>
          <p:blipFill>
            <a:blip r:embed="rId18" cstate="hqprint">
              <a:extLst>
                <a:ext uri="{28A0092B-C50C-407E-A947-70E740481C1C}">
                  <a14:useLocalDpi xmlns:a14="http://schemas.microsoft.com/office/drawing/2010/main" val="0"/>
                </a:ext>
              </a:extLst>
            </a:blip>
            <a:stretch>
              <a:fillRect/>
            </a:stretch>
          </p:blipFill>
          <p:spPr>
            <a:xfrm>
              <a:off x="7002015" y="5926926"/>
              <a:ext cx="562194" cy="632092"/>
            </a:xfrm>
            <a:prstGeom prst="rect">
              <a:avLst/>
            </a:prstGeom>
          </p:spPr>
        </p:pic>
      </p:grpSp>
    </p:spTree>
    <p:extLst>
      <p:ext uri="{BB962C8B-B14F-4D97-AF65-F5344CB8AC3E}">
        <p14:creationId xmlns:p14="http://schemas.microsoft.com/office/powerpoint/2010/main" val="302484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500"/>
                                        <p:tgtEl>
                                          <p:spTgt spid="39"/>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C0B9E737-C0F5-0763-D990-6AAAF4A7B502}"/>
              </a:ext>
              <a:ext uri="{C183D7F6-B498-43B3-948B-1728B52AA6E4}">
                <adec:decorative xmlns:adec="http://schemas.microsoft.com/office/drawing/2017/decorative" val="1"/>
              </a:ext>
            </a:extLst>
          </p:cNvPr>
          <p:cNvSpPr>
            <a:spLocks noGrp="1"/>
          </p:cNvSpPr>
          <p:nvPr>
            <p:ph type="body" idx="1"/>
          </p:nvPr>
        </p:nvSpPr>
        <p:spPr/>
        <p:txBody>
          <a:bodyPr/>
          <a:lstStyle/>
          <a:p>
            <a:r>
              <a:rPr lang="sv-SE" dirty="0"/>
              <a:t>Civil beredskap – krisberedskap och civilt försvar</a:t>
            </a:r>
          </a:p>
          <a:p>
            <a:endParaRPr lang="sv-SE" dirty="0"/>
          </a:p>
        </p:txBody>
      </p:sp>
      <p:pic>
        <p:nvPicPr>
          <p:cNvPr id="3" name="Bild 2">
            <a:extLst>
              <a:ext uri="{FF2B5EF4-FFF2-40B4-BE49-F238E27FC236}">
                <a16:creationId xmlns:a16="http://schemas.microsoft.com/office/drawing/2014/main" id="{672B4998-E524-CEA3-B742-73D4AE8D8DC1}"/>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14046"/>
          <a:stretch/>
        </p:blipFill>
        <p:spPr>
          <a:xfrm>
            <a:off x="0" y="721317"/>
            <a:ext cx="1118313" cy="379476"/>
          </a:xfrm>
          <a:prstGeom prst="rect">
            <a:avLst/>
          </a:prstGeom>
        </p:spPr>
      </p:pic>
      <p:sp>
        <p:nvSpPr>
          <p:cNvPr id="2" name="Rubrik 1"/>
          <p:cNvSpPr>
            <a:spLocks noGrp="1"/>
          </p:cNvSpPr>
          <p:nvPr>
            <p:ph type="title"/>
          </p:nvPr>
        </p:nvSpPr>
        <p:spPr/>
        <p:txBody>
          <a:bodyPr>
            <a:normAutofit fontScale="90000"/>
          </a:bodyPr>
          <a:lstStyle/>
          <a:p>
            <a:r>
              <a:rPr lang="sv-SE"/>
              <a:t>RISK- OCH SÅRBARHETSANALYSER </a:t>
            </a:r>
          </a:p>
        </p:txBody>
      </p:sp>
      <p:pic>
        <p:nvPicPr>
          <p:cNvPr id="15" name="Bildobjekt 14">
            <a:extLst>
              <a:ext uri="{FF2B5EF4-FFF2-40B4-BE49-F238E27FC236}">
                <a16:creationId xmlns:a16="http://schemas.microsoft.com/office/drawing/2014/main" id="{31958FA6-7B5B-5C25-C33C-38D451A727BF}"/>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141180" y="1570007"/>
            <a:ext cx="1440000" cy="1440000"/>
          </a:xfrm>
          <a:prstGeom prst="rect">
            <a:avLst/>
          </a:prstGeom>
        </p:spPr>
      </p:pic>
      <p:sp>
        <p:nvSpPr>
          <p:cNvPr id="16" name="textruta 15">
            <a:extLst>
              <a:ext uri="{FF2B5EF4-FFF2-40B4-BE49-F238E27FC236}">
                <a16:creationId xmlns:a16="http://schemas.microsoft.com/office/drawing/2014/main" id="{D4DC9568-B9B0-E824-88D2-DD64F83740A8}"/>
              </a:ext>
            </a:extLst>
          </p:cNvPr>
          <p:cNvSpPr txBox="1"/>
          <p:nvPr/>
        </p:nvSpPr>
        <p:spPr>
          <a:xfrm>
            <a:off x="1387333" y="3153592"/>
            <a:ext cx="947696" cy="338554"/>
          </a:xfrm>
          <a:prstGeom prst="rect">
            <a:avLst/>
          </a:prstGeom>
          <a:noFill/>
        </p:spPr>
        <p:txBody>
          <a:bodyPr wrap="none" rtlCol="0">
            <a:spAutoFit/>
          </a:bodyPr>
          <a:lstStyle/>
          <a:p>
            <a:pPr algn="ctr"/>
            <a:r>
              <a:rPr lang="sv-SE" sz="1600">
                <a:latin typeface="+mj-lt"/>
              </a:rPr>
              <a:t>Stormar</a:t>
            </a:r>
          </a:p>
        </p:txBody>
      </p:sp>
      <p:pic>
        <p:nvPicPr>
          <p:cNvPr id="7" name="Bildobjekt 6">
            <a:extLst>
              <a:ext uri="{FF2B5EF4-FFF2-40B4-BE49-F238E27FC236}">
                <a16:creationId xmlns:a16="http://schemas.microsoft.com/office/drawing/2014/main" id="{CA761B60-2258-FED8-1E48-BAF094B3AB5E}"/>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3463764" y="1570007"/>
            <a:ext cx="1440000" cy="1440000"/>
          </a:xfrm>
          <a:prstGeom prst="rect">
            <a:avLst/>
          </a:prstGeom>
        </p:spPr>
      </p:pic>
      <p:sp>
        <p:nvSpPr>
          <p:cNvPr id="8" name="textruta 7">
            <a:extLst>
              <a:ext uri="{FF2B5EF4-FFF2-40B4-BE49-F238E27FC236}">
                <a16:creationId xmlns:a16="http://schemas.microsoft.com/office/drawing/2014/main" id="{8C5487DD-4D68-B79C-7491-EEFB7D46271A}"/>
              </a:ext>
            </a:extLst>
          </p:cNvPr>
          <p:cNvSpPr txBox="1"/>
          <p:nvPr/>
        </p:nvSpPr>
        <p:spPr>
          <a:xfrm>
            <a:off x="3326192" y="3144412"/>
            <a:ext cx="1715152" cy="584775"/>
          </a:xfrm>
          <a:prstGeom prst="rect">
            <a:avLst/>
          </a:prstGeom>
          <a:noFill/>
        </p:spPr>
        <p:txBody>
          <a:bodyPr wrap="square" rtlCol="0">
            <a:spAutoFit/>
          </a:bodyPr>
          <a:lstStyle/>
          <a:p>
            <a:pPr algn="ctr"/>
            <a:r>
              <a:rPr lang="sv-SE" sz="1600">
                <a:latin typeface="+mj-lt"/>
              </a:rPr>
              <a:t>Låga temperaturer</a:t>
            </a:r>
          </a:p>
        </p:txBody>
      </p:sp>
      <p:pic>
        <p:nvPicPr>
          <p:cNvPr id="9" name="Bildobjekt 8">
            <a:extLst>
              <a:ext uri="{FF2B5EF4-FFF2-40B4-BE49-F238E27FC236}">
                <a16:creationId xmlns:a16="http://schemas.microsoft.com/office/drawing/2014/main" id="{CEE77172-51BF-2D41-E65E-DFA1C5DAB6CD}"/>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5847133" y="1570007"/>
            <a:ext cx="1440000" cy="1440000"/>
          </a:xfrm>
          <a:prstGeom prst="rect">
            <a:avLst/>
          </a:prstGeom>
        </p:spPr>
      </p:pic>
      <p:sp>
        <p:nvSpPr>
          <p:cNvPr id="10" name="textruta 9">
            <a:extLst>
              <a:ext uri="{FF2B5EF4-FFF2-40B4-BE49-F238E27FC236}">
                <a16:creationId xmlns:a16="http://schemas.microsoft.com/office/drawing/2014/main" id="{0C482D7E-63C5-36AC-90DA-F266C2E9F3FE}"/>
              </a:ext>
            </a:extLst>
          </p:cNvPr>
          <p:cNvSpPr txBox="1"/>
          <p:nvPr/>
        </p:nvSpPr>
        <p:spPr>
          <a:xfrm>
            <a:off x="5742590" y="3141831"/>
            <a:ext cx="1653846" cy="584775"/>
          </a:xfrm>
          <a:prstGeom prst="rect">
            <a:avLst/>
          </a:prstGeom>
          <a:noFill/>
        </p:spPr>
        <p:txBody>
          <a:bodyPr wrap="square" rtlCol="0">
            <a:spAutoFit/>
          </a:bodyPr>
          <a:lstStyle/>
          <a:p>
            <a:pPr algn="ctr"/>
            <a:r>
              <a:rPr lang="sv-SE" sz="1600">
                <a:latin typeface="+mj-lt"/>
              </a:rPr>
              <a:t>Meteoriter </a:t>
            </a:r>
            <a:br>
              <a:rPr lang="sv-SE" sz="1600">
                <a:latin typeface="+mj-lt"/>
              </a:rPr>
            </a:br>
            <a:r>
              <a:rPr lang="sv-SE" sz="1600">
                <a:latin typeface="+mj-lt"/>
              </a:rPr>
              <a:t>och asteroider </a:t>
            </a:r>
          </a:p>
        </p:txBody>
      </p:sp>
      <p:pic>
        <p:nvPicPr>
          <p:cNvPr id="11" name="Bildobjekt 10">
            <a:extLst>
              <a:ext uri="{FF2B5EF4-FFF2-40B4-BE49-F238E27FC236}">
                <a16:creationId xmlns:a16="http://schemas.microsoft.com/office/drawing/2014/main" id="{83B8A1B8-5570-0F72-F34E-4C905443EE7F}"/>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8235263" y="1570007"/>
            <a:ext cx="1440000" cy="1440000"/>
          </a:xfrm>
          <a:prstGeom prst="rect">
            <a:avLst/>
          </a:prstGeom>
        </p:spPr>
      </p:pic>
      <p:sp>
        <p:nvSpPr>
          <p:cNvPr id="12" name="textruta 11">
            <a:extLst>
              <a:ext uri="{FF2B5EF4-FFF2-40B4-BE49-F238E27FC236}">
                <a16:creationId xmlns:a16="http://schemas.microsoft.com/office/drawing/2014/main" id="{B3DDE48E-8F18-9889-CB0B-9033BC8BB0E8}"/>
              </a:ext>
            </a:extLst>
          </p:cNvPr>
          <p:cNvSpPr txBox="1"/>
          <p:nvPr/>
        </p:nvSpPr>
        <p:spPr>
          <a:xfrm>
            <a:off x="7602713" y="3149029"/>
            <a:ext cx="2705100" cy="584775"/>
          </a:xfrm>
          <a:prstGeom prst="rect">
            <a:avLst/>
          </a:prstGeom>
          <a:noFill/>
        </p:spPr>
        <p:txBody>
          <a:bodyPr wrap="square" rtlCol="0">
            <a:spAutoFit/>
          </a:bodyPr>
          <a:lstStyle/>
          <a:p>
            <a:pPr algn="ctr"/>
            <a:r>
              <a:rPr lang="sv-SE" sz="1600" dirty="0">
                <a:latin typeface="+mj-lt"/>
              </a:rPr>
              <a:t>Oljeutsläpp och föroreningsolyckor till sjöss</a:t>
            </a:r>
          </a:p>
        </p:txBody>
      </p:sp>
      <p:pic>
        <p:nvPicPr>
          <p:cNvPr id="13" name="Bildobjekt 12">
            <a:extLst>
              <a:ext uri="{FF2B5EF4-FFF2-40B4-BE49-F238E27FC236}">
                <a16:creationId xmlns:a16="http://schemas.microsoft.com/office/drawing/2014/main" id="{2C07F373-4141-36B8-D090-8A8682759DDC}"/>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1168403" y="3944533"/>
            <a:ext cx="1440000" cy="1440000"/>
          </a:xfrm>
          <a:prstGeom prst="rect">
            <a:avLst/>
          </a:prstGeom>
        </p:spPr>
      </p:pic>
      <p:sp>
        <p:nvSpPr>
          <p:cNvPr id="14" name="textruta 13">
            <a:extLst>
              <a:ext uri="{FF2B5EF4-FFF2-40B4-BE49-F238E27FC236}">
                <a16:creationId xmlns:a16="http://schemas.microsoft.com/office/drawing/2014/main" id="{D8C4A730-A191-333A-C29E-63A4F2FBA0BE}"/>
              </a:ext>
            </a:extLst>
          </p:cNvPr>
          <p:cNvSpPr txBox="1"/>
          <p:nvPr/>
        </p:nvSpPr>
        <p:spPr>
          <a:xfrm>
            <a:off x="865018" y="5519956"/>
            <a:ext cx="2046772" cy="830997"/>
          </a:xfrm>
          <a:prstGeom prst="rect">
            <a:avLst/>
          </a:prstGeom>
          <a:noFill/>
        </p:spPr>
        <p:txBody>
          <a:bodyPr wrap="square" rtlCol="0">
            <a:spAutoFit/>
          </a:bodyPr>
          <a:lstStyle/>
          <a:p>
            <a:pPr algn="ctr"/>
            <a:r>
              <a:rPr lang="sv-SE" sz="1600">
                <a:latin typeface="+mj-lt"/>
              </a:rPr>
              <a:t>Olyckor vid evenemang och folksamlingar</a:t>
            </a:r>
          </a:p>
        </p:txBody>
      </p:sp>
      <p:pic>
        <p:nvPicPr>
          <p:cNvPr id="17" name="Bildobjekt 16">
            <a:extLst>
              <a:ext uri="{FF2B5EF4-FFF2-40B4-BE49-F238E27FC236}">
                <a16:creationId xmlns:a16="http://schemas.microsoft.com/office/drawing/2014/main" id="{F9454D5E-B3F8-C652-F7E1-C0DC38EDE42F}"/>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3463763" y="3944533"/>
            <a:ext cx="1440000" cy="1440000"/>
          </a:xfrm>
          <a:prstGeom prst="rect">
            <a:avLst/>
          </a:prstGeom>
        </p:spPr>
      </p:pic>
      <p:sp>
        <p:nvSpPr>
          <p:cNvPr id="18" name="textruta 17">
            <a:extLst>
              <a:ext uri="{FF2B5EF4-FFF2-40B4-BE49-F238E27FC236}">
                <a16:creationId xmlns:a16="http://schemas.microsoft.com/office/drawing/2014/main" id="{D4C4AFCB-3283-232D-C513-D8E5C95F0FD8}"/>
              </a:ext>
            </a:extLst>
          </p:cNvPr>
          <p:cNvSpPr txBox="1"/>
          <p:nvPr/>
        </p:nvSpPr>
        <p:spPr>
          <a:xfrm>
            <a:off x="3463774" y="5543781"/>
            <a:ext cx="1439990" cy="584775"/>
          </a:xfrm>
          <a:prstGeom prst="rect">
            <a:avLst/>
          </a:prstGeom>
          <a:noFill/>
        </p:spPr>
        <p:txBody>
          <a:bodyPr wrap="square" rtlCol="0">
            <a:spAutoFit/>
          </a:bodyPr>
          <a:lstStyle/>
          <a:p>
            <a:pPr algn="ctr"/>
            <a:r>
              <a:rPr lang="sv-SE" sz="1600">
                <a:latin typeface="+mj-lt"/>
              </a:rPr>
              <a:t>Vattenbrist och torka</a:t>
            </a:r>
          </a:p>
        </p:txBody>
      </p:sp>
      <p:pic>
        <p:nvPicPr>
          <p:cNvPr id="19" name="Bildobjekt 18">
            <a:extLst>
              <a:ext uri="{FF2B5EF4-FFF2-40B4-BE49-F238E27FC236}">
                <a16:creationId xmlns:a16="http://schemas.microsoft.com/office/drawing/2014/main" id="{28E06FBD-5832-8120-A801-0918AC9BCCA7}"/>
              </a:ext>
              <a:ext uri="{C183D7F6-B498-43B3-948B-1728B52AA6E4}">
                <adec:decorative xmlns:adec="http://schemas.microsoft.com/office/drawing/2017/decorative" val="1"/>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5829202" y="3944533"/>
            <a:ext cx="1440000" cy="1440000"/>
          </a:xfrm>
          <a:prstGeom prst="rect">
            <a:avLst/>
          </a:prstGeom>
        </p:spPr>
      </p:pic>
      <p:sp>
        <p:nvSpPr>
          <p:cNvPr id="20" name="textruta 19">
            <a:extLst>
              <a:ext uri="{FF2B5EF4-FFF2-40B4-BE49-F238E27FC236}">
                <a16:creationId xmlns:a16="http://schemas.microsoft.com/office/drawing/2014/main" id="{5CDBE51C-BB1F-DFDF-06B7-279E4B0D30B3}"/>
              </a:ext>
            </a:extLst>
          </p:cNvPr>
          <p:cNvSpPr txBox="1"/>
          <p:nvPr/>
        </p:nvSpPr>
        <p:spPr>
          <a:xfrm>
            <a:off x="5872577" y="5528118"/>
            <a:ext cx="1353256" cy="338554"/>
          </a:xfrm>
          <a:prstGeom prst="rect">
            <a:avLst/>
          </a:prstGeom>
          <a:noFill/>
        </p:spPr>
        <p:txBody>
          <a:bodyPr wrap="none" rtlCol="0">
            <a:spAutoFit/>
          </a:bodyPr>
          <a:lstStyle/>
          <a:p>
            <a:pPr algn="ctr"/>
            <a:r>
              <a:rPr lang="sv-SE" sz="1600">
                <a:latin typeface="+mj-lt"/>
              </a:rPr>
              <a:t>Värmebölja</a:t>
            </a:r>
          </a:p>
        </p:txBody>
      </p:sp>
      <p:pic>
        <p:nvPicPr>
          <p:cNvPr id="4" name="Bildobjekt 3">
            <a:extLst>
              <a:ext uri="{FF2B5EF4-FFF2-40B4-BE49-F238E27FC236}">
                <a16:creationId xmlns:a16="http://schemas.microsoft.com/office/drawing/2014/main" id="{3D332E60-EA85-356C-9F93-1023AAAA1973}"/>
              </a:ext>
              <a:ext uri="{C183D7F6-B498-43B3-948B-1728B52AA6E4}">
                <adec:decorative xmlns:adec="http://schemas.microsoft.com/office/drawing/2017/decorative" val="1"/>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8251453" y="3944533"/>
            <a:ext cx="1440000" cy="1440000"/>
          </a:xfrm>
          <a:prstGeom prst="rect">
            <a:avLst/>
          </a:prstGeom>
        </p:spPr>
      </p:pic>
      <p:sp>
        <p:nvSpPr>
          <p:cNvPr id="21" name="textruta 20">
            <a:extLst>
              <a:ext uri="{FF2B5EF4-FFF2-40B4-BE49-F238E27FC236}">
                <a16:creationId xmlns:a16="http://schemas.microsoft.com/office/drawing/2014/main" id="{E341AAA6-7E7A-9B11-C1EC-2CF68BAC7714}"/>
              </a:ext>
            </a:extLst>
          </p:cNvPr>
          <p:cNvSpPr txBox="1"/>
          <p:nvPr/>
        </p:nvSpPr>
        <p:spPr>
          <a:xfrm>
            <a:off x="8194643" y="5528118"/>
            <a:ext cx="1553630" cy="338554"/>
          </a:xfrm>
          <a:prstGeom prst="rect">
            <a:avLst/>
          </a:prstGeom>
          <a:noFill/>
        </p:spPr>
        <p:txBody>
          <a:bodyPr wrap="none" rtlCol="0">
            <a:spAutoFit/>
          </a:bodyPr>
          <a:lstStyle/>
          <a:p>
            <a:pPr algn="ctr"/>
            <a:r>
              <a:rPr lang="sv-SE" sz="1600" dirty="0">
                <a:latin typeface="+mj-lt"/>
              </a:rPr>
              <a:t>Ras och skred</a:t>
            </a:r>
          </a:p>
        </p:txBody>
      </p:sp>
    </p:spTree>
    <p:extLst>
      <p:ext uri="{BB962C8B-B14F-4D97-AF65-F5344CB8AC3E}">
        <p14:creationId xmlns:p14="http://schemas.microsoft.com/office/powerpoint/2010/main" val="1948352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A3D765-3DB8-700C-EBF6-B17F99A6D4CE}"/>
              </a:ext>
            </a:extLst>
          </p:cNvPr>
          <p:cNvSpPr>
            <a:spLocks noGrp="1"/>
          </p:cNvSpPr>
          <p:nvPr>
            <p:ph type="ctrTitle"/>
          </p:nvPr>
        </p:nvSpPr>
        <p:spPr/>
        <p:txBody>
          <a:bodyPr/>
          <a:lstStyle/>
          <a:p>
            <a:r>
              <a:rPr lang="sv-SE" dirty="0">
                <a:solidFill>
                  <a:srgbClr val="4C4B45"/>
                </a:solidFill>
              </a:rPr>
              <a:t>TACK!</a:t>
            </a:r>
          </a:p>
        </p:txBody>
      </p:sp>
      <p:sp>
        <p:nvSpPr>
          <p:cNvPr id="3" name="Underrubrik 2">
            <a:extLst>
              <a:ext uri="{FF2B5EF4-FFF2-40B4-BE49-F238E27FC236}">
                <a16:creationId xmlns:a16="http://schemas.microsoft.com/office/drawing/2014/main" id="{D7E14FA1-43B9-6220-DCD4-0F1F10CF5DBD}"/>
              </a:ext>
            </a:extLst>
          </p:cNvPr>
          <p:cNvSpPr>
            <a:spLocks noGrp="1"/>
          </p:cNvSpPr>
          <p:nvPr>
            <p:ph type="subTitle" idx="1"/>
          </p:nvPr>
        </p:nvSpPr>
        <p:spPr/>
        <p:txBody>
          <a:bodyPr/>
          <a:lstStyle/>
          <a:p>
            <a:r>
              <a:rPr lang="sv-SE" dirty="0">
                <a:solidFill>
                  <a:srgbClr val="4C4B45"/>
                </a:solidFill>
                <a:hlinkClick r:id="rId3" tooltip="Länk till MSB:s webbplats"/>
              </a:rPr>
              <a:t>http://www.msb.se/</a:t>
            </a:r>
            <a:endParaRPr lang="sv-SE" dirty="0">
              <a:solidFill>
                <a:srgbClr val="4C4B45"/>
              </a:solidFill>
              <a:latin typeface="+mj-lt"/>
            </a:endParaRPr>
          </a:p>
        </p:txBody>
      </p:sp>
    </p:spTree>
    <p:extLst>
      <p:ext uri="{BB962C8B-B14F-4D97-AF65-F5344CB8AC3E}">
        <p14:creationId xmlns:p14="http://schemas.microsoft.com/office/powerpoint/2010/main" val="329825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6D7D8177-AE0B-DCF8-B377-6A9292C87072}"/>
              </a:ext>
              <a:ext uri="{C183D7F6-B498-43B3-948B-1728B52AA6E4}">
                <adec:decorative xmlns:adec="http://schemas.microsoft.com/office/drawing/2017/decorative" val="1"/>
              </a:ext>
            </a:extLst>
          </p:cNvPr>
          <p:cNvSpPr>
            <a:spLocks noGrp="1"/>
          </p:cNvSpPr>
          <p:nvPr>
            <p:ph type="body" idx="1"/>
          </p:nvPr>
        </p:nvSpPr>
        <p:spPr/>
        <p:txBody>
          <a:bodyPr/>
          <a:lstStyle/>
          <a:p>
            <a:r>
              <a:rPr lang="sv-SE" dirty="0"/>
              <a:t>Civil beredskap - krisberedskap och civilt försvar</a:t>
            </a:r>
          </a:p>
        </p:txBody>
      </p:sp>
      <p:pic>
        <p:nvPicPr>
          <p:cNvPr id="2" name="Bild 1">
            <a:extLst>
              <a:ext uri="{FF2B5EF4-FFF2-40B4-BE49-F238E27FC236}">
                <a16:creationId xmlns:a16="http://schemas.microsoft.com/office/drawing/2014/main" id="{7B6A9F4B-3FFF-E1CF-5F0C-848A5E08CE6F}"/>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14046"/>
          <a:stretch/>
        </p:blipFill>
        <p:spPr>
          <a:xfrm>
            <a:off x="0" y="721317"/>
            <a:ext cx="1118313" cy="379476"/>
          </a:xfrm>
          <a:prstGeom prst="rect">
            <a:avLst/>
          </a:prstGeom>
        </p:spPr>
      </p:pic>
      <p:sp>
        <p:nvSpPr>
          <p:cNvPr id="4" name="Rubrik 3"/>
          <p:cNvSpPr>
            <a:spLocks noGrp="1"/>
          </p:cNvSpPr>
          <p:nvPr>
            <p:ph type="title"/>
          </p:nvPr>
        </p:nvSpPr>
        <p:spPr/>
        <p:txBody>
          <a:bodyPr>
            <a:normAutofit fontScale="90000"/>
          </a:bodyPr>
          <a:lstStyle/>
          <a:p>
            <a:r>
              <a:rPr lang="sv-SE" dirty="0"/>
              <a:t>VAD SKA VI SKYDDA?</a:t>
            </a:r>
          </a:p>
        </p:txBody>
      </p:sp>
      <p:pic>
        <p:nvPicPr>
          <p:cNvPr id="10" name="Bildobjekt 9">
            <a:extLs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54410" y="1658831"/>
            <a:ext cx="1246013" cy="1129479"/>
          </a:xfrm>
          <a:prstGeom prst="rect">
            <a:avLst/>
          </a:prstGeom>
        </p:spPr>
      </p:pic>
      <p:sp>
        <p:nvSpPr>
          <p:cNvPr id="5" name="Rektangel 4"/>
          <p:cNvSpPr/>
          <p:nvPr/>
        </p:nvSpPr>
        <p:spPr>
          <a:xfrm>
            <a:off x="1913972" y="2944295"/>
            <a:ext cx="1807572" cy="584775"/>
          </a:xfrm>
          <a:prstGeom prst="rect">
            <a:avLst/>
          </a:prstGeom>
        </p:spPr>
        <p:txBody>
          <a:bodyPr wrap="square">
            <a:spAutoFit/>
          </a:bodyPr>
          <a:lstStyle/>
          <a:p>
            <a:pPr algn="ctr">
              <a:defRPr/>
            </a:pPr>
            <a:r>
              <a:rPr lang="sv-SE" sz="1600" dirty="0">
                <a:solidFill>
                  <a:srgbClr val="4C4B45"/>
                </a:solidFill>
                <a:latin typeface="+mj-lt"/>
              </a:rPr>
              <a:t>Människors liv och hälsa</a:t>
            </a:r>
          </a:p>
        </p:txBody>
      </p:sp>
      <p:pic>
        <p:nvPicPr>
          <p:cNvPr id="16" name="Bildobjekt 15">
            <a:extLst>
              <a:ext uri="{FF2B5EF4-FFF2-40B4-BE49-F238E27FC236}">
                <a16:creationId xmlns:a16="http://schemas.microsoft.com/office/drawing/2014/main" id="{AA2EC774-E3D9-1195-62B5-B0D9724E30F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885712" y="1596792"/>
            <a:ext cx="2426240" cy="1253556"/>
          </a:xfrm>
          <a:prstGeom prst="rect">
            <a:avLst/>
          </a:prstGeom>
          <a:solidFill>
            <a:srgbClr val="FFFFFF"/>
          </a:solidFill>
        </p:spPr>
      </p:pic>
      <p:sp>
        <p:nvSpPr>
          <p:cNvPr id="6" name="Rektangel 5"/>
          <p:cNvSpPr/>
          <p:nvPr/>
        </p:nvSpPr>
        <p:spPr>
          <a:xfrm>
            <a:off x="5051976" y="2944296"/>
            <a:ext cx="2102224" cy="584775"/>
          </a:xfrm>
          <a:prstGeom prst="rect">
            <a:avLst/>
          </a:prstGeom>
        </p:spPr>
        <p:txBody>
          <a:bodyPr wrap="square">
            <a:spAutoFit/>
          </a:bodyPr>
          <a:lstStyle/>
          <a:p>
            <a:pPr algn="ctr">
              <a:defRPr/>
            </a:pPr>
            <a:r>
              <a:rPr lang="sv-SE" sz="1600" dirty="0">
                <a:solidFill>
                  <a:srgbClr val="4C4B45"/>
                </a:solidFill>
                <a:latin typeface="+mj-lt"/>
              </a:rPr>
              <a:t>Samhällets funktionalitet</a:t>
            </a:r>
          </a:p>
        </p:txBody>
      </p:sp>
      <p:pic>
        <p:nvPicPr>
          <p:cNvPr id="12" name="Bildobjekt 11">
            <a:extLs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797241" y="1658831"/>
            <a:ext cx="1256970" cy="1254713"/>
          </a:xfrm>
          <a:prstGeom prst="rect">
            <a:avLst/>
          </a:prstGeom>
        </p:spPr>
      </p:pic>
      <p:sp>
        <p:nvSpPr>
          <p:cNvPr id="7" name="Rektangel 6"/>
          <p:cNvSpPr/>
          <p:nvPr/>
        </p:nvSpPr>
        <p:spPr>
          <a:xfrm>
            <a:off x="7689966" y="2944295"/>
            <a:ext cx="3472688" cy="584775"/>
          </a:xfrm>
          <a:prstGeom prst="rect">
            <a:avLst/>
          </a:prstGeom>
        </p:spPr>
        <p:txBody>
          <a:bodyPr wrap="square">
            <a:spAutoFit/>
          </a:bodyPr>
          <a:lstStyle/>
          <a:p>
            <a:pPr algn="ctr">
              <a:defRPr/>
            </a:pPr>
            <a:r>
              <a:rPr lang="sv-SE" sz="1600" dirty="0">
                <a:solidFill>
                  <a:srgbClr val="4C4B45"/>
                </a:solidFill>
                <a:latin typeface="+mj-lt"/>
              </a:rPr>
              <a:t>Demokrati, rättssäkerhet </a:t>
            </a:r>
            <a:br>
              <a:rPr lang="sv-SE" sz="1600" dirty="0">
                <a:solidFill>
                  <a:srgbClr val="4C4B45"/>
                </a:solidFill>
                <a:latin typeface="+mj-lt"/>
              </a:rPr>
            </a:br>
            <a:r>
              <a:rPr lang="sv-SE" sz="1600" dirty="0">
                <a:solidFill>
                  <a:srgbClr val="4C4B45"/>
                </a:solidFill>
                <a:latin typeface="+mj-lt"/>
              </a:rPr>
              <a:t>och mänskliga fri- och rättigheter</a:t>
            </a:r>
          </a:p>
        </p:txBody>
      </p:sp>
      <p:pic>
        <p:nvPicPr>
          <p:cNvPr id="13" name="Bildobjekt 12">
            <a:extLs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31267" y="4175053"/>
            <a:ext cx="1408912" cy="1239970"/>
          </a:xfrm>
          <a:prstGeom prst="rect">
            <a:avLst/>
          </a:prstGeom>
        </p:spPr>
      </p:pic>
      <p:sp>
        <p:nvSpPr>
          <p:cNvPr id="8" name="Rektangel 7"/>
          <p:cNvSpPr/>
          <p:nvPr/>
        </p:nvSpPr>
        <p:spPr>
          <a:xfrm>
            <a:off x="2743200" y="5483312"/>
            <a:ext cx="3185046" cy="584775"/>
          </a:xfrm>
          <a:prstGeom prst="rect">
            <a:avLst/>
          </a:prstGeom>
        </p:spPr>
        <p:txBody>
          <a:bodyPr wrap="square">
            <a:spAutoFit/>
          </a:bodyPr>
          <a:lstStyle/>
          <a:p>
            <a:pPr algn="ctr">
              <a:defRPr/>
            </a:pPr>
            <a:r>
              <a:rPr lang="sv-SE" sz="1600">
                <a:solidFill>
                  <a:srgbClr val="4C4B45"/>
                </a:solidFill>
                <a:latin typeface="+mj-lt"/>
              </a:rPr>
              <a:t>Miljö och </a:t>
            </a:r>
            <a:br>
              <a:rPr lang="sv-SE" sz="1600">
                <a:solidFill>
                  <a:srgbClr val="4C4B45"/>
                </a:solidFill>
                <a:latin typeface="+mj-lt"/>
              </a:rPr>
            </a:br>
            <a:r>
              <a:rPr lang="sv-SE" sz="1600">
                <a:solidFill>
                  <a:srgbClr val="4C4B45"/>
                </a:solidFill>
                <a:latin typeface="+mj-lt"/>
              </a:rPr>
              <a:t>ekonomiska värden</a:t>
            </a:r>
          </a:p>
        </p:txBody>
      </p:sp>
      <p:pic>
        <p:nvPicPr>
          <p:cNvPr id="14" name="Bildobjekt 13">
            <a:extLs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069825" y="4081763"/>
            <a:ext cx="1336456" cy="1333259"/>
          </a:xfrm>
          <a:prstGeom prst="rect">
            <a:avLst/>
          </a:prstGeom>
        </p:spPr>
      </p:pic>
      <p:sp>
        <p:nvSpPr>
          <p:cNvPr id="9" name="Rektangel 8"/>
          <p:cNvSpPr/>
          <p:nvPr/>
        </p:nvSpPr>
        <p:spPr>
          <a:xfrm>
            <a:off x="6436402" y="5483312"/>
            <a:ext cx="2603302" cy="584775"/>
          </a:xfrm>
          <a:prstGeom prst="rect">
            <a:avLst/>
          </a:prstGeom>
        </p:spPr>
        <p:txBody>
          <a:bodyPr wrap="square">
            <a:spAutoFit/>
          </a:bodyPr>
          <a:lstStyle/>
          <a:p>
            <a:pPr algn="ctr">
              <a:defRPr/>
            </a:pPr>
            <a:r>
              <a:rPr lang="sv-SE" sz="1600">
                <a:solidFill>
                  <a:srgbClr val="4C4B45"/>
                </a:solidFill>
                <a:latin typeface="+mj-lt"/>
              </a:rPr>
              <a:t>Nationell </a:t>
            </a:r>
            <a:br>
              <a:rPr lang="sv-SE" sz="1600">
                <a:solidFill>
                  <a:srgbClr val="4C4B45"/>
                </a:solidFill>
                <a:latin typeface="+mj-lt"/>
              </a:rPr>
            </a:br>
            <a:r>
              <a:rPr lang="sv-SE" sz="1600">
                <a:solidFill>
                  <a:srgbClr val="4C4B45"/>
                </a:solidFill>
                <a:latin typeface="+mj-lt"/>
              </a:rPr>
              <a:t>suveränitet</a:t>
            </a:r>
          </a:p>
        </p:txBody>
      </p:sp>
    </p:spTree>
    <p:extLst>
      <p:ext uri="{BB962C8B-B14F-4D97-AF65-F5344CB8AC3E}">
        <p14:creationId xmlns:p14="http://schemas.microsoft.com/office/powerpoint/2010/main" val="1434101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C68FC015-0969-C7C5-D494-C14971BE5C0D}"/>
              </a:ext>
              <a:ext uri="{C183D7F6-B498-43B3-948B-1728B52AA6E4}">
                <adec:decorative xmlns:adec="http://schemas.microsoft.com/office/drawing/2017/decorative" val="1"/>
              </a:ext>
            </a:extLst>
          </p:cNvPr>
          <p:cNvSpPr>
            <a:spLocks noGrp="1"/>
          </p:cNvSpPr>
          <p:nvPr>
            <p:ph type="body" idx="1"/>
          </p:nvPr>
        </p:nvSpPr>
        <p:spPr/>
        <p:txBody>
          <a:bodyPr/>
          <a:lstStyle/>
          <a:p>
            <a:r>
              <a:rPr lang="sv-SE" dirty="0"/>
              <a:t>Civil beredskap - krisberedskap och civilt försvar</a:t>
            </a:r>
          </a:p>
        </p:txBody>
      </p:sp>
      <p:pic>
        <p:nvPicPr>
          <p:cNvPr id="13" name="Bild 12">
            <a:extLst>
              <a:ext uri="{FF2B5EF4-FFF2-40B4-BE49-F238E27FC236}">
                <a16:creationId xmlns:a16="http://schemas.microsoft.com/office/drawing/2014/main" id="{3848A3D5-7287-65DC-32C8-3BF5377C8A33}"/>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14046"/>
          <a:stretch/>
        </p:blipFill>
        <p:spPr>
          <a:xfrm>
            <a:off x="0" y="721317"/>
            <a:ext cx="1118313" cy="379476"/>
          </a:xfrm>
          <a:prstGeom prst="rect">
            <a:avLst/>
          </a:prstGeom>
        </p:spPr>
      </p:pic>
      <p:sp>
        <p:nvSpPr>
          <p:cNvPr id="5" name="Rubrik 4"/>
          <p:cNvSpPr>
            <a:spLocks noGrp="1"/>
          </p:cNvSpPr>
          <p:nvPr>
            <p:ph type="title"/>
          </p:nvPr>
        </p:nvSpPr>
        <p:spPr>
          <a:xfrm>
            <a:off x="1211243" y="674596"/>
            <a:ext cx="10371157" cy="516224"/>
          </a:xfrm>
        </p:spPr>
        <p:txBody>
          <a:bodyPr>
            <a:normAutofit fontScale="90000"/>
          </a:bodyPr>
          <a:lstStyle/>
          <a:p>
            <a:r>
              <a:rPr lang="sv-SE" dirty="0"/>
              <a:t>HUR HÄNGER KRISBEREDSKAP, CIVILT FÖRSVAR OCH TOTALFÖRSVAR IHOP?</a:t>
            </a:r>
          </a:p>
        </p:txBody>
      </p:sp>
      <p:pic>
        <p:nvPicPr>
          <p:cNvPr id="4" name="Bildobjekt 3">
            <a:extLst>
              <a:ext uri="{FF2B5EF4-FFF2-40B4-BE49-F238E27FC236}">
                <a16:creationId xmlns:a16="http://schemas.microsoft.com/office/drawing/2014/main" id="{BDEEEBC5-F123-3ECD-C720-F0069997D71A}"/>
              </a:ext>
              <a:ext uri="{C183D7F6-B498-43B3-948B-1728B52AA6E4}">
                <adec:decorative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2494483" y="1326807"/>
            <a:ext cx="7202555" cy="5024652"/>
          </a:xfrm>
          <a:prstGeom prst="rect">
            <a:avLst/>
          </a:prstGeom>
        </p:spPr>
      </p:pic>
      <p:sp>
        <p:nvSpPr>
          <p:cNvPr id="12" name="textruta 11">
            <a:extLst>
              <a:ext uri="{FF2B5EF4-FFF2-40B4-BE49-F238E27FC236}">
                <a16:creationId xmlns:a16="http://schemas.microsoft.com/office/drawing/2014/main" id="{D629012D-40DF-53A6-DE7D-4A2FA1F3EC28}"/>
              </a:ext>
            </a:extLst>
          </p:cNvPr>
          <p:cNvSpPr txBox="1"/>
          <p:nvPr/>
        </p:nvSpPr>
        <p:spPr>
          <a:xfrm>
            <a:off x="2801132" y="5146892"/>
            <a:ext cx="3233489" cy="338554"/>
          </a:xfrm>
          <a:prstGeom prst="rect">
            <a:avLst/>
          </a:prstGeom>
          <a:noFill/>
        </p:spPr>
        <p:txBody>
          <a:bodyPr wrap="square" rtlCol="0">
            <a:spAutoFit/>
          </a:bodyPr>
          <a:lstStyle/>
          <a:p>
            <a:pPr algn="ctr"/>
            <a:r>
              <a:rPr lang="sv-SE" sz="1600" b="1" dirty="0">
                <a:solidFill>
                  <a:srgbClr val="4C4B45"/>
                </a:solidFill>
                <a:latin typeface="+mj-lt"/>
              </a:rPr>
              <a:t>Civil beredskap</a:t>
            </a:r>
          </a:p>
        </p:txBody>
      </p:sp>
      <p:sp>
        <p:nvSpPr>
          <p:cNvPr id="7" name="textruta 6">
            <a:extLst>
              <a:ext uri="{FF2B5EF4-FFF2-40B4-BE49-F238E27FC236}">
                <a16:creationId xmlns:a16="http://schemas.microsoft.com/office/drawing/2014/main" id="{C08FF00F-18B1-77B4-1E9B-CAF653B7A693}"/>
              </a:ext>
            </a:extLst>
          </p:cNvPr>
          <p:cNvSpPr txBox="1"/>
          <p:nvPr/>
        </p:nvSpPr>
        <p:spPr>
          <a:xfrm>
            <a:off x="2667852" y="3973939"/>
            <a:ext cx="1831625" cy="338554"/>
          </a:xfrm>
          <a:prstGeom prst="rect">
            <a:avLst/>
          </a:prstGeom>
          <a:noFill/>
        </p:spPr>
        <p:txBody>
          <a:bodyPr wrap="square" rtlCol="0">
            <a:spAutoFit/>
          </a:bodyPr>
          <a:lstStyle/>
          <a:p>
            <a:pPr algn="ctr"/>
            <a:r>
              <a:rPr lang="sv-SE" sz="1600" b="1" dirty="0">
                <a:solidFill>
                  <a:srgbClr val="4C4B45"/>
                </a:solidFill>
                <a:latin typeface="+mj-lt"/>
              </a:rPr>
              <a:t>Krisberedskap</a:t>
            </a:r>
          </a:p>
        </p:txBody>
      </p:sp>
      <p:sp>
        <p:nvSpPr>
          <p:cNvPr id="8" name="textruta 7">
            <a:extLst>
              <a:ext uri="{FF2B5EF4-FFF2-40B4-BE49-F238E27FC236}">
                <a16:creationId xmlns:a16="http://schemas.microsoft.com/office/drawing/2014/main" id="{A1644B95-860D-7549-776A-80F13FF0CB9E}"/>
              </a:ext>
            </a:extLst>
          </p:cNvPr>
          <p:cNvSpPr txBox="1"/>
          <p:nvPr/>
        </p:nvSpPr>
        <p:spPr>
          <a:xfrm>
            <a:off x="4584247" y="4306886"/>
            <a:ext cx="1401864" cy="584775"/>
          </a:xfrm>
          <a:prstGeom prst="rect">
            <a:avLst/>
          </a:prstGeom>
          <a:noFill/>
        </p:spPr>
        <p:txBody>
          <a:bodyPr wrap="square" rtlCol="0">
            <a:spAutoFit/>
          </a:bodyPr>
          <a:lstStyle/>
          <a:p>
            <a:pPr algn="ctr"/>
            <a:r>
              <a:rPr lang="sv-SE" sz="1600" b="1" dirty="0">
                <a:solidFill>
                  <a:srgbClr val="4C4B45"/>
                </a:solidFill>
                <a:latin typeface="+mj-lt"/>
              </a:rPr>
              <a:t>Civilt </a:t>
            </a:r>
            <a:br>
              <a:rPr lang="sv-SE" sz="1600" b="1" dirty="0">
                <a:solidFill>
                  <a:srgbClr val="4C4B45"/>
                </a:solidFill>
                <a:latin typeface="+mj-lt"/>
              </a:rPr>
            </a:br>
            <a:r>
              <a:rPr lang="sv-SE" sz="1600" b="1" dirty="0">
                <a:solidFill>
                  <a:srgbClr val="4C4B45"/>
                </a:solidFill>
                <a:latin typeface="+mj-lt"/>
              </a:rPr>
              <a:t>försvar</a:t>
            </a:r>
          </a:p>
        </p:txBody>
      </p:sp>
      <p:sp>
        <p:nvSpPr>
          <p:cNvPr id="9" name="textruta 8">
            <a:extLst>
              <a:ext uri="{FF2B5EF4-FFF2-40B4-BE49-F238E27FC236}">
                <a16:creationId xmlns:a16="http://schemas.microsoft.com/office/drawing/2014/main" id="{4D5B48A1-054B-2982-FBEC-CBA3B3301613}"/>
              </a:ext>
            </a:extLst>
          </p:cNvPr>
          <p:cNvSpPr txBox="1"/>
          <p:nvPr/>
        </p:nvSpPr>
        <p:spPr>
          <a:xfrm>
            <a:off x="6205891" y="4306886"/>
            <a:ext cx="1460122" cy="584775"/>
          </a:xfrm>
          <a:prstGeom prst="rect">
            <a:avLst/>
          </a:prstGeom>
          <a:noFill/>
        </p:spPr>
        <p:txBody>
          <a:bodyPr wrap="square" rtlCol="0">
            <a:spAutoFit/>
          </a:bodyPr>
          <a:lstStyle/>
          <a:p>
            <a:pPr algn="ctr"/>
            <a:r>
              <a:rPr lang="sv-SE" sz="1600" b="1" dirty="0">
                <a:solidFill>
                  <a:srgbClr val="4C4B45"/>
                </a:solidFill>
                <a:latin typeface="+mj-lt"/>
              </a:rPr>
              <a:t>Militärt </a:t>
            </a:r>
            <a:br>
              <a:rPr lang="sv-SE" sz="1600" b="1" dirty="0">
                <a:solidFill>
                  <a:srgbClr val="4C4B45"/>
                </a:solidFill>
                <a:latin typeface="+mj-lt"/>
              </a:rPr>
            </a:br>
            <a:r>
              <a:rPr lang="sv-SE" sz="1600" b="1" dirty="0">
                <a:solidFill>
                  <a:srgbClr val="4C4B45"/>
                </a:solidFill>
                <a:latin typeface="+mj-lt"/>
              </a:rPr>
              <a:t>försvar</a:t>
            </a:r>
          </a:p>
        </p:txBody>
      </p:sp>
      <p:sp>
        <p:nvSpPr>
          <p:cNvPr id="11" name="textruta 10">
            <a:extLst>
              <a:ext uri="{FF2B5EF4-FFF2-40B4-BE49-F238E27FC236}">
                <a16:creationId xmlns:a16="http://schemas.microsoft.com/office/drawing/2014/main" id="{D6925C5C-9941-BC70-D541-0835E7513538}"/>
              </a:ext>
            </a:extLst>
          </p:cNvPr>
          <p:cNvSpPr txBox="1"/>
          <p:nvPr/>
        </p:nvSpPr>
        <p:spPr>
          <a:xfrm>
            <a:off x="5334510" y="3250522"/>
            <a:ext cx="1522503" cy="338554"/>
          </a:xfrm>
          <a:prstGeom prst="rect">
            <a:avLst/>
          </a:prstGeom>
          <a:noFill/>
        </p:spPr>
        <p:txBody>
          <a:bodyPr wrap="square" rtlCol="0">
            <a:spAutoFit/>
          </a:bodyPr>
          <a:lstStyle/>
          <a:p>
            <a:pPr algn="ctr"/>
            <a:r>
              <a:rPr lang="sv-SE" sz="1600" b="1" dirty="0">
                <a:solidFill>
                  <a:srgbClr val="4C4B45"/>
                </a:solidFill>
                <a:latin typeface="+mj-lt"/>
              </a:rPr>
              <a:t>Totalförsvar</a:t>
            </a:r>
          </a:p>
        </p:txBody>
      </p:sp>
      <p:sp>
        <p:nvSpPr>
          <p:cNvPr id="10" name="textruta 9">
            <a:extLst>
              <a:ext uri="{FF2B5EF4-FFF2-40B4-BE49-F238E27FC236}">
                <a16:creationId xmlns:a16="http://schemas.microsoft.com/office/drawing/2014/main" id="{FC751E1B-1D42-106F-E5D0-9DF842A88893}"/>
              </a:ext>
            </a:extLst>
          </p:cNvPr>
          <p:cNvSpPr txBox="1"/>
          <p:nvPr/>
        </p:nvSpPr>
        <p:spPr>
          <a:xfrm>
            <a:off x="7841796" y="2095868"/>
            <a:ext cx="1866376" cy="584775"/>
          </a:xfrm>
          <a:prstGeom prst="rect">
            <a:avLst/>
          </a:prstGeom>
          <a:noFill/>
        </p:spPr>
        <p:txBody>
          <a:bodyPr wrap="square" rtlCol="0">
            <a:spAutoFit/>
          </a:bodyPr>
          <a:lstStyle/>
          <a:p>
            <a:pPr algn="ctr"/>
            <a:r>
              <a:rPr lang="sv-SE" sz="1600" b="1" dirty="0">
                <a:solidFill>
                  <a:srgbClr val="4C4B45"/>
                </a:solidFill>
                <a:latin typeface="+mj-lt"/>
              </a:rPr>
              <a:t>Höjd </a:t>
            </a:r>
            <a:br>
              <a:rPr lang="sv-SE" sz="1600" b="1" dirty="0">
                <a:solidFill>
                  <a:srgbClr val="4C4B45"/>
                </a:solidFill>
                <a:latin typeface="+mj-lt"/>
              </a:rPr>
            </a:br>
            <a:r>
              <a:rPr lang="sv-SE" sz="1600" b="1" dirty="0">
                <a:solidFill>
                  <a:srgbClr val="4C4B45"/>
                </a:solidFill>
                <a:latin typeface="+mj-lt"/>
              </a:rPr>
              <a:t>beredskap</a:t>
            </a:r>
          </a:p>
        </p:txBody>
      </p:sp>
    </p:spTree>
    <p:extLst>
      <p:ext uri="{BB962C8B-B14F-4D97-AF65-F5344CB8AC3E}">
        <p14:creationId xmlns:p14="http://schemas.microsoft.com/office/powerpoint/2010/main" val="951598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normAutofit fontScale="90000"/>
          </a:bodyPr>
          <a:lstStyle/>
          <a:p>
            <a:r>
              <a:rPr lang="sv-SE" dirty="0"/>
              <a:t>MÅLET FÖR DET CIVILA FÖRSVARET</a:t>
            </a:r>
          </a:p>
        </p:txBody>
      </p:sp>
      <p:sp>
        <p:nvSpPr>
          <p:cNvPr id="2" name="Platshållare för text 1">
            <a:extLst>
              <a:ext uri="{FF2B5EF4-FFF2-40B4-BE49-F238E27FC236}">
                <a16:creationId xmlns:a16="http://schemas.microsoft.com/office/drawing/2014/main" id="{C68FC015-0969-C7C5-D494-C14971BE5C0D}"/>
              </a:ext>
              <a:ext uri="{C183D7F6-B498-43B3-948B-1728B52AA6E4}">
                <adec:decorative xmlns:adec="http://schemas.microsoft.com/office/drawing/2017/decorative" val="1"/>
              </a:ext>
            </a:extLst>
          </p:cNvPr>
          <p:cNvSpPr>
            <a:spLocks noGrp="1"/>
          </p:cNvSpPr>
          <p:nvPr>
            <p:ph sz="half" idx="1"/>
          </p:nvPr>
        </p:nvSpPr>
        <p:spPr/>
        <p:txBody>
          <a:bodyPr/>
          <a:lstStyle/>
          <a:p>
            <a:pPr marL="342900" lvl="0" indent="-342900">
              <a:spcAft>
                <a:spcPts val="0"/>
              </a:spcAft>
              <a:buFont typeface="Symbol" panose="05050102010706020507" pitchFamily="18" charset="2"/>
              <a:buChar char=""/>
            </a:pPr>
            <a:r>
              <a:rPr lang="sv-SE" sz="2000" dirty="0">
                <a:ea typeface="Calibri" panose="020F0502020204030204" pitchFamily="34" charset="0"/>
                <a:cs typeface="Times New Roman" panose="02020603050405020304" pitchFamily="18" charset="0"/>
              </a:rPr>
              <a:t>värna civilbefolkningen</a:t>
            </a:r>
          </a:p>
          <a:p>
            <a:pPr marL="342900" lvl="0" indent="-342900">
              <a:spcAft>
                <a:spcPts val="0"/>
              </a:spcAft>
              <a:buFont typeface="Symbol" panose="05050102010706020507" pitchFamily="18" charset="2"/>
              <a:buChar char=""/>
            </a:pPr>
            <a:r>
              <a:rPr lang="sv-SE" sz="2000" dirty="0">
                <a:ea typeface="Calibri" panose="020F0502020204030204" pitchFamily="34" charset="0"/>
                <a:cs typeface="Times New Roman" panose="02020603050405020304" pitchFamily="18" charset="0"/>
              </a:rPr>
              <a:t>säkerställa de viktigaste samhällsfunktionerna</a:t>
            </a:r>
          </a:p>
          <a:p>
            <a:pPr marL="342900" lvl="0" indent="-342900">
              <a:spcAft>
                <a:spcPts val="0"/>
              </a:spcAft>
              <a:buFont typeface="Symbol" panose="05050102010706020507" pitchFamily="18" charset="2"/>
              <a:buChar char=""/>
            </a:pPr>
            <a:r>
              <a:rPr lang="sv-SE" sz="2000" dirty="0">
                <a:ea typeface="Calibri" panose="020F0502020204030204" pitchFamily="34" charset="0"/>
                <a:cs typeface="Times New Roman" panose="02020603050405020304" pitchFamily="18" charset="0"/>
              </a:rPr>
              <a:t>upprätthålla en nödvändig försörjning</a:t>
            </a:r>
          </a:p>
          <a:p>
            <a:pPr marL="342900" lvl="0" indent="-342900">
              <a:spcAft>
                <a:spcPts val="0"/>
              </a:spcAft>
              <a:buFont typeface="Symbol" panose="05050102010706020507" pitchFamily="18" charset="2"/>
              <a:buChar char=""/>
            </a:pPr>
            <a:r>
              <a:rPr lang="sv-SE" sz="2000" dirty="0">
                <a:ea typeface="Calibri" panose="020F0502020204030204" pitchFamily="34" charset="0"/>
                <a:cs typeface="Times New Roman" panose="02020603050405020304" pitchFamily="18" charset="0"/>
              </a:rPr>
              <a:t>bidra till det militära försvarets förmåga vid väpnat angrepp eller krig i vår omvärld</a:t>
            </a:r>
          </a:p>
          <a:p>
            <a:pPr marL="342900" lvl="0" indent="-342900">
              <a:spcAft>
                <a:spcPts val="0"/>
              </a:spcAft>
              <a:buFont typeface="Symbol" panose="05050102010706020507" pitchFamily="18" charset="2"/>
              <a:buChar char=""/>
            </a:pPr>
            <a:r>
              <a:rPr lang="sv-SE" sz="2000" dirty="0">
                <a:ea typeface="Calibri" panose="020F0502020204030204" pitchFamily="34" charset="0"/>
                <a:cs typeface="Times New Roman" panose="02020603050405020304" pitchFamily="18" charset="0"/>
              </a:rPr>
              <a:t>upprätthålla samhällets motståndskraft mot externa påtryckningar och bidra till att stärka försvarsviljan</a:t>
            </a:r>
          </a:p>
          <a:p>
            <a:pPr marL="342900" lvl="0" indent="-342900">
              <a:spcAft>
                <a:spcPts val="0"/>
              </a:spcAft>
              <a:buFont typeface="Symbol" panose="05050102010706020507" pitchFamily="18" charset="2"/>
              <a:buChar char=""/>
            </a:pPr>
            <a:r>
              <a:rPr lang="sv-SE" sz="2000" dirty="0">
                <a:ea typeface="Calibri" panose="020F0502020204030204" pitchFamily="34" charset="0"/>
                <a:cs typeface="Times New Roman" panose="02020603050405020304" pitchFamily="18" charset="0"/>
              </a:rPr>
              <a:t>bidra till att stärka samhällets förmåga att förebygga och hantera svåra påfrestningar på samhället i fred</a:t>
            </a:r>
          </a:p>
          <a:p>
            <a:pPr marL="342900" lvl="0" indent="-342900">
              <a:spcAft>
                <a:spcPts val="0"/>
              </a:spcAft>
              <a:buFont typeface="Symbol" panose="05050102010706020507" pitchFamily="18" charset="2"/>
              <a:buChar char=""/>
            </a:pPr>
            <a:r>
              <a:rPr lang="sv-SE" sz="2000" dirty="0">
                <a:ea typeface="Calibri" panose="020F0502020204030204" pitchFamily="34" charset="0"/>
                <a:cs typeface="Times New Roman" panose="02020603050405020304" pitchFamily="18" charset="0"/>
              </a:rPr>
              <a:t>med tillgängliga resurser bidra till förmågan att delta i internationella fredsfrämjande och humanitära insatser</a:t>
            </a:r>
          </a:p>
        </p:txBody>
      </p:sp>
      <p:sp>
        <p:nvSpPr>
          <p:cNvPr id="3" name="Platshållare för text 2"/>
          <p:cNvSpPr>
            <a:spLocks noGrp="1"/>
          </p:cNvSpPr>
          <p:nvPr>
            <p:ph type="body" idx="10"/>
          </p:nvPr>
        </p:nvSpPr>
        <p:spPr/>
        <p:txBody>
          <a:bodyPr/>
          <a:lstStyle/>
          <a:p>
            <a:r>
              <a:rPr lang="sv-SE" dirty="0"/>
              <a:t>Civil beredskap - krisberedskap och civilt försvar</a:t>
            </a:r>
          </a:p>
        </p:txBody>
      </p:sp>
      <p:pic>
        <p:nvPicPr>
          <p:cNvPr id="13" name="Bild 12">
            <a:extLst>
              <a:ext uri="{FF2B5EF4-FFF2-40B4-BE49-F238E27FC236}">
                <a16:creationId xmlns:a16="http://schemas.microsoft.com/office/drawing/2014/main" id="{3848A3D5-7287-65DC-32C8-3BF5377C8A33}"/>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14046"/>
          <a:stretch/>
        </p:blipFill>
        <p:spPr>
          <a:xfrm>
            <a:off x="0" y="721317"/>
            <a:ext cx="1118313" cy="379476"/>
          </a:xfrm>
          <a:prstGeom prst="rect">
            <a:avLst/>
          </a:prstGeom>
        </p:spPr>
      </p:pic>
    </p:spTree>
    <p:extLst>
      <p:ext uri="{BB962C8B-B14F-4D97-AF65-F5344CB8AC3E}">
        <p14:creationId xmlns:p14="http://schemas.microsoft.com/office/powerpoint/2010/main" val="830852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9E089A27-AAE3-851E-EC96-DB0EE6BDFC6F}"/>
              </a:ext>
              <a:ext uri="{C183D7F6-B498-43B3-948B-1728B52AA6E4}">
                <adec:decorative xmlns:adec="http://schemas.microsoft.com/office/drawing/2017/decorative" val="1"/>
              </a:ext>
            </a:extLst>
          </p:cNvPr>
          <p:cNvSpPr>
            <a:spLocks noGrp="1"/>
          </p:cNvSpPr>
          <p:nvPr>
            <p:ph type="body" idx="1"/>
          </p:nvPr>
        </p:nvSpPr>
        <p:spPr/>
        <p:txBody>
          <a:bodyPr/>
          <a:lstStyle/>
          <a:p>
            <a:r>
              <a:rPr lang="sv-SE" dirty="0">
                <a:solidFill>
                  <a:schemeClr val="tx1">
                    <a:lumMod val="75000"/>
                    <a:lumOff val="25000"/>
                  </a:schemeClr>
                </a:solidFill>
              </a:rPr>
              <a:t>Civil beredskap - krisberedskap och civilt försvar</a:t>
            </a:r>
            <a:endParaRPr lang="sv-SE" dirty="0"/>
          </a:p>
        </p:txBody>
      </p:sp>
      <p:pic>
        <p:nvPicPr>
          <p:cNvPr id="14" name="Bild 13">
            <a:extLst>
              <a:ext uri="{FF2B5EF4-FFF2-40B4-BE49-F238E27FC236}">
                <a16:creationId xmlns:a16="http://schemas.microsoft.com/office/drawing/2014/main" id="{FB1ACE5E-D147-00BC-896F-7352E0B72CAB}"/>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14046"/>
          <a:stretch/>
        </p:blipFill>
        <p:spPr>
          <a:xfrm>
            <a:off x="0" y="721317"/>
            <a:ext cx="1118313" cy="379476"/>
          </a:xfrm>
          <a:prstGeom prst="rect">
            <a:avLst/>
          </a:prstGeom>
        </p:spPr>
      </p:pic>
      <p:sp>
        <p:nvSpPr>
          <p:cNvPr id="3" name="Rubrik 2">
            <a:extLst>
              <a:ext uri="{FF2B5EF4-FFF2-40B4-BE49-F238E27FC236}">
                <a16:creationId xmlns:a16="http://schemas.microsoft.com/office/drawing/2014/main" id="{0B1844B1-B673-455A-886B-FDCCE2B21030}"/>
              </a:ext>
            </a:extLst>
          </p:cNvPr>
          <p:cNvSpPr>
            <a:spLocks noGrp="1"/>
          </p:cNvSpPr>
          <p:nvPr>
            <p:ph type="title"/>
          </p:nvPr>
        </p:nvSpPr>
        <p:spPr/>
        <p:txBody>
          <a:bodyPr>
            <a:normAutofit fontScale="90000"/>
          </a:bodyPr>
          <a:lstStyle/>
          <a:p>
            <a:r>
              <a:rPr lang="sv-SE" dirty="0"/>
              <a:t>EXEMPEL SAMHÄLLSSTÖRNINGAR</a:t>
            </a:r>
            <a:br>
              <a:rPr lang="sv-SE" dirty="0"/>
            </a:br>
            <a:endParaRPr lang="sv-SE" dirty="0"/>
          </a:p>
        </p:txBody>
      </p:sp>
      <p:pic>
        <p:nvPicPr>
          <p:cNvPr id="13" name="Bildobjekt 12">
            <a:extLs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00" r="200"/>
          <a:stretch/>
        </p:blipFill>
        <p:spPr>
          <a:xfrm>
            <a:off x="668581" y="1570007"/>
            <a:ext cx="1440000" cy="1440000"/>
          </a:xfrm>
          <a:prstGeom prst="rect">
            <a:avLst/>
          </a:prstGeom>
        </p:spPr>
      </p:pic>
      <p:sp>
        <p:nvSpPr>
          <p:cNvPr id="2" name="textruta 1"/>
          <p:cNvSpPr txBox="1"/>
          <p:nvPr/>
        </p:nvSpPr>
        <p:spPr>
          <a:xfrm>
            <a:off x="805729" y="3160546"/>
            <a:ext cx="1165704" cy="338554"/>
          </a:xfrm>
          <a:prstGeom prst="rect">
            <a:avLst/>
          </a:prstGeom>
          <a:noFill/>
        </p:spPr>
        <p:txBody>
          <a:bodyPr wrap="none" rtlCol="0">
            <a:spAutoFit/>
          </a:bodyPr>
          <a:lstStyle/>
          <a:p>
            <a:pPr algn="ctr"/>
            <a:r>
              <a:rPr lang="sv-SE" sz="1600" b="1" dirty="0">
                <a:solidFill>
                  <a:srgbClr val="4C4B45"/>
                </a:solidFill>
                <a:latin typeface="+mj-lt"/>
              </a:rPr>
              <a:t>Social oro</a:t>
            </a:r>
          </a:p>
        </p:txBody>
      </p:sp>
      <p:pic>
        <p:nvPicPr>
          <p:cNvPr id="12" name="Bildobjekt 11">
            <a:extLs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00" r="100"/>
          <a:stretch/>
        </p:blipFill>
        <p:spPr>
          <a:xfrm>
            <a:off x="2785991" y="1570007"/>
            <a:ext cx="1440000" cy="1440000"/>
          </a:xfrm>
          <a:prstGeom prst="rect">
            <a:avLst/>
          </a:prstGeom>
        </p:spPr>
      </p:pic>
      <p:sp>
        <p:nvSpPr>
          <p:cNvPr id="15" name="textruta 14"/>
          <p:cNvSpPr txBox="1"/>
          <p:nvPr/>
        </p:nvSpPr>
        <p:spPr>
          <a:xfrm>
            <a:off x="2822952" y="3144412"/>
            <a:ext cx="1366080" cy="338554"/>
          </a:xfrm>
          <a:prstGeom prst="rect">
            <a:avLst/>
          </a:prstGeom>
          <a:noFill/>
        </p:spPr>
        <p:txBody>
          <a:bodyPr wrap="none" rtlCol="0">
            <a:spAutoFit/>
          </a:bodyPr>
          <a:lstStyle/>
          <a:p>
            <a:pPr algn="ctr"/>
            <a:r>
              <a:rPr lang="sv-SE" sz="1600" b="1">
                <a:solidFill>
                  <a:srgbClr val="4C4B45"/>
                </a:solidFill>
                <a:latin typeface="+mj-lt"/>
              </a:rPr>
              <a:t>Skogsbrand</a:t>
            </a:r>
          </a:p>
        </p:txBody>
      </p:sp>
      <p:pic>
        <p:nvPicPr>
          <p:cNvPr id="7" name="Bildobjekt 6">
            <a:extLst>
              <a:ext uri="{C183D7F6-B498-43B3-948B-1728B52AA6E4}">
                <adec:decorative xmlns:adec="http://schemas.microsoft.com/office/drawing/2017/decorative" val="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2138" r="11376"/>
          <a:stretch/>
        </p:blipFill>
        <p:spPr>
          <a:xfrm>
            <a:off x="4903401" y="1570007"/>
            <a:ext cx="1440000" cy="1440000"/>
          </a:xfrm>
          <a:prstGeom prst="rect">
            <a:avLst/>
          </a:prstGeom>
        </p:spPr>
      </p:pic>
      <p:sp>
        <p:nvSpPr>
          <p:cNvPr id="17" name="textruta 16"/>
          <p:cNvSpPr txBox="1"/>
          <p:nvPr/>
        </p:nvSpPr>
        <p:spPr>
          <a:xfrm>
            <a:off x="5013241" y="3149029"/>
            <a:ext cx="1335622" cy="338554"/>
          </a:xfrm>
          <a:prstGeom prst="rect">
            <a:avLst/>
          </a:prstGeom>
          <a:noFill/>
        </p:spPr>
        <p:txBody>
          <a:bodyPr wrap="none" rtlCol="0">
            <a:spAutoFit/>
          </a:bodyPr>
          <a:lstStyle/>
          <a:p>
            <a:pPr algn="ctr"/>
            <a:r>
              <a:rPr lang="sv-SE" sz="1600" b="1">
                <a:solidFill>
                  <a:srgbClr val="4C4B45"/>
                </a:solidFill>
                <a:latin typeface="+mj-lt"/>
              </a:rPr>
              <a:t>Dammbrott</a:t>
            </a:r>
          </a:p>
        </p:txBody>
      </p:sp>
      <p:pic>
        <p:nvPicPr>
          <p:cNvPr id="10" name="Bildobjekt 9">
            <a:extLst>
              <a:ext uri="{C183D7F6-B498-43B3-948B-1728B52AA6E4}">
                <adec:decorative xmlns:adec="http://schemas.microsoft.com/office/drawing/2017/decorative" val="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020811" y="1570007"/>
            <a:ext cx="1440000" cy="1440000"/>
          </a:xfrm>
          <a:prstGeom prst="rect">
            <a:avLst/>
          </a:prstGeom>
        </p:spPr>
      </p:pic>
      <p:sp>
        <p:nvSpPr>
          <p:cNvPr id="18" name="textruta 17"/>
          <p:cNvSpPr txBox="1"/>
          <p:nvPr/>
        </p:nvSpPr>
        <p:spPr>
          <a:xfrm>
            <a:off x="6883350" y="3145430"/>
            <a:ext cx="1830226" cy="338554"/>
          </a:xfrm>
          <a:prstGeom prst="rect">
            <a:avLst/>
          </a:prstGeom>
          <a:noFill/>
        </p:spPr>
        <p:txBody>
          <a:bodyPr wrap="square" rtlCol="0">
            <a:spAutoFit/>
          </a:bodyPr>
          <a:lstStyle/>
          <a:p>
            <a:pPr algn="ctr"/>
            <a:r>
              <a:rPr lang="sv-SE" sz="1600" b="1">
                <a:solidFill>
                  <a:srgbClr val="4C4B45"/>
                </a:solidFill>
                <a:latin typeface="+mj-lt"/>
              </a:rPr>
              <a:t>Höjd beredskap</a:t>
            </a:r>
          </a:p>
        </p:txBody>
      </p:sp>
      <p:pic>
        <p:nvPicPr>
          <p:cNvPr id="11" name="Bildobjekt 10">
            <a:extLs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68581" y="3944533"/>
            <a:ext cx="1440000" cy="1440000"/>
          </a:xfrm>
          <a:prstGeom prst="rect">
            <a:avLst/>
          </a:prstGeom>
        </p:spPr>
      </p:pic>
      <p:sp>
        <p:nvSpPr>
          <p:cNvPr id="19" name="textruta 18"/>
          <p:cNvSpPr txBox="1"/>
          <p:nvPr/>
        </p:nvSpPr>
        <p:spPr>
          <a:xfrm>
            <a:off x="849010" y="5528118"/>
            <a:ext cx="1079142" cy="338554"/>
          </a:xfrm>
          <a:prstGeom prst="rect">
            <a:avLst/>
          </a:prstGeom>
          <a:noFill/>
        </p:spPr>
        <p:txBody>
          <a:bodyPr wrap="none" rtlCol="0">
            <a:spAutoFit/>
          </a:bodyPr>
          <a:lstStyle/>
          <a:p>
            <a:pPr algn="ctr"/>
            <a:r>
              <a:rPr lang="sv-SE" sz="1600" b="1">
                <a:solidFill>
                  <a:srgbClr val="4C4B45"/>
                </a:solidFill>
                <a:latin typeface="+mj-lt"/>
              </a:rPr>
              <a:t>Pandemi</a:t>
            </a:r>
          </a:p>
        </p:txBody>
      </p:sp>
      <p:pic>
        <p:nvPicPr>
          <p:cNvPr id="5" name="Bildobjekt 4">
            <a:extLst>
              <a:ext uri="{C183D7F6-B498-43B3-948B-1728B52AA6E4}">
                <adec:decorative xmlns:adec="http://schemas.microsoft.com/office/drawing/2017/decorative" val="1"/>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l="200" r="200"/>
          <a:stretch/>
        </p:blipFill>
        <p:spPr>
          <a:xfrm>
            <a:off x="2785991" y="3944533"/>
            <a:ext cx="1440000" cy="1440000"/>
          </a:xfrm>
          <a:prstGeom prst="rect">
            <a:avLst/>
          </a:prstGeom>
        </p:spPr>
      </p:pic>
      <p:sp>
        <p:nvSpPr>
          <p:cNvPr id="20" name="textruta 19"/>
          <p:cNvSpPr txBox="1"/>
          <p:nvPr/>
        </p:nvSpPr>
        <p:spPr>
          <a:xfrm>
            <a:off x="2887873" y="5543781"/>
            <a:ext cx="1236236" cy="338554"/>
          </a:xfrm>
          <a:prstGeom prst="rect">
            <a:avLst/>
          </a:prstGeom>
          <a:noFill/>
        </p:spPr>
        <p:txBody>
          <a:bodyPr wrap="none" rtlCol="0">
            <a:spAutoFit/>
          </a:bodyPr>
          <a:lstStyle/>
          <a:p>
            <a:pPr algn="ctr"/>
            <a:r>
              <a:rPr lang="sv-SE" sz="1600" b="1">
                <a:solidFill>
                  <a:srgbClr val="4C4B45"/>
                </a:solidFill>
                <a:latin typeface="+mj-lt"/>
              </a:rPr>
              <a:t>Sabotage </a:t>
            </a:r>
          </a:p>
        </p:txBody>
      </p:sp>
      <p:pic>
        <p:nvPicPr>
          <p:cNvPr id="9" name="Bildobjekt 8">
            <a:extLst>
              <a:ext uri="{C183D7F6-B498-43B3-948B-1728B52AA6E4}">
                <adec:decorative xmlns:adec="http://schemas.microsoft.com/office/drawing/2017/decorative" val="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903401" y="3944533"/>
            <a:ext cx="1440000" cy="1440000"/>
          </a:xfrm>
          <a:prstGeom prst="rect">
            <a:avLst/>
          </a:prstGeom>
        </p:spPr>
      </p:pic>
      <p:sp>
        <p:nvSpPr>
          <p:cNvPr id="21" name="textruta 20"/>
          <p:cNvSpPr txBox="1"/>
          <p:nvPr/>
        </p:nvSpPr>
        <p:spPr>
          <a:xfrm>
            <a:off x="5093448" y="5528118"/>
            <a:ext cx="1059907" cy="338554"/>
          </a:xfrm>
          <a:prstGeom prst="rect">
            <a:avLst/>
          </a:prstGeom>
          <a:noFill/>
        </p:spPr>
        <p:txBody>
          <a:bodyPr wrap="none" rtlCol="0">
            <a:spAutoFit/>
          </a:bodyPr>
          <a:lstStyle/>
          <a:p>
            <a:pPr algn="ctr"/>
            <a:r>
              <a:rPr lang="sv-SE" sz="1600" b="1">
                <a:solidFill>
                  <a:srgbClr val="4C4B45"/>
                </a:solidFill>
                <a:latin typeface="+mj-lt"/>
              </a:rPr>
              <a:t>IT-attack</a:t>
            </a:r>
          </a:p>
        </p:txBody>
      </p:sp>
      <p:pic>
        <p:nvPicPr>
          <p:cNvPr id="6" name="Bildobjekt 5">
            <a:extLst>
              <a:ext uri="{C183D7F6-B498-43B3-948B-1728B52AA6E4}">
                <adec:decorative xmlns:adec="http://schemas.microsoft.com/office/drawing/2017/decorative" val="1"/>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l="398" r="398"/>
          <a:stretch/>
        </p:blipFill>
        <p:spPr>
          <a:xfrm>
            <a:off x="7020811" y="3944533"/>
            <a:ext cx="1440000" cy="1440000"/>
          </a:xfrm>
          <a:prstGeom prst="rect">
            <a:avLst/>
          </a:prstGeom>
        </p:spPr>
      </p:pic>
      <p:sp>
        <p:nvSpPr>
          <p:cNvPr id="22" name="textruta 21"/>
          <p:cNvSpPr txBox="1"/>
          <p:nvPr/>
        </p:nvSpPr>
        <p:spPr>
          <a:xfrm>
            <a:off x="6691745" y="5528118"/>
            <a:ext cx="2098132" cy="584775"/>
          </a:xfrm>
          <a:prstGeom prst="rect">
            <a:avLst/>
          </a:prstGeom>
          <a:noFill/>
        </p:spPr>
        <p:txBody>
          <a:bodyPr wrap="square" rtlCol="0">
            <a:spAutoFit/>
          </a:bodyPr>
          <a:lstStyle/>
          <a:p>
            <a:pPr algn="ctr"/>
            <a:r>
              <a:rPr lang="sv-SE" sz="1600" b="1">
                <a:solidFill>
                  <a:srgbClr val="4C4B45"/>
                </a:solidFill>
                <a:latin typeface="+mj-lt"/>
              </a:rPr>
              <a:t>CBRNE-händelse</a:t>
            </a:r>
          </a:p>
          <a:p>
            <a:pPr algn="ctr"/>
            <a:r>
              <a:rPr lang="sv-SE" sz="1600" b="1">
                <a:solidFill>
                  <a:srgbClr val="4C4B45"/>
                </a:solidFill>
                <a:latin typeface="+mj-lt"/>
              </a:rPr>
              <a:t>Farliga ämnen</a:t>
            </a:r>
          </a:p>
        </p:txBody>
      </p:sp>
    </p:spTree>
    <p:extLst>
      <p:ext uri="{BB962C8B-B14F-4D97-AF65-F5344CB8AC3E}">
        <p14:creationId xmlns:p14="http://schemas.microsoft.com/office/powerpoint/2010/main" val="162889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C5EFCAA-31F4-5929-A477-915793D03195}"/>
              </a:ext>
            </a:extLst>
          </p:cNvPr>
          <p:cNvSpPr>
            <a:spLocks noGrp="1"/>
          </p:cNvSpPr>
          <p:nvPr>
            <p:ph type="title"/>
          </p:nvPr>
        </p:nvSpPr>
        <p:spPr/>
        <p:txBody>
          <a:bodyPr>
            <a:normAutofit fontScale="90000"/>
          </a:bodyPr>
          <a:lstStyle/>
          <a:p>
            <a:r>
              <a:rPr lang="sv-SE" dirty="0"/>
              <a:t>INDELNING I CIVILOMRÅDEN</a:t>
            </a:r>
          </a:p>
        </p:txBody>
      </p:sp>
      <p:pic>
        <p:nvPicPr>
          <p:cNvPr id="5" name="Bild 4">
            <a:extLst>
              <a:ext uri="{FF2B5EF4-FFF2-40B4-BE49-F238E27FC236}">
                <a16:creationId xmlns:a16="http://schemas.microsoft.com/office/drawing/2014/main" id="{9DDDAECD-2D2D-455E-0900-FE1511BA3209}"/>
              </a:ext>
              <a:ext uri="{C183D7F6-B498-43B3-948B-1728B52AA6E4}">
                <adec:decorative xmlns:adec="http://schemas.microsoft.com/office/drawing/2017/decorative" val="1"/>
              </a:ext>
            </a:extLst>
          </p:cNvPr>
          <p:cNvPicPr>
            <a:picLocks noChangeAspect="1"/>
          </p:cNvPicPr>
          <p:nvPr/>
        </p:nvPicPr>
        <p:blipFill rotWithShape="1">
          <a:blip cstate="hqprint">
            <a:extLst>
              <a:ext uri="{28A0092B-C50C-407E-A947-70E740481C1C}">
                <a14:useLocalDpi xmlns:a14="http://schemas.microsoft.com/office/drawing/2010/main" val="0"/>
              </a:ext>
            </a:extLst>
          </a:blip>
          <a:srcRect l="14046"/>
          <a:stretch/>
        </p:blipFill>
        <p:spPr>
          <a:xfrm>
            <a:off x="0" y="721317"/>
            <a:ext cx="1118313" cy="379476"/>
          </a:xfrm>
          <a:prstGeom prst="rect">
            <a:avLst/>
          </a:prstGeom>
        </p:spPr>
      </p:pic>
      <p:pic>
        <p:nvPicPr>
          <p:cNvPr id="3" name="Bildobjekt 6">
            <a:extLst>
              <a:ext uri="{FF2B5EF4-FFF2-40B4-BE49-F238E27FC236}">
                <a16:creationId xmlns:a16="http://schemas.microsoft.com/office/drawing/2014/main" id="{3D56BBA9-9CFA-FA52-35D2-1859ECD3B649}"/>
              </a:ext>
              <a:ext uri="{C183D7F6-B498-43B3-948B-1728B52AA6E4}">
                <adec:decorative xmlns:adec="http://schemas.microsoft.com/office/drawing/2017/decorative" val="1"/>
              </a:ext>
            </a:extLst>
          </p:cNvPr>
          <p:cNvPicPr>
            <a:picLocks noChangeAspect="1"/>
          </p:cNvPicPr>
          <p:nvPr/>
        </p:nvPicPr>
        <p:blipFill>
          <a:blip r:embed="rId3">
            <a:alphaModFix amt="50000"/>
          </a:blip>
          <a:stretch>
            <a:fillRect/>
          </a:stretch>
        </p:blipFill>
        <p:spPr>
          <a:xfrm>
            <a:off x="721035" y="2127503"/>
            <a:ext cx="1263716" cy="611628"/>
          </a:xfrm>
          <a:prstGeom prst="rect">
            <a:avLst/>
          </a:prstGeom>
        </p:spPr>
      </p:pic>
      <p:pic>
        <p:nvPicPr>
          <p:cNvPr id="2" name="Bildobjekt 2">
            <a:extLst>
              <a:ext uri="{FF2B5EF4-FFF2-40B4-BE49-F238E27FC236}">
                <a16:creationId xmlns:a16="http://schemas.microsoft.com/office/drawing/2014/main" id="{B4352FC1-4785-32C6-6FC4-3457C1802289}"/>
              </a:ext>
              <a:ext uri="{C183D7F6-B498-43B3-948B-1728B52AA6E4}">
                <adec:decorative xmlns:adec="http://schemas.microsoft.com/office/drawing/2017/decorative" val="1"/>
              </a:ext>
            </a:extLst>
          </p:cNvPr>
          <p:cNvPicPr>
            <a:picLocks noChangeAspect="1"/>
          </p:cNvPicPr>
          <p:nvPr/>
        </p:nvPicPr>
        <p:blipFill>
          <a:blip r:embed="rId4">
            <a:alphaModFix amt="50000"/>
          </a:blip>
          <a:stretch>
            <a:fillRect/>
          </a:stretch>
        </p:blipFill>
        <p:spPr>
          <a:xfrm>
            <a:off x="721034" y="2874827"/>
            <a:ext cx="1548518" cy="631071"/>
          </a:xfrm>
          <a:prstGeom prst="rect">
            <a:avLst/>
          </a:prstGeom>
        </p:spPr>
      </p:pic>
      <p:pic>
        <p:nvPicPr>
          <p:cNvPr id="7" name="Bildobjekt 8" descr="Nivå tre av fem - högre regional nivå.">
            <a:extLst>
              <a:ext uri="{FF2B5EF4-FFF2-40B4-BE49-F238E27FC236}">
                <a16:creationId xmlns:a16="http://schemas.microsoft.com/office/drawing/2014/main" id="{E789C3C8-727E-33E3-69DC-38263B8E5E29}"/>
              </a:ext>
            </a:extLst>
          </p:cNvPr>
          <p:cNvPicPr>
            <a:picLocks noChangeAspect="1"/>
          </p:cNvPicPr>
          <p:nvPr/>
        </p:nvPicPr>
        <p:blipFill>
          <a:blip r:embed="rId5"/>
          <a:stretch>
            <a:fillRect/>
          </a:stretch>
        </p:blipFill>
        <p:spPr>
          <a:xfrm>
            <a:off x="721034" y="3641594"/>
            <a:ext cx="3284911" cy="1172662"/>
          </a:xfrm>
          <a:prstGeom prst="rect">
            <a:avLst/>
          </a:prstGeom>
        </p:spPr>
      </p:pic>
      <p:pic>
        <p:nvPicPr>
          <p:cNvPr id="16" name="Bildobjekt 9">
            <a:extLst>
              <a:ext uri="{FF2B5EF4-FFF2-40B4-BE49-F238E27FC236}">
                <a16:creationId xmlns:a16="http://schemas.microsoft.com/office/drawing/2014/main" id="{AE027CF0-376E-F6D6-1FF0-A5524289EA18}"/>
              </a:ext>
              <a:ext uri="{C183D7F6-B498-43B3-948B-1728B52AA6E4}">
                <adec:decorative xmlns:adec="http://schemas.microsoft.com/office/drawing/2017/decorative" val="1"/>
              </a:ext>
            </a:extLst>
          </p:cNvPr>
          <p:cNvPicPr>
            <a:picLocks noChangeAspect="1"/>
          </p:cNvPicPr>
          <p:nvPr/>
        </p:nvPicPr>
        <p:blipFill>
          <a:blip r:embed="rId6">
            <a:alphaModFix amt="50000"/>
          </a:blip>
          <a:stretch>
            <a:fillRect/>
          </a:stretch>
        </p:blipFill>
        <p:spPr>
          <a:xfrm>
            <a:off x="721034" y="4949952"/>
            <a:ext cx="2083625" cy="679058"/>
          </a:xfrm>
          <a:prstGeom prst="rect">
            <a:avLst/>
          </a:prstGeom>
        </p:spPr>
      </p:pic>
      <p:pic>
        <p:nvPicPr>
          <p:cNvPr id="10" name="Bildobjekt 10">
            <a:extLst>
              <a:ext uri="{FF2B5EF4-FFF2-40B4-BE49-F238E27FC236}">
                <a16:creationId xmlns:a16="http://schemas.microsoft.com/office/drawing/2014/main" id="{6AA2D49E-45C2-CA23-B6B4-620ADC6CF618}"/>
              </a:ext>
              <a:ext uri="{C183D7F6-B498-43B3-948B-1728B52AA6E4}">
                <adec:decorative xmlns:adec="http://schemas.microsoft.com/office/drawing/2017/decorative" val="1"/>
              </a:ext>
            </a:extLst>
          </p:cNvPr>
          <p:cNvPicPr>
            <a:picLocks noChangeAspect="1"/>
          </p:cNvPicPr>
          <p:nvPr/>
        </p:nvPicPr>
        <p:blipFill>
          <a:blip r:embed="rId7">
            <a:alphaModFix amt="50000"/>
          </a:blip>
          <a:stretch>
            <a:fillRect/>
          </a:stretch>
        </p:blipFill>
        <p:spPr>
          <a:xfrm>
            <a:off x="721034" y="5764705"/>
            <a:ext cx="2321780" cy="580088"/>
          </a:xfrm>
          <a:prstGeom prst="rect">
            <a:avLst/>
          </a:prstGeom>
        </p:spPr>
      </p:pic>
      <p:pic>
        <p:nvPicPr>
          <p:cNvPr id="11" name="Bildobjekt 10" descr="Bilden visar en sverigekarta där det är utmärkt 6 civilområden som förkortas CIvo N (Norra), Civo M (Mellersta), Civo V (Västra), Civo Ö (Östra), Civo SÖ (Sydöstra) och CIvos S (Södra). ">
            <a:extLst>
              <a:ext uri="{FF2B5EF4-FFF2-40B4-BE49-F238E27FC236}">
                <a16:creationId xmlns:a16="http://schemas.microsoft.com/office/drawing/2014/main" id="{C98F133F-C88B-30AC-C71F-508F40ECD3D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547008" y="356458"/>
            <a:ext cx="2998694" cy="6191998"/>
          </a:xfrm>
          <a:prstGeom prst="rect">
            <a:avLst/>
          </a:prstGeom>
        </p:spPr>
      </p:pic>
      <p:sp>
        <p:nvSpPr>
          <p:cNvPr id="37" name="Rektangel 36">
            <a:extLst>
              <a:ext uri="{FF2B5EF4-FFF2-40B4-BE49-F238E27FC236}">
                <a16:creationId xmlns:a16="http://schemas.microsoft.com/office/drawing/2014/main" id="{983EC28C-AC52-FDAF-9932-DE6493327AFA}"/>
              </a:ext>
              <a:ext uri="{C183D7F6-B498-43B3-948B-1728B52AA6E4}">
                <adec:decorative xmlns:adec="http://schemas.microsoft.com/office/drawing/2017/decorative" val="1"/>
              </a:ext>
            </a:extLst>
          </p:cNvPr>
          <p:cNvSpPr/>
          <p:nvPr/>
        </p:nvSpPr>
        <p:spPr>
          <a:xfrm>
            <a:off x="9591232" y="1692842"/>
            <a:ext cx="144000" cy="949707"/>
          </a:xfrm>
          <a:prstGeom prst="rect">
            <a:avLst/>
          </a:prstGeom>
          <a:solidFill>
            <a:srgbClr val="9A4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Rektangel 37">
            <a:extLst>
              <a:ext uri="{FF2B5EF4-FFF2-40B4-BE49-F238E27FC236}">
                <a16:creationId xmlns:a16="http://schemas.microsoft.com/office/drawing/2014/main" id="{D6CE5B39-E519-2A9A-99C1-6D714D4D9DB1}"/>
              </a:ext>
            </a:extLst>
          </p:cNvPr>
          <p:cNvSpPr/>
          <p:nvPr/>
        </p:nvSpPr>
        <p:spPr>
          <a:xfrm>
            <a:off x="9721163" y="1692842"/>
            <a:ext cx="2393685" cy="9497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50" b="1" dirty="0">
                <a:solidFill>
                  <a:srgbClr val="9A4E6F"/>
                </a:solidFill>
                <a:latin typeface="+mj-lt"/>
              </a:rPr>
              <a:t>NORRA CIVILOMRÅDET</a:t>
            </a:r>
          </a:p>
          <a:p>
            <a:r>
              <a:rPr lang="sv-SE" sz="1050" dirty="0">
                <a:solidFill>
                  <a:schemeClr val="tx1"/>
                </a:solidFill>
                <a:latin typeface="+mj-lt"/>
              </a:rPr>
              <a:t>Västernorrlands, Jämtlands, Västerbottens och Norrbottens län</a:t>
            </a:r>
          </a:p>
          <a:p>
            <a:r>
              <a:rPr lang="sv-SE" sz="1050" b="1" dirty="0">
                <a:solidFill>
                  <a:srgbClr val="9A4E6F"/>
                </a:solidFill>
                <a:latin typeface="+mj-lt"/>
              </a:rPr>
              <a:t>ANSVARIG LÄNSSTYRELSE</a:t>
            </a:r>
          </a:p>
          <a:p>
            <a:r>
              <a:rPr lang="sv-SE" sz="1050" dirty="0">
                <a:solidFill>
                  <a:schemeClr val="tx1"/>
                </a:solidFill>
                <a:latin typeface="+mj-lt"/>
              </a:rPr>
              <a:t>Länsstyrelsen i Norrbottens län </a:t>
            </a:r>
          </a:p>
        </p:txBody>
      </p:sp>
      <p:sp>
        <p:nvSpPr>
          <p:cNvPr id="39" name="Rektangel 38">
            <a:extLst>
              <a:ext uri="{FF2B5EF4-FFF2-40B4-BE49-F238E27FC236}">
                <a16:creationId xmlns:a16="http://schemas.microsoft.com/office/drawing/2014/main" id="{8C8B2945-809F-E6BA-527D-DC7C4708503F}"/>
              </a:ext>
              <a:ext uri="{C183D7F6-B498-43B3-948B-1728B52AA6E4}">
                <adec:decorative xmlns:adec="http://schemas.microsoft.com/office/drawing/2017/decorative" val="1"/>
              </a:ext>
            </a:extLst>
          </p:cNvPr>
          <p:cNvSpPr/>
          <p:nvPr/>
        </p:nvSpPr>
        <p:spPr>
          <a:xfrm>
            <a:off x="9090524" y="2841748"/>
            <a:ext cx="144000" cy="1123199"/>
          </a:xfrm>
          <a:prstGeom prst="rect">
            <a:avLst/>
          </a:prstGeom>
          <a:solidFill>
            <a:srgbClr val="9A4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Rektangel 39">
            <a:extLst>
              <a:ext uri="{FF2B5EF4-FFF2-40B4-BE49-F238E27FC236}">
                <a16:creationId xmlns:a16="http://schemas.microsoft.com/office/drawing/2014/main" id="{C6AD505E-8DEC-D613-AE01-298AED14FE17}"/>
              </a:ext>
            </a:extLst>
          </p:cNvPr>
          <p:cNvSpPr/>
          <p:nvPr/>
        </p:nvSpPr>
        <p:spPr>
          <a:xfrm>
            <a:off x="9220456" y="2841748"/>
            <a:ext cx="2506719" cy="11231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50" b="1" dirty="0">
                <a:solidFill>
                  <a:srgbClr val="9A4E6F"/>
                </a:solidFill>
                <a:latin typeface="+mj-lt"/>
              </a:rPr>
              <a:t>MELLERSTA CIVILOMRÅDET</a:t>
            </a:r>
          </a:p>
          <a:p>
            <a:r>
              <a:rPr lang="sv-SE" sz="1050" dirty="0">
                <a:solidFill>
                  <a:schemeClr val="tx1"/>
                </a:solidFill>
                <a:latin typeface="+mj-lt"/>
              </a:rPr>
              <a:t>Uppsala, Södermanlands, Västmanlands, Värmlands, Örebro, Dalarnas och Gävleborgs län</a:t>
            </a:r>
          </a:p>
          <a:p>
            <a:r>
              <a:rPr lang="sv-SE" sz="1050" b="1" dirty="0">
                <a:solidFill>
                  <a:srgbClr val="9A4E6F"/>
                </a:solidFill>
                <a:latin typeface="+mj-lt"/>
              </a:rPr>
              <a:t>ANSVARIG LÄNSSTYRELSE</a:t>
            </a:r>
          </a:p>
          <a:p>
            <a:r>
              <a:rPr lang="sv-SE" sz="1050" dirty="0">
                <a:solidFill>
                  <a:schemeClr val="tx1"/>
                </a:solidFill>
                <a:latin typeface="+mj-lt"/>
              </a:rPr>
              <a:t>Länsstyrelsen i Örebro län </a:t>
            </a:r>
          </a:p>
        </p:txBody>
      </p:sp>
      <p:sp>
        <p:nvSpPr>
          <p:cNvPr id="45" name="Rektangel 44">
            <a:extLst>
              <a:ext uri="{FF2B5EF4-FFF2-40B4-BE49-F238E27FC236}">
                <a16:creationId xmlns:a16="http://schemas.microsoft.com/office/drawing/2014/main" id="{6165E250-E240-BA89-C11F-8324EEE4B972}"/>
              </a:ext>
              <a:ext uri="{C183D7F6-B498-43B3-948B-1728B52AA6E4}">
                <adec:decorative xmlns:adec="http://schemas.microsoft.com/office/drawing/2017/decorative" val="1"/>
              </a:ext>
            </a:extLst>
          </p:cNvPr>
          <p:cNvSpPr/>
          <p:nvPr/>
        </p:nvSpPr>
        <p:spPr>
          <a:xfrm>
            <a:off x="4302977" y="3585437"/>
            <a:ext cx="144000" cy="802285"/>
          </a:xfrm>
          <a:prstGeom prst="rect">
            <a:avLst/>
          </a:prstGeom>
          <a:solidFill>
            <a:srgbClr val="9A4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ktangel 45">
            <a:extLst>
              <a:ext uri="{FF2B5EF4-FFF2-40B4-BE49-F238E27FC236}">
                <a16:creationId xmlns:a16="http://schemas.microsoft.com/office/drawing/2014/main" id="{D2E347E0-8B06-56DB-CF0D-18D37938B25A}"/>
              </a:ext>
            </a:extLst>
          </p:cNvPr>
          <p:cNvSpPr/>
          <p:nvPr/>
        </p:nvSpPr>
        <p:spPr>
          <a:xfrm>
            <a:off x="4432909" y="3585437"/>
            <a:ext cx="2595313" cy="7997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50" b="1" dirty="0">
                <a:solidFill>
                  <a:srgbClr val="9A4E6F"/>
                </a:solidFill>
                <a:latin typeface="+mj-lt"/>
              </a:rPr>
              <a:t>VÄSTRA CIVILOMRÅDET</a:t>
            </a:r>
          </a:p>
          <a:p>
            <a:r>
              <a:rPr lang="sv-SE" sz="1050" dirty="0">
                <a:solidFill>
                  <a:schemeClr val="tx1"/>
                </a:solidFill>
                <a:latin typeface="+mj-lt"/>
              </a:rPr>
              <a:t>Hallands och Västra Götalands län</a:t>
            </a:r>
          </a:p>
          <a:p>
            <a:r>
              <a:rPr lang="sv-SE" sz="1050" b="1" dirty="0">
                <a:solidFill>
                  <a:srgbClr val="9A4E6F"/>
                </a:solidFill>
                <a:latin typeface="+mj-lt"/>
              </a:rPr>
              <a:t>ANSVARIG LÄNSSTYRELSE</a:t>
            </a:r>
          </a:p>
          <a:p>
            <a:r>
              <a:rPr lang="sv-SE" sz="1050" dirty="0">
                <a:solidFill>
                  <a:schemeClr val="tx1"/>
                </a:solidFill>
                <a:latin typeface="+mj-lt"/>
              </a:rPr>
              <a:t>Länsstyrelsen i Västra Götalands  län </a:t>
            </a:r>
          </a:p>
        </p:txBody>
      </p:sp>
      <p:sp>
        <p:nvSpPr>
          <p:cNvPr id="41" name="Rektangel 40">
            <a:extLst>
              <a:ext uri="{FF2B5EF4-FFF2-40B4-BE49-F238E27FC236}">
                <a16:creationId xmlns:a16="http://schemas.microsoft.com/office/drawing/2014/main" id="{0886764A-5D19-0A87-21A4-79032BDAFE78}"/>
              </a:ext>
              <a:ext uri="{C183D7F6-B498-43B3-948B-1728B52AA6E4}">
                <adec:decorative xmlns:adec="http://schemas.microsoft.com/office/drawing/2017/decorative" val="1"/>
              </a:ext>
            </a:extLst>
          </p:cNvPr>
          <p:cNvSpPr/>
          <p:nvPr/>
        </p:nvSpPr>
        <p:spPr>
          <a:xfrm>
            <a:off x="9596680" y="4160475"/>
            <a:ext cx="144000" cy="802285"/>
          </a:xfrm>
          <a:prstGeom prst="rect">
            <a:avLst/>
          </a:prstGeom>
          <a:solidFill>
            <a:srgbClr val="9A4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Rektangel 41">
            <a:extLst>
              <a:ext uri="{FF2B5EF4-FFF2-40B4-BE49-F238E27FC236}">
                <a16:creationId xmlns:a16="http://schemas.microsoft.com/office/drawing/2014/main" id="{60B9CA44-60C6-DE17-AACF-1B5E2CC2C828}"/>
              </a:ext>
            </a:extLst>
          </p:cNvPr>
          <p:cNvSpPr/>
          <p:nvPr/>
        </p:nvSpPr>
        <p:spPr>
          <a:xfrm>
            <a:off x="9726612" y="4160475"/>
            <a:ext cx="2212437" cy="8022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50" b="1" dirty="0">
                <a:solidFill>
                  <a:srgbClr val="9A4E6F"/>
                </a:solidFill>
                <a:latin typeface="+mj-lt"/>
              </a:rPr>
              <a:t>ÖSTRA CIVILOMRÅDET</a:t>
            </a:r>
          </a:p>
          <a:p>
            <a:r>
              <a:rPr lang="sv-SE" sz="1050" dirty="0">
                <a:solidFill>
                  <a:schemeClr val="tx1"/>
                </a:solidFill>
                <a:latin typeface="+mj-lt"/>
              </a:rPr>
              <a:t>Stockholms och Gotlands län</a:t>
            </a:r>
          </a:p>
          <a:p>
            <a:r>
              <a:rPr lang="sv-SE" sz="1050" b="1" dirty="0">
                <a:solidFill>
                  <a:srgbClr val="9A4E6F"/>
                </a:solidFill>
                <a:latin typeface="+mj-lt"/>
              </a:rPr>
              <a:t>ANSVARIG LÄNSSTYRELSE</a:t>
            </a:r>
          </a:p>
          <a:p>
            <a:r>
              <a:rPr lang="sv-SE" sz="1050" dirty="0">
                <a:solidFill>
                  <a:schemeClr val="tx1"/>
                </a:solidFill>
                <a:latin typeface="+mj-lt"/>
              </a:rPr>
              <a:t>Länsstyrelsen i Stockholms län </a:t>
            </a:r>
          </a:p>
        </p:txBody>
      </p:sp>
      <p:sp>
        <p:nvSpPr>
          <p:cNvPr id="43" name="Rektangel 42">
            <a:extLst>
              <a:ext uri="{FF2B5EF4-FFF2-40B4-BE49-F238E27FC236}">
                <a16:creationId xmlns:a16="http://schemas.microsoft.com/office/drawing/2014/main" id="{950094B8-3709-AAFE-30E8-0F36B57DADEC}"/>
              </a:ext>
              <a:ext uri="{C183D7F6-B498-43B3-948B-1728B52AA6E4}">
                <adec:decorative xmlns:adec="http://schemas.microsoft.com/office/drawing/2017/decorative" val="1"/>
              </a:ext>
            </a:extLst>
          </p:cNvPr>
          <p:cNvSpPr/>
          <p:nvPr/>
        </p:nvSpPr>
        <p:spPr>
          <a:xfrm>
            <a:off x="9075667" y="5127286"/>
            <a:ext cx="144000" cy="949707"/>
          </a:xfrm>
          <a:prstGeom prst="rect">
            <a:avLst/>
          </a:prstGeom>
          <a:solidFill>
            <a:srgbClr val="9A4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Rektangel 43">
            <a:extLst>
              <a:ext uri="{FF2B5EF4-FFF2-40B4-BE49-F238E27FC236}">
                <a16:creationId xmlns:a16="http://schemas.microsoft.com/office/drawing/2014/main" id="{9BA1BCC0-4E97-BA00-2501-8B4D69F22078}"/>
              </a:ext>
            </a:extLst>
          </p:cNvPr>
          <p:cNvSpPr/>
          <p:nvPr/>
        </p:nvSpPr>
        <p:spPr>
          <a:xfrm>
            <a:off x="9205599" y="5138227"/>
            <a:ext cx="2384351" cy="9497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50" b="1" dirty="0">
                <a:solidFill>
                  <a:srgbClr val="9A4E6F"/>
                </a:solidFill>
                <a:latin typeface="+mj-lt"/>
              </a:rPr>
              <a:t>SYDÖSTRA CIVILOMRÅDET</a:t>
            </a:r>
          </a:p>
          <a:p>
            <a:r>
              <a:rPr lang="sv-SE" sz="1050" dirty="0">
                <a:solidFill>
                  <a:schemeClr val="tx1"/>
                </a:solidFill>
                <a:latin typeface="+mj-lt"/>
              </a:rPr>
              <a:t>Jönköpings, Kalmar och Östergötlands län</a:t>
            </a:r>
          </a:p>
          <a:p>
            <a:r>
              <a:rPr lang="sv-SE" sz="1050" b="1" dirty="0">
                <a:solidFill>
                  <a:srgbClr val="9A4E6F"/>
                </a:solidFill>
                <a:latin typeface="+mj-lt"/>
              </a:rPr>
              <a:t>ANSVARIG LÄNSSTYRELSE</a:t>
            </a:r>
          </a:p>
          <a:p>
            <a:r>
              <a:rPr lang="sv-SE" sz="1050" dirty="0">
                <a:solidFill>
                  <a:schemeClr val="tx1"/>
                </a:solidFill>
                <a:latin typeface="+mj-lt"/>
              </a:rPr>
              <a:t>Länsstyrelsen i Östergötlands län </a:t>
            </a:r>
          </a:p>
        </p:txBody>
      </p:sp>
      <p:sp>
        <p:nvSpPr>
          <p:cNvPr id="47" name="Rektangel 46">
            <a:extLst>
              <a:ext uri="{FF2B5EF4-FFF2-40B4-BE49-F238E27FC236}">
                <a16:creationId xmlns:a16="http://schemas.microsoft.com/office/drawing/2014/main" id="{BC5A95A3-BFAE-E937-B6F6-7BDA4CB4749E}"/>
              </a:ext>
              <a:ext uri="{C183D7F6-B498-43B3-948B-1728B52AA6E4}">
                <adec:decorative xmlns:adec="http://schemas.microsoft.com/office/drawing/2017/decorative" val="1"/>
              </a:ext>
            </a:extLst>
          </p:cNvPr>
          <p:cNvSpPr/>
          <p:nvPr/>
        </p:nvSpPr>
        <p:spPr>
          <a:xfrm>
            <a:off x="4241208" y="5583113"/>
            <a:ext cx="144000" cy="802285"/>
          </a:xfrm>
          <a:prstGeom prst="rect">
            <a:avLst/>
          </a:prstGeom>
          <a:solidFill>
            <a:srgbClr val="9A4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a:extLst>
              <a:ext uri="{FF2B5EF4-FFF2-40B4-BE49-F238E27FC236}">
                <a16:creationId xmlns:a16="http://schemas.microsoft.com/office/drawing/2014/main" id="{BED50E0D-EE24-132E-C92E-F71E8A98C333}"/>
              </a:ext>
            </a:extLst>
          </p:cNvPr>
          <p:cNvSpPr/>
          <p:nvPr/>
        </p:nvSpPr>
        <p:spPr>
          <a:xfrm>
            <a:off x="4363660" y="5583113"/>
            <a:ext cx="2532956" cy="7997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50" b="1" dirty="0">
                <a:solidFill>
                  <a:srgbClr val="9A4E6F"/>
                </a:solidFill>
                <a:latin typeface="+mj-lt"/>
              </a:rPr>
              <a:t>SÖDRA CIVILOMRÅDET</a:t>
            </a:r>
          </a:p>
          <a:p>
            <a:r>
              <a:rPr lang="sv-SE" sz="1050" dirty="0">
                <a:solidFill>
                  <a:schemeClr val="tx1"/>
                </a:solidFill>
                <a:latin typeface="+mj-lt"/>
              </a:rPr>
              <a:t>Kronoberg, Blekinge och Skåne län</a:t>
            </a:r>
          </a:p>
          <a:p>
            <a:r>
              <a:rPr lang="sv-SE" sz="1050" b="1" dirty="0">
                <a:solidFill>
                  <a:srgbClr val="9A4E6F"/>
                </a:solidFill>
                <a:latin typeface="+mj-lt"/>
              </a:rPr>
              <a:t>ANSVARIG LÄNSSTYRELSE</a:t>
            </a:r>
          </a:p>
          <a:p>
            <a:r>
              <a:rPr lang="sv-SE" sz="1050" dirty="0">
                <a:solidFill>
                  <a:schemeClr val="tx1"/>
                </a:solidFill>
                <a:latin typeface="+mj-lt"/>
              </a:rPr>
              <a:t>Länsstyrelsen i Skåne län </a:t>
            </a:r>
          </a:p>
        </p:txBody>
      </p:sp>
    </p:spTree>
    <p:extLst>
      <p:ext uri="{BB962C8B-B14F-4D97-AF65-F5344CB8AC3E}">
        <p14:creationId xmlns:p14="http://schemas.microsoft.com/office/powerpoint/2010/main" val="1290824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5FFE4EDA-FD48-95BC-1207-9D355E914BE9}"/>
              </a:ext>
            </a:extLst>
          </p:cNvPr>
          <p:cNvSpPr>
            <a:spLocks noGrp="1"/>
          </p:cNvSpPr>
          <p:nvPr>
            <p:ph type="title"/>
          </p:nvPr>
        </p:nvSpPr>
        <p:spPr/>
        <p:txBody>
          <a:bodyPr>
            <a:normAutofit fontScale="90000"/>
          </a:bodyPr>
          <a:lstStyle/>
          <a:p>
            <a:r>
              <a:rPr lang="sv-SE" dirty="0"/>
              <a:t>REGIONAL NIVÅ</a:t>
            </a:r>
          </a:p>
        </p:txBody>
      </p:sp>
      <p:pic>
        <p:nvPicPr>
          <p:cNvPr id="5" name="Bild 4">
            <a:extLst>
              <a:ext uri="{FF2B5EF4-FFF2-40B4-BE49-F238E27FC236}">
                <a16:creationId xmlns:a16="http://schemas.microsoft.com/office/drawing/2014/main" id="{4294C945-F6ED-080F-88AF-CEE592012365}"/>
              </a:ext>
              <a:ext uri="{C183D7F6-B498-43B3-948B-1728B52AA6E4}">
                <adec:decorative xmlns:adec="http://schemas.microsoft.com/office/drawing/2017/decorative" val="1"/>
              </a:ext>
            </a:extLst>
          </p:cNvPr>
          <p:cNvPicPr>
            <a:picLocks noChangeAspect="1"/>
          </p:cNvPicPr>
          <p:nvPr/>
        </p:nvPicPr>
        <p:blipFill rotWithShape="1">
          <a:blip cstate="hqprint">
            <a:extLst>
              <a:ext uri="{28A0092B-C50C-407E-A947-70E740481C1C}">
                <a14:useLocalDpi xmlns:a14="http://schemas.microsoft.com/office/drawing/2010/main" val="0"/>
              </a:ext>
            </a:extLst>
          </a:blip>
          <a:srcRect l="14046"/>
          <a:stretch/>
        </p:blipFill>
        <p:spPr>
          <a:xfrm>
            <a:off x="0" y="721317"/>
            <a:ext cx="1118313" cy="379476"/>
          </a:xfrm>
          <a:prstGeom prst="rect">
            <a:avLst/>
          </a:prstGeom>
        </p:spPr>
      </p:pic>
      <p:pic>
        <p:nvPicPr>
          <p:cNvPr id="12" name="Bildobjekt 11">
            <a:extLst>
              <a:ext uri="{FF2B5EF4-FFF2-40B4-BE49-F238E27FC236}">
                <a16:creationId xmlns:a16="http://schemas.microsoft.com/office/drawing/2014/main" id="{82641FE9-775E-D693-C5AF-AD2887563CA8}"/>
              </a:ext>
              <a:ext uri="{C183D7F6-B498-43B3-948B-1728B52AA6E4}">
                <adec:decorative xmlns:adec="http://schemas.microsoft.com/office/drawing/2017/decorative" val="1"/>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a:stretch/>
        </p:blipFill>
        <p:spPr>
          <a:xfrm>
            <a:off x="721035" y="3705622"/>
            <a:ext cx="1782683" cy="635531"/>
          </a:xfrm>
          <a:prstGeom prst="rect">
            <a:avLst/>
          </a:prstGeom>
        </p:spPr>
      </p:pic>
      <p:pic>
        <p:nvPicPr>
          <p:cNvPr id="14" name="Bildobjekt 13" descr="Nivå två av fem - regional nivå.">
            <a:extLst>
              <a:ext uri="{FF2B5EF4-FFF2-40B4-BE49-F238E27FC236}">
                <a16:creationId xmlns:a16="http://schemas.microsoft.com/office/drawing/2014/main" id="{AFD4241A-34B5-E217-5BEC-800FCD135F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034" y="4538080"/>
            <a:ext cx="3287403" cy="1029698"/>
          </a:xfrm>
          <a:prstGeom prst="rect">
            <a:avLst/>
          </a:prstGeom>
        </p:spPr>
      </p:pic>
      <p:pic>
        <p:nvPicPr>
          <p:cNvPr id="23" name="Bildobjekt 10">
            <a:extLst>
              <a:ext uri="{FF2B5EF4-FFF2-40B4-BE49-F238E27FC236}">
                <a16:creationId xmlns:a16="http://schemas.microsoft.com/office/drawing/2014/main" id="{98A7DD11-CA53-3E18-A2AC-BE01439FB773}"/>
              </a:ext>
              <a:ext uri="{C183D7F6-B498-43B3-948B-1728B52AA6E4}">
                <adec:decorative xmlns:adec="http://schemas.microsoft.com/office/drawing/2017/decorative" val="1"/>
              </a:ext>
            </a:extLst>
          </p:cNvPr>
          <p:cNvPicPr>
            <a:picLocks noChangeAspect="1"/>
          </p:cNvPicPr>
          <p:nvPr/>
        </p:nvPicPr>
        <p:blipFill>
          <a:blip r:embed="rId5">
            <a:alphaModFix amt="50000"/>
          </a:blip>
          <a:stretch>
            <a:fillRect/>
          </a:stretch>
        </p:blipFill>
        <p:spPr>
          <a:xfrm>
            <a:off x="721035" y="5764705"/>
            <a:ext cx="2321780" cy="580088"/>
          </a:xfrm>
          <a:prstGeom prst="rect">
            <a:avLst/>
          </a:prstGeom>
        </p:spPr>
      </p:pic>
      <p:pic>
        <p:nvPicPr>
          <p:cNvPr id="25" name="Bildobjekt 2">
            <a:extLst>
              <a:ext uri="{FF2B5EF4-FFF2-40B4-BE49-F238E27FC236}">
                <a16:creationId xmlns:a16="http://schemas.microsoft.com/office/drawing/2014/main" id="{A365F57A-FF1B-DD84-1307-4788F51B5A53}"/>
              </a:ext>
              <a:ext uri="{C183D7F6-B498-43B3-948B-1728B52AA6E4}">
                <adec:decorative xmlns:adec="http://schemas.microsoft.com/office/drawing/2017/decorative" val="1"/>
              </a:ext>
            </a:extLst>
          </p:cNvPr>
          <p:cNvPicPr>
            <a:picLocks noChangeAspect="1"/>
          </p:cNvPicPr>
          <p:nvPr/>
        </p:nvPicPr>
        <p:blipFill>
          <a:blip r:embed="rId6">
            <a:alphaModFix amt="50000"/>
          </a:blip>
          <a:stretch>
            <a:fillRect/>
          </a:stretch>
        </p:blipFill>
        <p:spPr>
          <a:xfrm>
            <a:off x="721035" y="2874827"/>
            <a:ext cx="1548518" cy="631071"/>
          </a:xfrm>
          <a:prstGeom prst="rect">
            <a:avLst/>
          </a:prstGeom>
        </p:spPr>
      </p:pic>
      <p:pic>
        <p:nvPicPr>
          <p:cNvPr id="26" name="Bildobjekt 6">
            <a:extLst>
              <a:ext uri="{FF2B5EF4-FFF2-40B4-BE49-F238E27FC236}">
                <a16:creationId xmlns:a16="http://schemas.microsoft.com/office/drawing/2014/main" id="{89221765-A2F8-ACB9-2CC7-4412099C673A}"/>
              </a:ext>
              <a:ext uri="{C183D7F6-B498-43B3-948B-1728B52AA6E4}">
                <adec:decorative xmlns:adec="http://schemas.microsoft.com/office/drawing/2017/decorative" val="1"/>
              </a:ext>
            </a:extLst>
          </p:cNvPr>
          <p:cNvPicPr>
            <a:picLocks noChangeAspect="1"/>
          </p:cNvPicPr>
          <p:nvPr/>
        </p:nvPicPr>
        <p:blipFill>
          <a:blip r:embed="rId7">
            <a:alphaModFix amt="50000"/>
          </a:blip>
          <a:stretch>
            <a:fillRect/>
          </a:stretch>
        </p:blipFill>
        <p:spPr>
          <a:xfrm>
            <a:off x="721035" y="2127503"/>
            <a:ext cx="1263716" cy="611628"/>
          </a:xfrm>
          <a:prstGeom prst="rect">
            <a:avLst/>
          </a:prstGeom>
        </p:spPr>
      </p:pic>
      <p:sp>
        <p:nvSpPr>
          <p:cNvPr id="2" name="Platshållare för innehåll 45">
            <a:extLst>
              <a:ext uri="{FF2B5EF4-FFF2-40B4-BE49-F238E27FC236}">
                <a16:creationId xmlns:a16="http://schemas.microsoft.com/office/drawing/2014/main" id="{63EB7B59-1673-AB03-D59A-C424BF34E68E}"/>
              </a:ext>
            </a:extLst>
          </p:cNvPr>
          <p:cNvSpPr txBox="1">
            <a:spLocks/>
          </p:cNvSpPr>
          <p:nvPr/>
        </p:nvSpPr>
        <p:spPr>
          <a:xfrm>
            <a:off x="5679856" y="1717288"/>
            <a:ext cx="1782684" cy="631071"/>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600" b="1" dirty="0">
                <a:latin typeface="+mj-lt"/>
                <a:ea typeface="Calibri" panose="020F0502020204030204" pitchFamily="34" charset="0"/>
                <a:cs typeface="Times New Roman" panose="02020603050405020304" pitchFamily="18" charset="0"/>
              </a:rPr>
              <a:t>21 länsstyrelser/ 21 regioner</a:t>
            </a:r>
            <a:endParaRPr lang="sv-SE" sz="1600" b="1" dirty="0">
              <a:latin typeface="+mj-lt"/>
            </a:endParaRPr>
          </a:p>
        </p:txBody>
      </p:sp>
      <p:pic>
        <p:nvPicPr>
          <p:cNvPr id="8" name="Platshållare för bild 9" descr="En illustration som visar en Sverigekarta uppdelad på 21 regioner.">
            <a:extLst>
              <a:ext uri="{FF2B5EF4-FFF2-40B4-BE49-F238E27FC236}">
                <a16:creationId xmlns:a16="http://schemas.microsoft.com/office/drawing/2014/main" id="{6846FAE4-BAEE-43FC-E004-4B9FA29719FA}"/>
              </a:ext>
              <a:ext uri="{C183D7F6-B498-43B3-948B-1728B52AA6E4}">
                <adec:decorative xmlns:adec="http://schemas.microsoft.com/office/drawing/2017/decorative" val="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5276" r="-99025" b="-6295"/>
          <a:stretch/>
        </p:blipFill>
        <p:spPr>
          <a:xfrm>
            <a:off x="7025397" y="14990"/>
            <a:ext cx="5016500" cy="6828020"/>
          </a:xfrm>
          <a:prstGeom prst="rect">
            <a:avLst/>
          </a:prstGeom>
          <a:noFill/>
        </p:spPr>
      </p:pic>
    </p:spTree>
    <p:extLst>
      <p:ext uri="{BB962C8B-B14F-4D97-AF65-F5344CB8AC3E}">
        <p14:creationId xmlns:p14="http://schemas.microsoft.com/office/powerpoint/2010/main" val="1946702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48759E6-FCCA-DF70-739F-B6FFEF75A89F}"/>
              </a:ext>
            </a:extLst>
          </p:cNvPr>
          <p:cNvSpPr>
            <a:spLocks noGrp="1"/>
          </p:cNvSpPr>
          <p:nvPr>
            <p:ph type="title"/>
          </p:nvPr>
        </p:nvSpPr>
        <p:spPr/>
        <p:txBody>
          <a:bodyPr>
            <a:normAutofit fontScale="90000"/>
          </a:bodyPr>
          <a:lstStyle/>
          <a:p>
            <a:r>
              <a:rPr lang="sv-SE" dirty="0"/>
              <a:t>LOKAL NIVÅ</a:t>
            </a:r>
          </a:p>
        </p:txBody>
      </p:sp>
      <p:pic>
        <p:nvPicPr>
          <p:cNvPr id="5" name="Bild 4">
            <a:extLst>
              <a:ext uri="{FF2B5EF4-FFF2-40B4-BE49-F238E27FC236}">
                <a16:creationId xmlns:a16="http://schemas.microsoft.com/office/drawing/2014/main" id="{F23FA3B8-15C4-F1C4-A88A-74B3F5DC1C36}"/>
              </a:ext>
              <a:ext uri="{C183D7F6-B498-43B3-948B-1728B52AA6E4}">
                <adec:decorative xmlns:adec="http://schemas.microsoft.com/office/drawing/2017/decorative" val="1"/>
              </a:ext>
            </a:extLst>
          </p:cNvPr>
          <p:cNvPicPr>
            <a:picLocks noChangeAspect="1"/>
          </p:cNvPicPr>
          <p:nvPr/>
        </p:nvPicPr>
        <p:blipFill rotWithShape="1">
          <a:blip cstate="hqprint">
            <a:extLst>
              <a:ext uri="{28A0092B-C50C-407E-A947-70E740481C1C}">
                <a14:useLocalDpi xmlns:a14="http://schemas.microsoft.com/office/drawing/2010/main" val="0"/>
              </a:ext>
            </a:extLst>
          </a:blip>
          <a:srcRect l="14046"/>
          <a:stretch/>
        </p:blipFill>
        <p:spPr>
          <a:xfrm>
            <a:off x="0" y="721317"/>
            <a:ext cx="1118313" cy="379476"/>
          </a:xfrm>
          <a:prstGeom prst="rect">
            <a:avLst/>
          </a:prstGeom>
        </p:spPr>
      </p:pic>
      <p:pic>
        <p:nvPicPr>
          <p:cNvPr id="2" name="Bildobjekt 2" descr="Nivå ett av fem - lokal nivå.">
            <a:extLst>
              <a:ext uri="{FF2B5EF4-FFF2-40B4-BE49-F238E27FC236}">
                <a16:creationId xmlns:a16="http://schemas.microsoft.com/office/drawing/2014/main" id="{28AF7C6D-9A51-E706-0909-8FF30337BD86}"/>
              </a:ext>
            </a:extLst>
          </p:cNvPr>
          <p:cNvPicPr>
            <a:picLocks noChangeAspect="1"/>
          </p:cNvPicPr>
          <p:nvPr/>
        </p:nvPicPr>
        <p:blipFill rotWithShape="1">
          <a:blip r:embed="rId3">
            <a:extLst>
              <a:ext uri="{28A0092B-C50C-407E-A947-70E740481C1C}">
                <a14:useLocalDpi xmlns:a14="http://schemas.microsoft.com/office/drawing/2010/main" val="0"/>
              </a:ext>
            </a:extLst>
          </a:blip>
          <a:srcRect r="3003"/>
          <a:stretch/>
        </p:blipFill>
        <p:spPr>
          <a:xfrm>
            <a:off x="721034" y="5473743"/>
            <a:ext cx="3287404" cy="871496"/>
          </a:xfrm>
          <a:prstGeom prst="rect">
            <a:avLst/>
          </a:prstGeom>
        </p:spPr>
      </p:pic>
      <p:pic>
        <p:nvPicPr>
          <p:cNvPr id="14" name="Bildobjekt 9">
            <a:extLst>
              <a:ext uri="{FF2B5EF4-FFF2-40B4-BE49-F238E27FC236}">
                <a16:creationId xmlns:a16="http://schemas.microsoft.com/office/drawing/2014/main" id="{6906B764-5F6D-C154-36EE-D629BDE04205}"/>
              </a:ext>
              <a:ext uri="{C183D7F6-B498-43B3-948B-1728B52AA6E4}">
                <adec:decorative xmlns:adec="http://schemas.microsoft.com/office/drawing/2017/decorative" val="1"/>
              </a:ext>
            </a:extLst>
          </p:cNvPr>
          <p:cNvPicPr>
            <a:picLocks noChangeAspect="1"/>
          </p:cNvPicPr>
          <p:nvPr/>
        </p:nvPicPr>
        <p:blipFill>
          <a:blip r:embed="rId4">
            <a:alphaModFix amt="50000"/>
          </a:blip>
          <a:stretch>
            <a:fillRect/>
          </a:stretch>
        </p:blipFill>
        <p:spPr>
          <a:xfrm>
            <a:off x="721034" y="4541590"/>
            <a:ext cx="2083625" cy="679058"/>
          </a:xfrm>
          <a:prstGeom prst="rect">
            <a:avLst/>
          </a:prstGeom>
        </p:spPr>
      </p:pic>
      <p:pic>
        <p:nvPicPr>
          <p:cNvPr id="16" name="Bildobjekt 15">
            <a:extLst>
              <a:ext uri="{FF2B5EF4-FFF2-40B4-BE49-F238E27FC236}">
                <a16:creationId xmlns:a16="http://schemas.microsoft.com/office/drawing/2014/main" id="{334FE279-FFDA-3A9A-19FB-246E852BB4D4}"/>
              </a:ext>
              <a:ext uri="{C183D7F6-B498-43B3-948B-1728B52AA6E4}">
                <adec:decorative xmlns:adec="http://schemas.microsoft.com/office/drawing/2017/decorative" val="1"/>
              </a:ext>
            </a:extLst>
          </p:cNvPr>
          <p:cNvPicPr>
            <a:picLocks noChangeAspect="1"/>
          </p:cNvPicPr>
          <p:nvPr/>
        </p:nvPicPr>
        <p:blipFill>
          <a:blip r:embed="rId5">
            <a:alphaModFix amt="50000"/>
            <a:extLst>
              <a:ext uri="{28A0092B-C50C-407E-A947-70E740481C1C}">
                <a14:useLocalDpi xmlns:a14="http://schemas.microsoft.com/office/drawing/2010/main" val="0"/>
              </a:ext>
            </a:extLst>
          </a:blip>
          <a:srcRect/>
          <a:stretch/>
        </p:blipFill>
        <p:spPr>
          <a:xfrm>
            <a:off x="721034" y="3705622"/>
            <a:ext cx="1782683" cy="635531"/>
          </a:xfrm>
          <a:prstGeom prst="rect">
            <a:avLst/>
          </a:prstGeom>
        </p:spPr>
      </p:pic>
      <p:pic>
        <p:nvPicPr>
          <p:cNvPr id="18" name="Bildobjekt 2">
            <a:extLst>
              <a:ext uri="{FF2B5EF4-FFF2-40B4-BE49-F238E27FC236}">
                <a16:creationId xmlns:a16="http://schemas.microsoft.com/office/drawing/2014/main" id="{5C277C49-6994-1156-F457-E6C9C4ABC21D}"/>
              </a:ext>
              <a:ext uri="{C183D7F6-B498-43B3-948B-1728B52AA6E4}">
                <adec:decorative xmlns:adec="http://schemas.microsoft.com/office/drawing/2017/decorative" val="1"/>
              </a:ext>
            </a:extLst>
          </p:cNvPr>
          <p:cNvPicPr>
            <a:picLocks noChangeAspect="1"/>
          </p:cNvPicPr>
          <p:nvPr/>
        </p:nvPicPr>
        <p:blipFill>
          <a:blip r:embed="rId6">
            <a:alphaModFix amt="50000"/>
          </a:blip>
          <a:stretch>
            <a:fillRect/>
          </a:stretch>
        </p:blipFill>
        <p:spPr>
          <a:xfrm>
            <a:off x="721034" y="2874827"/>
            <a:ext cx="1548518" cy="631071"/>
          </a:xfrm>
          <a:prstGeom prst="rect">
            <a:avLst/>
          </a:prstGeom>
        </p:spPr>
      </p:pic>
      <p:pic>
        <p:nvPicPr>
          <p:cNvPr id="19" name="Bildobjekt 6">
            <a:extLst>
              <a:ext uri="{FF2B5EF4-FFF2-40B4-BE49-F238E27FC236}">
                <a16:creationId xmlns:a16="http://schemas.microsoft.com/office/drawing/2014/main" id="{C86F0BC2-3A4C-B911-49DB-E997B5A96D73}"/>
              </a:ext>
              <a:ext uri="{C183D7F6-B498-43B3-948B-1728B52AA6E4}">
                <adec:decorative xmlns:adec="http://schemas.microsoft.com/office/drawing/2017/decorative" val="1"/>
              </a:ext>
            </a:extLst>
          </p:cNvPr>
          <p:cNvPicPr>
            <a:picLocks noChangeAspect="1"/>
          </p:cNvPicPr>
          <p:nvPr/>
        </p:nvPicPr>
        <p:blipFill>
          <a:blip r:embed="rId7">
            <a:alphaModFix amt="50000"/>
          </a:blip>
          <a:stretch>
            <a:fillRect/>
          </a:stretch>
        </p:blipFill>
        <p:spPr>
          <a:xfrm>
            <a:off x="721034" y="2127503"/>
            <a:ext cx="1263716" cy="611628"/>
          </a:xfrm>
          <a:prstGeom prst="rect">
            <a:avLst/>
          </a:prstGeom>
        </p:spPr>
      </p:pic>
      <p:sp>
        <p:nvSpPr>
          <p:cNvPr id="6" name="Platshållare för innehåll 45">
            <a:extLst>
              <a:ext uri="{FF2B5EF4-FFF2-40B4-BE49-F238E27FC236}">
                <a16:creationId xmlns:a16="http://schemas.microsoft.com/office/drawing/2014/main" id="{85B56E6E-81DA-363C-DA49-0B29F3F3B068}"/>
              </a:ext>
            </a:extLst>
          </p:cNvPr>
          <p:cNvSpPr txBox="1">
            <a:spLocks/>
          </p:cNvSpPr>
          <p:nvPr/>
        </p:nvSpPr>
        <p:spPr>
          <a:xfrm>
            <a:off x="5679856" y="1717288"/>
            <a:ext cx="1782684" cy="631071"/>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600" b="1" dirty="0">
                <a:latin typeface="+mj-lt"/>
                <a:ea typeface="Calibri" panose="020F0502020204030204" pitchFamily="34" charset="0"/>
                <a:cs typeface="Times New Roman" panose="02020603050405020304" pitchFamily="18" charset="0"/>
              </a:rPr>
              <a:t>290 kommuner</a:t>
            </a:r>
            <a:endParaRPr lang="sv-SE" sz="1600" b="1" dirty="0">
              <a:latin typeface="+mj-lt"/>
            </a:endParaRPr>
          </a:p>
        </p:txBody>
      </p:sp>
      <p:pic>
        <p:nvPicPr>
          <p:cNvPr id="10" name="Platshållare för bild 49" descr="En illustration som visar en Sverigekarta uppdelad på 290 kommuner.">
            <a:extLst>
              <a:ext uri="{FF2B5EF4-FFF2-40B4-BE49-F238E27FC236}">
                <a16:creationId xmlns:a16="http://schemas.microsoft.com/office/drawing/2014/main" id="{A422FFCD-2610-B1A7-8A4C-EF4E6872EAF4}"/>
              </a:ext>
              <a:ext uri="{C183D7F6-B498-43B3-948B-1728B52AA6E4}">
                <adec:decorative xmlns:adec="http://schemas.microsoft.com/office/drawing/2017/decorative" val="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5436" r="-100537" b="-6380"/>
          <a:stretch/>
        </p:blipFill>
        <p:spPr>
          <a:xfrm>
            <a:off x="7005290" y="7556"/>
            <a:ext cx="4996721" cy="6857999"/>
          </a:xfrm>
          <a:prstGeom prst="rect">
            <a:avLst/>
          </a:prstGeom>
        </p:spPr>
      </p:pic>
    </p:spTree>
    <p:extLst>
      <p:ext uri="{BB962C8B-B14F-4D97-AF65-F5344CB8AC3E}">
        <p14:creationId xmlns:p14="http://schemas.microsoft.com/office/powerpoint/2010/main" val="3890557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NYA CENTRALA DEFINITIONER</a:t>
            </a:r>
          </a:p>
        </p:txBody>
      </p:sp>
      <p:sp>
        <p:nvSpPr>
          <p:cNvPr id="3" name="Platshållare för innehåll 2"/>
          <p:cNvSpPr>
            <a:spLocks noGrp="1"/>
          </p:cNvSpPr>
          <p:nvPr>
            <p:ph sz="half" idx="1"/>
          </p:nvPr>
        </p:nvSpPr>
        <p:spPr>
          <a:xfrm>
            <a:off x="1206168" y="1467530"/>
            <a:ext cx="4694118" cy="4432756"/>
          </a:xfrm>
        </p:spPr>
        <p:txBody>
          <a:bodyPr/>
          <a:lstStyle/>
          <a:p>
            <a:pPr marL="0" indent="0">
              <a:buNone/>
            </a:pPr>
            <a:r>
              <a:rPr lang="sv-SE" sz="1800" b="1" dirty="0">
                <a:solidFill>
                  <a:srgbClr val="822757"/>
                </a:solidFill>
              </a:rPr>
              <a:t>Fredstida krissituationer </a:t>
            </a:r>
            <a:r>
              <a:rPr lang="sv-SE" sz="1800" dirty="0"/>
              <a:t>är </a:t>
            </a:r>
          </a:p>
          <a:p>
            <a:pPr marL="0" indent="0">
              <a:buNone/>
            </a:pPr>
            <a:r>
              <a:rPr lang="sv-SE" sz="1800" dirty="0"/>
              <a:t>situationer som</a:t>
            </a:r>
          </a:p>
          <a:p>
            <a:r>
              <a:rPr lang="sv-SE" sz="1800" dirty="0"/>
              <a:t>avviker från det normala,</a:t>
            </a:r>
          </a:p>
          <a:p>
            <a:r>
              <a:rPr lang="sv-SE" sz="1800" dirty="0"/>
              <a:t>drabbar många människor, stora delar av samhället eller hotar grundläggande värden,</a:t>
            </a:r>
          </a:p>
          <a:p>
            <a:r>
              <a:rPr lang="sv-SE" sz="1800" dirty="0"/>
              <a:t>innebär en allvarlig störning eller en överhängande risk för en allvarlig störning av viktiga samhällsfunktioner,</a:t>
            </a:r>
          </a:p>
          <a:p>
            <a:r>
              <a:rPr lang="sv-SE" sz="1800" dirty="0"/>
              <a:t>kräver samordnade och skyndsamma åtgärder från flera aktörer.</a:t>
            </a:r>
          </a:p>
        </p:txBody>
      </p:sp>
      <p:sp>
        <p:nvSpPr>
          <p:cNvPr id="5" name="Platshållare för innehåll 4"/>
          <p:cNvSpPr>
            <a:spLocks noGrp="1"/>
          </p:cNvSpPr>
          <p:nvPr>
            <p:ph sz="half" idx="11"/>
          </p:nvPr>
        </p:nvSpPr>
        <p:spPr>
          <a:xfrm>
            <a:off x="6400800" y="1467530"/>
            <a:ext cx="4023360" cy="4105501"/>
          </a:xfrm>
        </p:spPr>
        <p:txBody>
          <a:bodyPr/>
          <a:lstStyle/>
          <a:p>
            <a:pPr marL="0" indent="0">
              <a:buNone/>
            </a:pPr>
            <a:r>
              <a:rPr lang="sv-SE" sz="1800" b="1" dirty="0">
                <a:solidFill>
                  <a:srgbClr val="822757"/>
                </a:solidFill>
              </a:rPr>
              <a:t>Samhällsviktig verksamhet </a:t>
            </a:r>
            <a:r>
              <a:rPr lang="sv-SE" sz="1800" dirty="0"/>
              <a:t>är </a:t>
            </a:r>
          </a:p>
          <a:p>
            <a:pPr marL="0" indent="0">
              <a:buNone/>
            </a:pPr>
            <a:r>
              <a:rPr lang="sv-SE" sz="1800" dirty="0"/>
              <a:t>verksamhet, tjänst eller infrastruktur som upprätthåller eller säkerställer samhällsfunktioner som är nödvändiga för samhällets grundläggande behov, värden eller säkerhet.</a:t>
            </a:r>
          </a:p>
        </p:txBody>
      </p:sp>
      <p:sp>
        <p:nvSpPr>
          <p:cNvPr id="6" name="Platshållare för text 5"/>
          <p:cNvSpPr>
            <a:spLocks noGrp="1"/>
          </p:cNvSpPr>
          <p:nvPr>
            <p:ph type="body" idx="12"/>
          </p:nvPr>
        </p:nvSpPr>
        <p:spPr/>
        <p:txBody>
          <a:bodyPr/>
          <a:lstStyle/>
          <a:p>
            <a:endParaRPr lang="sv-SE"/>
          </a:p>
        </p:txBody>
      </p:sp>
      <p:sp>
        <p:nvSpPr>
          <p:cNvPr id="7" name="textruta 6"/>
          <p:cNvSpPr txBox="1"/>
          <p:nvPr/>
        </p:nvSpPr>
        <p:spPr>
          <a:xfrm>
            <a:off x="6400800" y="5237019"/>
            <a:ext cx="3727488" cy="461665"/>
          </a:xfrm>
          <a:prstGeom prst="rect">
            <a:avLst/>
          </a:prstGeom>
          <a:noFill/>
        </p:spPr>
        <p:txBody>
          <a:bodyPr wrap="square" rtlCol="0">
            <a:spAutoFit/>
          </a:bodyPr>
          <a:lstStyle/>
          <a:p>
            <a:r>
              <a:rPr lang="sv-SE" sz="1200" spc="200" dirty="0">
                <a:solidFill>
                  <a:srgbClr val="43433E"/>
                </a:solidFill>
                <a:latin typeface="+mj-lt"/>
                <a:cs typeface="Arial" panose="020B0604020202020204" pitchFamily="34" charset="0"/>
              </a:rPr>
              <a:t>Källa: Förordningen (2022:524) om statliga myndigheters beredskap</a:t>
            </a:r>
          </a:p>
        </p:txBody>
      </p:sp>
    </p:spTree>
    <p:extLst>
      <p:ext uri="{BB962C8B-B14F-4D97-AF65-F5344CB8AC3E}">
        <p14:creationId xmlns:p14="http://schemas.microsoft.com/office/powerpoint/2010/main" val="32414773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xml><?xml version="1.0" encoding="utf-8"?>
<p:tagLst xmlns:a="http://schemas.openxmlformats.org/drawingml/2006/main" xmlns:r="http://schemas.openxmlformats.org/officeDocument/2006/relationships" xmlns:p="http://schemas.openxmlformats.org/presentationml/2006/main">
  <p:tag name="TEXTCOLOR" val="0"/>
</p:tagLst>
</file>

<file path=ppt/tags/tag1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4.xml><?xml version="1.0" encoding="utf-8"?>
<p:tagLst xmlns:a="http://schemas.openxmlformats.org/drawingml/2006/main" xmlns:r="http://schemas.openxmlformats.org/officeDocument/2006/relationships" xmlns:p="http://schemas.openxmlformats.org/presentationml/2006/main">
  <p:tag name="TEXTCOLOR" val="0"/>
</p:tagLst>
</file>

<file path=ppt/tags/tag15.xml><?xml version="1.0" encoding="utf-8"?>
<p:tagLst xmlns:a="http://schemas.openxmlformats.org/drawingml/2006/main" xmlns:r="http://schemas.openxmlformats.org/officeDocument/2006/relationships" xmlns:p="http://schemas.openxmlformats.org/presentationml/2006/main">
  <p:tag name="TEXTCOLOR" val="0"/>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TEXTCOLOR" val="0"/>
</p:tagLst>
</file>

<file path=ppt/tags/tag1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1.xml><?xml version="1.0" encoding="utf-8"?>
<p:tagLst xmlns:a="http://schemas.openxmlformats.org/drawingml/2006/main" xmlns:r="http://schemas.openxmlformats.org/officeDocument/2006/relationships" xmlns:p="http://schemas.openxmlformats.org/presentationml/2006/main">
  <p:tag name="TEXTCOLOR" val="0"/>
</p:tagLst>
</file>

<file path=ppt/tags/tag22.xml><?xml version="1.0" encoding="utf-8"?>
<p:tagLst xmlns:a="http://schemas.openxmlformats.org/drawingml/2006/main" xmlns:r="http://schemas.openxmlformats.org/officeDocument/2006/relationships" xmlns:p="http://schemas.openxmlformats.org/presentationml/2006/main">
  <p:tag name="TEXTCOLOR" val="0"/>
</p:tagLst>
</file>

<file path=ppt/tags/tag23.xml><?xml version="1.0" encoding="utf-8"?>
<p:tagLst xmlns:a="http://schemas.openxmlformats.org/drawingml/2006/main" xmlns:r="http://schemas.openxmlformats.org/officeDocument/2006/relationships" xmlns:p="http://schemas.openxmlformats.org/presentationml/2006/main">
  <p:tag name="TEXTCOLOR" val="0"/>
</p:tagLst>
</file>

<file path=ppt/tags/tag2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5.xml><?xml version="1.0" encoding="utf-8"?>
<p:tagLst xmlns:a="http://schemas.openxmlformats.org/drawingml/2006/main" xmlns:r="http://schemas.openxmlformats.org/officeDocument/2006/relationships" xmlns:p="http://schemas.openxmlformats.org/presentationml/2006/main">
  <p:tag name="TEXTCOLOR" val="0"/>
</p:tagLst>
</file>

<file path=ppt/tags/tag3.xml><?xml version="1.0" encoding="utf-8"?>
<p:tagLst xmlns:a="http://schemas.openxmlformats.org/drawingml/2006/main" xmlns:r="http://schemas.openxmlformats.org/officeDocument/2006/relationships" xmlns:p="http://schemas.openxmlformats.org/presentationml/2006/main">
  <p:tag name="TEXTCOLOR" val="0"/>
</p:tagLst>
</file>

<file path=ppt/tags/tag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5.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TEXTCOLOR" val="0"/>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3464</Words>
  <Application>Microsoft Office PowerPoint</Application>
  <PresentationFormat>Bredbild</PresentationFormat>
  <Paragraphs>323</Paragraphs>
  <Slides>15</Slides>
  <Notes>14</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15</vt:i4>
      </vt:variant>
    </vt:vector>
  </HeadingPairs>
  <TitlesOfParts>
    <vt:vector size="24" baseType="lpstr">
      <vt:lpstr>Arial</vt:lpstr>
      <vt:lpstr>Calibri</vt:lpstr>
      <vt:lpstr>Calibri Light</vt:lpstr>
      <vt:lpstr>Century Gothic</vt:lpstr>
      <vt:lpstr>Open Sans</vt:lpstr>
      <vt:lpstr>poppins</vt:lpstr>
      <vt:lpstr>poppins</vt:lpstr>
      <vt:lpstr>Symbol</vt:lpstr>
      <vt:lpstr>Office-tema</vt:lpstr>
      <vt:lpstr>BEREDSKAP FÖR KRISER OCH KRIG</vt:lpstr>
      <vt:lpstr>VAD SKA VI SKYDDA?</vt:lpstr>
      <vt:lpstr>HUR HÄNGER KRISBEREDSKAP, CIVILT FÖRSVAR OCH TOTALFÖRSVAR IHOP?</vt:lpstr>
      <vt:lpstr>MÅLET FÖR DET CIVILA FÖRSVARET</vt:lpstr>
      <vt:lpstr>EXEMPEL SAMHÄLLSSTÖRNINGAR </vt:lpstr>
      <vt:lpstr>INDELNING I CIVILOMRÅDEN</vt:lpstr>
      <vt:lpstr>REGIONAL NIVÅ</vt:lpstr>
      <vt:lpstr>LOKAL NIVÅ</vt:lpstr>
      <vt:lpstr>NYA CENTRALA DEFINITIONER</vt:lpstr>
      <vt:lpstr>PRINCIPER OCH REGLER</vt:lpstr>
      <vt:lpstr>TRE VIKTIGA PRINCIPER</vt:lpstr>
      <vt:lpstr>Höjd beredskap</vt:lpstr>
      <vt:lpstr>EXEMPEL PÅ VIKTIGA SAMHÄLLSFUNKTIONER </vt:lpstr>
      <vt:lpstr>RISK- OCH SÅRBARHETSANALYSER </vt:lpstr>
      <vt:lpstr>TACK!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BEREDSKAP FÖR KRISER OCH KRIG</dc:title>
  <dc:creator>Laila Göransson</dc:creator>
  <cp:lastModifiedBy>Emma Riklund</cp:lastModifiedBy>
  <cp:revision>3</cp:revision>
  <dcterms:created xsi:type="dcterms:W3CDTF">2023-10-25T09:36:43Z</dcterms:created>
  <dcterms:modified xsi:type="dcterms:W3CDTF">2024-01-11T10:18:28Z</dcterms:modified>
</cp:coreProperties>
</file>