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  <a:srgbClr val="005397"/>
    <a:srgbClr val="0053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08" autoAdjust="0"/>
    <p:restoredTop sz="66887" autoAdjust="0"/>
  </p:normalViewPr>
  <p:slideViewPr>
    <p:cSldViewPr>
      <p:cViewPr varScale="1">
        <p:scale>
          <a:sx n="83" d="100"/>
          <a:sy n="83" d="100"/>
        </p:scale>
        <p:origin x="2741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5D9205-B772-4235-B880-5B0386725699}" type="datetimeFigureOut">
              <a:rPr lang="sv-SE" smtClean="0"/>
              <a:t>2024-03-27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EA29F5-780B-4127-999A-014C4311941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776391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När metoden infördes förväntades det ta 30 minuter att läsa igenom kursboken.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 förväntar vi oss att det tar ca 30 minuter att ställa iordning inför att vara beredd att möta spontanfrivilliga.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EA29F5-780B-4127-999A-014C43119416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4057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Fundera kring dessa punkter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EA29F5-780B-4127-999A-014C43119416}" type="slidenum">
              <a:rPr lang="sv-SE" smtClean="0"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11147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Fundera över hur vi hanterar dessa punkter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EA29F5-780B-4127-999A-014C43119416}" type="slidenum">
              <a:rPr lang="sv-SE" smtClean="0"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6590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EA29F5-780B-4127-999A-014C43119416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309965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Metodik att möta, registrera och organisera för att sedan placera människor som direkta resurser eller</a:t>
            </a:r>
            <a:r>
              <a:rPr lang="sv-SE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placera i vänteläge.</a:t>
            </a:r>
          </a:p>
          <a:p>
            <a:endParaRPr lang="sv-S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FRG, utbildade i metoden, avlastar ordinarie resurser i händelse av extraordinär händelse, kris eller samhällsstörning genom att samordna förstärkningsresurser såväl från olika organisationer som från spontanfrivilliga.</a:t>
            </a:r>
          </a:p>
          <a:p>
            <a:endParaRPr lang="sv-S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Varje händelse kräver sin egen handlingsstrategi.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EA29F5-780B-4127-999A-014C43119416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44162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Uppdragsgivare ger information om rekryteringsvägar. Det kan vara kundtjänst, hemsidor, sociala medier, telefon, mail.</a:t>
            </a:r>
          </a:p>
          <a:p>
            <a:endParaRPr lang="sv-SE" dirty="0"/>
          </a:p>
          <a:p>
            <a:r>
              <a:rPr lang="sv-SE" dirty="0"/>
              <a:t>Det finns även färdiga organisationer att rekrytera från med redan utbildade människor i någon spetskompetens, t.ex. från olika FFO, idrottsrörelse etc.</a:t>
            </a:r>
          </a:p>
          <a:p>
            <a:endParaRPr lang="sv-SE" dirty="0"/>
          </a:p>
          <a:p>
            <a:r>
              <a:rPr lang="sv-SE" dirty="0"/>
              <a:t>I vissa fall kan det bli aktuellt att ”låna” anställda från ett företag med specifik kompetens, </a:t>
            </a:r>
            <a:r>
              <a:rPr lang="sv-SE" dirty="0" err="1"/>
              <a:t>t.ex</a:t>
            </a:r>
            <a:r>
              <a:rPr lang="sv-SE" dirty="0"/>
              <a:t> chaufförer.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EA29F5-780B-4127-999A-014C43119416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401189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Till</a:t>
            </a:r>
            <a:r>
              <a:rPr lang="sv-SE" baseline="0" dirty="0"/>
              <a:t> exempel k</a:t>
            </a:r>
            <a:r>
              <a:rPr lang="sv-SE" dirty="0"/>
              <a:t>ommunhus, skola, idrottshall, byagård, husvagn, tält</a:t>
            </a:r>
          </a:p>
          <a:p>
            <a:endParaRPr lang="sv-SE" dirty="0"/>
          </a:p>
          <a:p>
            <a:pPr lvl="0"/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Det</a:t>
            </a:r>
            <a:r>
              <a:rPr lang="sv-SE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kan vara en r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edan tidigare färdigställd trygghetspunkt/informationsplats</a:t>
            </a:r>
            <a:r>
              <a:rPr lang="sv-SE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eller en l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okal som ska iordningsställas.</a:t>
            </a:r>
            <a:r>
              <a:rPr lang="sv-SE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Det kan också vara ”i fält” t.ex. tält</a:t>
            </a:r>
            <a:endParaRPr lang="sv-SE" dirty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EA29F5-780B-4127-999A-014C43119416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095152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Utrymme för väntan, intervju och information</a:t>
            </a:r>
          </a:p>
          <a:p>
            <a:pPr lvl="0"/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Utse ansvarig som överblickar</a:t>
            </a:r>
          </a:p>
          <a:p>
            <a:pPr lvl="0"/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Mottagande personal, administrativ personal</a:t>
            </a:r>
            <a:r>
              <a:rPr lang="sv-SE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med olika funktioner</a:t>
            </a:r>
            <a:endParaRPr lang="sv-S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Bord/stolar</a:t>
            </a:r>
          </a:p>
          <a:p>
            <a:pPr lvl="0"/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Material – papper, pennor, blanketter, blädderblock, pärmar</a:t>
            </a:r>
          </a:p>
          <a:p>
            <a:pPr lvl="0"/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Telefoner, kommunikationsmöjlighet</a:t>
            </a:r>
          </a:p>
          <a:p>
            <a:pPr lvl="0"/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Skyltning för hänvisning</a:t>
            </a:r>
          </a:p>
          <a:p>
            <a:pPr lvl="0"/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Personallistor, schema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EA29F5-780B-4127-999A-014C43119416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652520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Bemötande</a:t>
            </a:r>
          </a:p>
          <a:p>
            <a:pPr lvl="0"/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Information aktuellt läge</a:t>
            </a:r>
          </a:p>
          <a:p>
            <a:pPr lvl="0"/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Intervju:</a:t>
            </a:r>
            <a:r>
              <a:rPr lang="sv-SE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Varför vill du hjälpa till?</a:t>
            </a:r>
            <a:r>
              <a:rPr lang="sv-SE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Vilken utbildning eller kompetens har du som kan vara användbar i den här situationen?</a:t>
            </a:r>
            <a:r>
              <a:rPr lang="sv-SE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Är det någon särskild uppgift du skulle vilja ha eller någon uppgift du inte klarar eller vill ha?</a:t>
            </a:r>
            <a:r>
              <a:rPr lang="sv-SE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Kontaktuppgifter</a:t>
            </a:r>
          </a:p>
          <a:p>
            <a:pPr lvl="0"/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Information avtal, försäkring, utrustning</a:t>
            </a:r>
          </a:p>
          <a:p>
            <a:pPr lvl="0"/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Vad händer sen? Direkt uppdrag eller satt i vänteläge</a:t>
            </a:r>
          </a:p>
          <a:p>
            <a:pPr lvl="0"/>
            <a:endParaRPr lang="sv-S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Fundera över vikten av gott bemötande</a:t>
            </a:r>
            <a:endParaRPr lang="sv-SE" dirty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EA29F5-780B-4127-999A-014C43119416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45908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Informera alla involverade kontinuerligt.</a:t>
            </a:r>
          </a:p>
          <a:p>
            <a:endParaRPr lang="sv-S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Information ska vara tydlig, kortfattad, enkel. </a:t>
            </a:r>
          </a:p>
          <a:p>
            <a:endParaRPr lang="sv-S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Information som ges till allmänheten kommer från uppdragsgivaren</a:t>
            </a:r>
          </a:p>
          <a:p>
            <a:endParaRPr lang="sv-S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Fundera över olika sätt att informera. 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EA29F5-780B-4127-999A-014C43119416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439010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FRG arbetar på uppdrag av en arbetsgivare, vanligen kommun eller räddningstjänst. </a:t>
            </a:r>
          </a:p>
          <a:p>
            <a:endParaRPr lang="sv-SE" dirty="0"/>
          </a:p>
          <a:p>
            <a:r>
              <a:rPr lang="sv-SE" dirty="0"/>
              <a:t>Funder över vad de olika punkterna innebär.</a:t>
            </a:r>
          </a:p>
          <a:p>
            <a:endParaRPr lang="sv-SE" dirty="0"/>
          </a:p>
          <a:p>
            <a:r>
              <a:rPr lang="sv-SE" dirty="0"/>
              <a:t>Vem</a:t>
            </a:r>
            <a:r>
              <a:rPr lang="sv-SE" baseline="0" dirty="0"/>
              <a:t> har kontakt med uppdragsgivare?</a:t>
            </a:r>
          </a:p>
          <a:p>
            <a:endParaRPr lang="sv-SE" baseline="0" dirty="0"/>
          </a:p>
          <a:p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Regelbunden återkoppling</a:t>
            </a:r>
          </a:p>
          <a:p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Beroende på uppdrag och uppdragsgivare skickas personer direkt till arbetsinsats eller sätts i vänteläge</a:t>
            </a:r>
          </a:p>
          <a:p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Beroende på uppdrag kan det behövas eventuell utbildning av spontanfrivilliga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EA29F5-780B-4127-999A-014C43119416}" type="slidenum">
              <a:rPr lang="sv-SE" smtClean="0"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771662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Bildobjekt 3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8897" y="4283031"/>
            <a:ext cx="921575" cy="2612078"/>
          </a:xfrm>
          <a:prstGeom prst="rect">
            <a:avLst/>
          </a:prstGeom>
        </p:spPr>
      </p:pic>
      <p:sp>
        <p:nvSpPr>
          <p:cNvPr id="18" name="Platshållare för bild 14"/>
          <p:cNvSpPr>
            <a:spLocks noGrp="1"/>
          </p:cNvSpPr>
          <p:nvPr>
            <p:ph type="pic" sz="quarter" idx="13" hasCustomPrompt="1"/>
          </p:nvPr>
        </p:nvSpPr>
        <p:spPr>
          <a:xfrm>
            <a:off x="323528" y="5877272"/>
            <a:ext cx="2808312" cy="720080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None/>
              <a:defRPr sz="1800">
                <a:solidFill>
                  <a:srgbClr val="000066"/>
                </a:solidFill>
              </a:defRPr>
            </a:lvl1pPr>
          </a:lstStyle>
          <a:p>
            <a:r>
              <a:rPr lang="sv-SE" dirty="0" err="1"/>
              <a:t>Ev</a:t>
            </a:r>
            <a:r>
              <a:rPr lang="sv-SE" dirty="0"/>
              <a:t> </a:t>
            </a:r>
            <a:r>
              <a:rPr lang="sv-SE" dirty="0" err="1"/>
              <a:t>subvarumärke</a:t>
            </a:r>
            <a:endParaRPr lang="sv-SE" dirty="0"/>
          </a:p>
        </p:txBody>
      </p:sp>
      <p:sp>
        <p:nvSpPr>
          <p:cNvPr id="4" name="Rubrik 1"/>
          <p:cNvSpPr>
            <a:spLocks noGrp="1"/>
          </p:cNvSpPr>
          <p:nvPr>
            <p:ph type="title" hasCustomPrompt="1"/>
          </p:nvPr>
        </p:nvSpPr>
        <p:spPr>
          <a:xfrm>
            <a:off x="1331640" y="2492896"/>
            <a:ext cx="6408476" cy="792000"/>
          </a:xfrm>
          <a:prstGeom prst="rect">
            <a:avLst/>
          </a:prstGeom>
        </p:spPr>
        <p:txBody>
          <a:bodyPr lIns="0" tIns="0" rIns="0" bIns="0"/>
          <a:lstStyle>
            <a:lvl1pPr>
              <a:defRPr sz="6000">
                <a:solidFill>
                  <a:srgbClr val="000066"/>
                </a:solidFill>
              </a:defRPr>
            </a:lvl1pPr>
          </a:lstStyle>
          <a:p>
            <a:r>
              <a:rPr lang="sv-SE" dirty="0"/>
              <a:t>Titel</a:t>
            </a:r>
          </a:p>
        </p:txBody>
      </p:sp>
      <p:sp>
        <p:nvSpPr>
          <p:cNvPr id="34" name="Platshållare för text 8"/>
          <p:cNvSpPr>
            <a:spLocks noGrp="1"/>
          </p:cNvSpPr>
          <p:nvPr>
            <p:ph type="body" sz="quarter" idx="11" hasCustomPrompt="1"/>
          </p:nvPr>
        </p:nvSpPr>
        <p:spPr>
          <a:xfrm>
            <a:off x="1331640" y="3573016"/>
            <a:ext cx="6413607" cy="93610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itchFamily="34" charset="0"/>
              <a:buNone/>
              <a:defRPr sz="2400" i="1"/>
            </a:lvl1pPr>
            <a:lvl2pPr>
              <a:defRPr sz="1800"/>
            </a:lvl2pPr>
          </a:lstStyle>
          <a:p>
            <a:pPr lvl="0"/>
            <a:r>
              <a:rPr lang="sv-SE" dirty="0"/>
              <a:t>- Underrubrik</a:t>
            </a:r>
          </a:p>
        </p:txBody>
      </p:sp>
      <p:pic>
        <p:nvPicPr>
          <p:cNvPr id="2" name="Bildobjekt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32656"/>
            <a:ext cx="3467100" cy="866775"/>
          </a:xfrm>
          <a:prstGeom prst="rect">
            <a:avLst/>
          </a:prstGeom>
        </p:spPr>
      </p:pic>
      <p:pic>
        <p:nvPicPr>
          <p:cNvPr id="12" name="Picture 5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1" y="3356992"/>
            <a:ext cx="6408712" cy="51406"/>
          </a:xfrm>
          <a:prstGeom prst="rect">
            <a:avLst/>
          </a:prstGeom>
          <a:solidFill>
            <a:srgbClr val="000066"/>
          </a:solidFill>
          <a:ln>
            <a:noFill/>
          </a:ln>
          <a:effectLst>
            <a:outerShdw blurRad="63500" dist="635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167517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text 8"/>
          <p:cNvSpPr>
            <a:spLocks noGrp="1"/>
          </p:cNvSpPr>
          <p:nvPr>
            <p:ph type="body" sz="quarter" idx="11" hasCustomPrompt="1"/>
          </p:nvPr>
        </p:nvSpPr>
        <p:spPr>
          <a:xfrm>
            <a:off x="726976" y="2276872"/>
            <a:ext cx="7733456" cy="3888432"/>
          </a:xfrm>
          <a:prstGeom prst="rect">
            <a:avLst/>
          </a:prstGeom>
        </p:spPr>
        <p:txBody>
          <a:bodyPr lIns="0" tIns="0" rIns="0" bIns="0"/>
          <a:lstStyle>
            <a:lvl1pPr marL="285750" indent="-285750">
              <a:buFont typeface="Arial" pitchFamily="34" charset="0"/>
              <a:buChar char="•"/>
              <a:defRPr sz="2000"/>
            </a:lvl1pPr>
            <a:lvl2pPr>
              <a:defRPr sz="1800"/>
            </a:lvl2pPr>
          </a:lstStyle>
          <a:p>
            <a:pPr lvl="0"/>
            <a:r>
              <a:rPr lang="sv-SE" dirty="0"/>
              <a:t>Innehåll</a:t>
            </a:r>
          </a:p>
        </p:txBody>
      </p:sp>
      <p:sp>
        <p:nvSpPr>
          <p:cNvPr id="15" name="Platshållare för bild 14"/>
          <p:cNvSpPr>
            <a:spLocks noGrp="1"/>
          </p:cNvSpPr>
          <p:nvPr>
            <p:ph type="pic" sz="quarter" idx="13" hasCustomPrompt="1"/>
          </p:nvPr>
        </p:nvSpPr>
        <p:spPr>
          <a:xfrm>
            <a:off x="181444" y="6309320"/>
            <a:ext cx="2376389" cy="360040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r>
              <a:rPr lang="sv-SE" dirty="0" err="1"/>
              <a:t>Ev</a:t>
            </a:r>
            <a:r>
              <a:rPr lang="sv-SE" dirty="0"/>
              <a:t> </a:t>
            </a:r>
            <a:r>
              <a:rPr lang="sv-SE" dirty="0" err="1"/>
              <a:t>subvarumärke</a:t>
            </a:r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726976" y="1268760"/>
            <a:ext cx="7733456" cy="576064"/>
          </a:xfrm>
          <a:prstGeom prst="rect">
            <a:avLst/>
          </a:prstGeom>
        </p:spPr>
        <p:txBody>
          <a:bodyPr lIns="0" tIns="0" rIns="0" bIns="0"/>
          <a:lstStyle>
            <a:lvl1pPr>
              <a:defRPr sz="4000">
                <a:solidFill>
                  <a:srgbClr val="000066"/>
                </a:solidFill>
              </a:defRPr>
            </a:lvl1pPr>
          </a:lstStyle>
          <a:p>
            <a:r>
              <a:rPr lang="sv-SE" dirty="0"/>
              <a:t>Rubrik</a:t>
            </a:r>
          </a:p>
        </p:txBody>
      </p:sp>
      <p:pic>
        <p:nvPicPr>
          <p:cNvPr id="14" name="Picture 4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98896" y="4283031"/>
            <a:ext cx="921575" cy="2612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282" y="1926770"/>
            <a:ext cx="7738149" cy="62070"/>
          </a:xfrm>
          <a:prstGeom prst="rect">
            <a:avLst/>
          </a:prstGeom>
          <a:solidFill>
            <a:srgbClr val="000066"/>
          </a:solidFill>
          <a:ln>
            <a:noFill/>
          </a:ln>
          <a:effectLst>
            <a:outerShdw blurRad="63500" dist="635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Bildobjekt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1872208" cy="468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9273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8333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5400" dirty="0"/>
              <a:t>30-minutersmetoden</a:t>
            </a:r>
          </a:p>
        </p:txBody>
      </p:sp>
      <p:pic>
        <p:nvPicPr>
          <p:cNvPr id="1026" name="Picture 2" descr="http://www.civil.se/wp-content/blogs.dir/1/files/2013/01/FRG_logotyp_positiv_cmyk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4784" y="0"/>
            <a:ext cx="3838252" cy="1343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Det är mycket diskussioner om hur man... - Frivilliga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789040"/>
            <a:ext cx="3602035" cy="1942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91703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/>
          <p:cNvSpPr>
            <a:spLocks noGrp="1"/>
          </p:cNvSpPr>
          <p:nvPr>
            <p:ph type="body" sz="quarter" idx="11"/>
          </p:nvPr>
        </p:nvSpPr>
        <p:spPr>
          <a:xfrm>
            <a:off x="2362609" y="2492896"/>
            <a:ext cx="6005264" cy="1152128"/>
          </a:xfrm>
        </p:spPr>
        <p:txBody>
          <a:bodyPr/>
          <a:lstStyle/>
          <a:p>
            <a:pPr marL="342900" indent="-342900"/>
            <a:r>
              <a:rPr lang="sv-SE" dirty="0"/>
              <a:t>Direkt eller senare behov?</a:t>
            </a:r>
          </a:p>
          <a:p>
            <a:pPr marL="342900" indent="-342900"/>
            <a:r>
              <a:rPr lang="sv-SE" dirty="0"/>
              <a:t>Vilka uppdrag?</a:t>
            </a:r>
          </a:p>
          <a:p>
            <a:pPr marL="342900" indent="-342900"/>
            <a:r>
              <a:rPr lang="sv-SE" dirty="0"/>
              <a:t>Eventuell snabb utbildning av spontanfrivilliga</a:t>
            </a:r>
          </a:p>
        </p:txBody>
      </p:sp>
      <p:sp>
        <p:nvSpPr>
          <p:cNvPr id="4" name="Rubrik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/>
              <a:t>Kontakt uppdragsgivare</a:t>
            </a:r>
            <a:endParaRPr lang="sv-SE" dirty="0"/>
          </a:p>
        </p:txBody>
      </p:sp>
      <p:pic>
        <p:nvPicPr>
          <p:cNvPr id="5" name="Picture 3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56992"/>
            <a:ext cx="1985942" cy="2772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861048"/>
            <a:ext cx="1962150" cy="259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http://www.civil.se/wp-content/blogs.dir/1/files/2013/01/FRG_logotyp_positiv_cmyk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6839"/>
            <a:ext cx="2256780" cy="789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03308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/>
          <p:cNvSpPr>
            <a:spLocks noGrp="1"/>
          </p:cNvSpPr>
          <p:nvPr>
            <p:ph type="body" sz="quarter" idx="11"/>
          </p:nvPr>
        </p:nvSpPr>
        <p:spPr>
          <a:xfrm>
            <a:off x="726976" y="2276872"/>
            <a:ext cx="7733456" cy="2736304"/>
          </a:xfrm>
        </p:spPr>
        <p:txBody>
          <a:bodyPr/>
          <a:lstStyle/>
          <a:p>
            <a:r>
              <a:rPr lang="sv-SE" sz="1600" dirty="0"/>
              <a:t>Schemaläggning – kontakta individuellt via telefon alternativt i grupp för de som är närvarande</a:t>
            </a:r>
          </a:p>
          <a:p>
            <a:r>
              <a:rPr lang="sv-SE" sz="1600" dirty="0"/>
              <a:t>Beakta samhällets övriga resurser – organisationer, föreningar osv</a:t>
            </a:r>
          </a:p>
          <a:p>
            <a:r>
              <a:rPr lang="sv-SE" sz="1600" dirty="0"/>
              <a:t>Föra </a:t>
            </a:r>
            <a:r>
              <a:rPr lang="sv-SE" sz="1600" dirty="0" err="1"/>
              <a:t>daglogg</a:t>
            </a:r>
            <a:r>
              <a:rPr lang="sv-SE" sz="1600" dirty="0"/>
              <a:t>, eventuell rekryteringslogg samt statistik </a:t>
            </a:r>
          </a:p>
          <a:p>
            <a:r>
              <a:rPr lang="sv-SE" sz="1600" dirty="0"/>
              <a:t>Logistik - Raster, mat, toaletter, vila, rengöring, lätt sjukvård</a:t>
            </a:r>
          </a:p>
          <a:p>
            <a:r>
              <a:rPr lang="sv-SE" sz="1600" dirty="0"/>
              <a:t>Mediekontakt</a:t>
            </a:r>
          </a:p>
          <a:p>
            <a:r>
              <a:rPr lang="sv-SE" sz="1600" dirty="0"/>
              <a:t>Stöd i gruppen – var observant</a:t>
            </a:r>
          </a:p>
          <a:p>
            <a:r>
              <a:rPr lang="sv-SE" sz="1600" dirty="0"/>
              <a:t>Återkoppling från spontanfrivilliga efter arbetsinsats</a:t>
            </a:r>
          </a:p>
          <a:p>
            <a:r>
              <a:rPr lang="sv-SE" sz="1600" dirty="0"/>
              <a:t>Utvärdera och tacka</a:t>
            </a:r>
          </a:p>
        </p:txBody>
      </p:sp>
      <p:sp>
        <p:nvSpPr>
          <p:cNvPr id="4" name="Rubrik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/>
              <a:t>Under och efter insats</a:t>
            </a:r>
            <a:endParaRPr lang="sv-SE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4971506"/>
            <a:ext cx="1528157" cy="1707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Bildobjekt 65" descr="FRG_gräver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943263"/>
            <a:ext cx="1831601" cy="27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http://www.civil.se/wp-content/blogs.dir/1/files/2013/01/FRG_logotyp_positiv_cmyk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6839"/>
            <a:ext cx="2256780" cy="789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02202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/>
          <p:cNvSpPr>
            <a:spLocks noGrp="1"/>
          </p:cNvSpPr>
          <p:nvPr>
            <p:ph type="body" sz="quarter" idx="11"/>
          </p:nvPr>
        </p:nvSpPr>
        <p:spPr>
          <a:xfrm>
            <a:off x="1691680" y="2708920"/>
            <a:ext cx="5645224" cy="1728192"/>
          </a:xfrm>
        </p:spPr>
        <p:txBody>
          <a:bodyPr/>
          <a:lstStyle/>
          <a:p>
            <a:r>
              <a:rPr lang="sv-SE" sz="1800" dirty="0"/>
              <a:t>När vi har fler frivilliga än arbetsuppgifter</a:t>
            </a:r>
          </a:p>
          <a:p>
            <a:r>
              <a:rPr lang="sv-SE" sz="1800" dirty="0"/>
              <a:t>Olämpliga frivilliga</a:t>
            </a:r>
          </a:p>
          <a:p>
            <a:r>
              <a:rPr lang="sv-SE" sz="1800" dirty="0"/>
              <a:t>Bortfall av frivilliga</a:t>
            </a:r>
          </a:p>
          <a:p>
            <a:r>
              <a:rPr lang="sv-SE" sz="1800" dirty="0"/>
              <a:t>Långa arbetsinsatser</a:t>
            </a:r>
          </a:p>
        </p:txBody>
      </p:sp>
      <p:sp>
        <p:nvSpPr>
          <p:cNvPr id="4" name="Rubrik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/>
              <a:t>Knepigt</a:t>
            </a:r>
            <a:endParaRPr lang="sv-SE" dirty="0"/>
          </a:p>
        </p:txBody>
      </p:sp>
      <p:pic>
        <p:nvPicPr>
          <p:cNvPr id="5" name="Picture 2" descr="http://www.civil.se/wp-content/blogs.dir/1/files/2013/01/FRG_logotyp_positiv_cmyk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6839"/>
            <a:ext cx="2256780" cy="789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87027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/>
              <a:t>30-minutersmetoden</a:t>
            </a:r>
            <a:endParaRPr lang="sv-SE" dirty="0"/>
          </a:p>
        </p:txBody>
      </p:sp>
      <p:sp>
        <p:nvSpPr>
          <p:cNvPr id="5" name="Ellips 4"/>
          <p:cNvSpPr/>
          <p:nvPr/>
        </p:nvSpPr>
        <p:spPr>
          <a:xfrm>
            <a:off x="1115616" y="2577571"/>
            <a:ext cx="1847088" cy="83210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ÖVA</a:t>
            </a:r>
          </a:p>
        </p:txBody>
      </p:sp>
      <p:sp>
        <p:nvSpPr>
          <p:cNvPr id="6" name="Ellips 5"/>
          <p:cNvSpPr/>
          <p:nvPr/>
        </p:nvSpPr>
        <p:spPr>
          <a:xfrm>
            <a:off x="2962704" y="3726370"/>
            <a:ext cx="1847088" cy="83210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ÖVA</a:t>
            </a:r>
          </a:p>
        </p:txBody>
      </p:sp>
      <p:sp>
        <p:nvSpPr>
          <p:cNvPr id="7" name="Ellips 6"/>
          <p:cNvSpPr/>
          <p:nvPr/>
        </p:nvSpPr>
        <p:spPr>
          <a:xfrm>
            <a:off x="5580112" y="3171398"/>
            <a:ext cx="1847088" cy="83210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ÖVA</a:t>
            </a:r>
          </a:p>
        </p:txBody>
      </p:sp>
      <p:sp>
        <p:nvSpPr>
          <p:cNvPr id="8" name="Ellips 7"/>
          <p:cNvSpPr/>
          <p:nvPr/>
        </p:nvSpPr>
        <p:spPr>
          <a:xfrm>
            <a:off x="611560" y="5517232"/>
            <a:ext cx="1847088" cy="83210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ÖVA</a:t>
            </a:r>
          </a:p>
        </p:txBody>
      </p:sp>
      <p:sp>
        <p:nvSpPr>
          <p:cNvPr id="9" name="Ellips 8"/>
          <p:cNvSpPr/>
          <p:nvPr/>
        </p:nvSpPr>
        <p:spPr>
          <a:xfrm>
            <a:off x="4788024" y="5385139"/>
            <a:ext cx="1847088" cy="83210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ÖVA</a:t>
            </a:r>
          </a:p>
        </p:txBody>
      </p:sp>
      <p:pic>
        <p:nvPicPr>
          <p:cNvPr id="10" name="Picture 2" descr="http://www.civil.se/wp-content/blogs.dir/1/files/2013/01/FRG_logotyp_positiv_cmyk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6839"/>
            <a:ext cx="2256780" cy="789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82445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/>
              <a:t>Mål</a:t>
            </a:r>
          </a:p>
        </p:txBody>
      </p:sp>
      <p:sp>
        <p:nvSpPr>
          <p:cNvPr id="2" name="Rektangel 1"/>
          <p:cNvSpPr/>
          <p:nvPr/>
        </p:nvSpPr>
        <p:spPr>
          <a:xfrm>
            <a:off x="726976" y="2276872"/>
            <a:ext cx="77334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Att möta och registrera samt organisera frivilliga som anmäler sig för insats i skarpt läge/krissituation/samhällsstörning</a:t>
            </a:r>
          </a:p>
          <a:p>
            <a:r>
              <a:rPr lang="sv-SE" dirty="0"/>
              <a:t>Dvs </a:t>
            </a:r>
            <a:r>
              <a:rPr lang="sv-SE" dirty="0" err="1"/>
              <a:t>SLUSSa</a:t>
            </a:r>
            <a:r>
              <a:rPr lang="sv-SE" dirty="0"/>
              <a:t> människor i ett organiserat flöde</a:t>
            </a:r>
          </a:p>
        </p:txBody>
      </p:sp>
      <p:pic>
        <p:nvPicPr>
          <p:cNvPr id="8" name="Picture 2" descr="C:\Users\Wulff\Desktop\Kö med folk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3704" y="3501008"/>
            <a:ext cx="2904907" cy="2178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Platshållare för text 1"/>
          <p:cNvSpPr txBox="1">
            <a:spLocks/>
          </p:cNvSpPr>
          <p:nvPr/>
        </p:nvSpPr>
        <p:spPr>
          <a:xfrm>
            <a:off x="1691680" y="4104923"/>
            <a:ext cx="2386547" cy="1335443"/>
          </a:xfrm>
          <a:prstGeom prst="rect">
            <a:avLst/>
          </a:prstGeom>
        </p:spPr>
        <p:txBody>
          <a:bodyPr vert="horz" lIns="0" tIns="0" rIns="0" bIns="0" rtlCol="0">
            <a:normAutofit fontScale="85000" lnSpcReduction="20000"/>
          </a:bodyPr>
          <a:lstStyle>
            <a:lvl1pPr marL="285750" indent="-2857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sv-SE" b="1" dirty="0"/>
              <a:t>S</a:t>
            </a:r>
            <a:r>
              <a:rPr lang="sv-SE" dirty="0"/>
              <a:t>amordnat </a:t>
            </a:r>
            <a:r>
              <a:rPr lang="sv-SE" b="1" dirty="0"/>
              <a:t>L</a:t>
            </a:r>
            <a:r>
              <a:rPr lang="sv-SE" dirty="0"/>
              <a:t>ösningsorienterat </a:t>
            </a:r>
            <a:r>
              <a:rPr lang="sv-SE" b="1" dirty="0"/>
              <a:t>U</a:t>
            </a:r>
            <a:r>
              <a:rPr lang="sv-SE" dirty="0"/>
              <a:t>pplägg för mottagande av </a:t>
            </a:r>
            <a:r>
              <a:rPr lang="sv-SE" b="1" dirty="0"/>
              <a:t>S</a:t>
            </a:r>
            <a:r>
              <a:rPr lang="sv-SE" dirty="0"/>
              <a:t>pontanfrivilliga vid </a:t>
            </a:r>
            <a:r>
              <a:rPr lang="sv-SE" b="1" dirty="0"/>
              <a:t>S</a:t>
            </a:r>
            <a:r>
              <a:rPr lang="sv-SE" dirty="0"/>
              <a:t>amhällsstörning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sv-SE" sz="2800" b="1" dirty="0"/>
              <a:t>S.L.U.S.S.</a:t>
            </a:r>
          </a:p>
          <a:p>
            <a:endParaRPr lang="sv-SE" sz="4400" b="1" dirty="0"/>
          </a:p>
        </p:txBody>
      </p:sp>
      <p:pic>
        <p:nvPicPr>
          <p:cNvPr id="6" name="Picture 2" descr="http://www.civil.se/wp-content/blogs.dir/1/files/2013/01/FRG_logotyp_positiv_cmyk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6839"/>
            <a:ext cx="2256780" cy="789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9509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dirty="0"/>
              <a:t>FRG avlastar ordinarie resurser i händelse av extraordinär händelse, </a:t>
            </a:r>
          </a:p>
          <a:p>
            <a:pPr marL="0" indent="0">
              <a:buNone/>
            </a:pPr>
            <a:r>
              <a:rPr lang="sv-SE" dirty="0"/>
              <a:t>kris eller samhällsstörning genom att samordna förstärkningsresurser såväl från olika organisationer som från spontanfrivilliga.</a:t>
            </a:r>
          </a:p>
          <a:p>
            <a:pPr marL="0" indent="0">
              <a:buNone/>
            </a:pPr>
            <a:endParaRPr lang="sv-SE" dirty="0"/>
          </a:p>
        </p:txBody>
      </p:sp>
      <p:sp>
        <p:nvSpPr>
          <p:cNvPr id="3" name="Platshållare för bild 2"/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Rubrik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/>
              <a:t>Syfte</a:t>
            </a:r>
          </a:p>
        </p:txBody>
      </p:sp>
      <p:pic>
        <p:nvPicPr>
          <p:cNvPr id="5" name="Picture 2" descr="http://www.civil.se/wp-content/blogs.dir/1/files/2013/01/FRG_logotyp_positiv_cmyk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6839"/>
            <a:ext cx="2256780" cy="789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88797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sv-SE" dirty="0"/>
              <a:t>Diskutera </a:t>
            </a:r>
          </a:p>
          <a:p>
            <a:pPr algn="ctr"/>
            <a:r>
              <a:rPr lang="sv-SE" dirty="0"/>
              <a:t>olika sätt som spontanfrivilliga anmäler sig </a:t>
            </a:r>
          </a:p>
          <a:p>
            <a:pPr algn="ctr"/>
            <a:r>
              <a:rPr lang="sv-SE" dirty="0"/>
              <a:t>hur vi kan rekrytera</a:t>
            </a:r>
          </a:p>
          <a:p>
            <a:pPr algn="ctr"/>
            <a:r>
              <a:rPr lang="sv-SE" dirty="0"/>
              <a:t>förväntningar från spontanfrivilliga</a:t>
            </a:r>
          </a:p>
          <a:p>
            <a:pPr marL="0" indent="0">
              <a:buNone/>
            </a:pPr>
            <a:endParaRPr lang="sv-SE" dirty="0"/>
          </a:p>
        </p:txBody>
      </p:sp>
      <p:sp>
        <p:nvSpPr>
          <p:cNvPr id="3" name="Platshållare för bild 2"/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Rubrik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/>
              <a:t>Att få resurser</a:t>
            </a:r>
            <a:endParaRPr lang="sv-SE" dirty="0"/>
          </a:p>
        </p:txBody>
      </p:sp>
      <p:pic>
        <p:nvPicPr>
          <p:cNvPr id="5" name="Picture 2" descr="http://www.civil.se/wp-content/blogs.dir/1/files/2013/01/FRG_logotyp_positiv_cmyk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6839"/>
            <a:ext cx="2256780" cy="789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5134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/>
          <p:cNvSpPr>
            <a:spLocks noGrp="1"/>
          </p:cNvSpPr>
          <p:nvPr>
            <p:ph type="body" sz="quarter" idx="11"/>
          </p:nvPr>
        </p:nvSpPr>
        <p:spPr>
          <a:xfrm>
            <a:off x="2771800" y="2372402"/>
            <a:ext cx="5069160" cy="648072"/>
          </a:xfrm>
        </p:spPr>
        <p:txBody>
          <a:bodyPr/>
          <a:lstStyle/>
          <a:p>
            <a:pPr marL="0" indent="0">
              <a:buNone/>
            </a:pPr>
            <a:r>
              <a:rPr lang="sv-SE" dirty="0"/>
              <a:t>Diskutera olika typer av mottagningsplatser</a:t>
            </a:r>
          </a:p>
          <a:p>
            <a:endParaRPr lang="sv-SE" dirty="0"/>
          </a:p>
        </p:txBody>
      </p:sp>
      <p:sp>
        <p:nvSpPr>
          <p:cNvPr id="4" name="Rubrik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/>
              <a:t>Upprätta mottagningsplats</a:t>
            </a:r>
            <a:endParaRPr lang="sv-SE" dirty="0"/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827" y="2239428"/>
            <a:ext cx="2030144" cy="1969179"/>
          </a:xfrm>
          <a:prstGeom prst="rect">
            <a:avLst/>
          </a:prstGeom>
        </p:spPr>
      </p:pic>
      <p:pic>
        <p:nvPicPr>
          <p:cNvPr id="6" name="Picture 6" descr="Plan för Trygghetspunkter vid kris i Eksjö kommu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852936"/>
            <a:ext cx="2398321" cy="1581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Värmestugo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321493"/>
            <a:ext cx="1962150" cy="2324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Bildobjekt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5095" y="4725144"/>
            <a:ext cx="3427274" cy="1927842"/>
          </a:xfrm>
          <a:prstGeom prst="rect">
            <a:avLst/>
          </a:prstGeom>
        </p:spPr>
      </p:pic>
      <p:pic>
        <p:nvPicPr>
          <p:cNvPr id="9" name="Picture 2" descr="http://www.civil.se/wp-content/blogs.dir/1/files/2013/01/FRG_logotyp_positiv_cmyk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6839"/>
            <a:ext cx="2256780" cy="789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59873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/>
              <a:t>Organisera mottagningsplats</a:t>
            </a:r>
            <a:endParaRPr lang="sv-SE" dirty="0"/>
          </a:p>
        </p:txBody>
      </p:sp>
      <p:sp>
        <p:nvSpPr>
          <p:cNvPr id="5" name="Rektangel 4"/>
          <p:cNvSpPr/>
          <p:nvPr/>
        </p:nvSpPr>
        <p:spPr>
          <a:xfrm>
            <a:off x="971600" y="2348880"/>
            <a:ext cx="7200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v-SE" sz="2000" dirty="0"/>
              <a:t>Diskutera hur en mottagningsplats bör organiseras</a:t>
            </a:r>
          </a:p>
          <a:p>
            <a:pPr algn="ctr"/>
            <a:r>
              <a:rPr lang="sv-SE" sz="2000" dirty="0"/>
              <a:t>och utrustas om möjligt</a:t>
            </a:r>
          </a:p>
        </p:txBody>
      </p:sp>
      <p:pic>
        <p:nvPicPr>
          <p:cNvPr id="6" name="Picture 2" descr="https://civilbutiken.se/wp-content/uploads/sites/2/2017/05/30minuters-1024x102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499267"/>
            <a:ext cx="2858286" cy="2858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284984"/>
            <a:ext cx="2206466" cy="3072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http://www.civil.se/wp-content/blogs.dir/1/files/2013/01/FRG_logotyp_positiv_cmyk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6839"/>
            <a:ext cx="2256780" cy="789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3590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/>
              <a:t>Mottagning av spontanfrivilliga</a:t>
            </a:r>
            <a:endParaRPr lang="sv-SE" dirty="0"/>
          </a:p>
        </p:txBody>
      </p:sp>
      <p:sp>
        <p:nvSpPr>
          <p:cNvPr id="5" name="Platshållare för text 1"/>
          <p:cNvSpPr>
            <a:spLocks noGrp="1"/>
          </p:cNvSpPr>
          <p:nvPr>
            <p:ph type="body" sz="quarter" idx="11"/>
          </p:nvPr>
        </p:nvSpPr>
        <p:spPr>
          <a:xfrm>
            <a:off x="726976" y="2276872"/>
            <a:ext cx="5717232" cy="2736304"/>
          </a:xfrm>
        </p:spPr>
        <p:txBody>
          <a:bodyPr>
            <a:normAutofit/>
          </a:bodyPr>
          <a:lstStyle/>
          <a:p>
            <a:pPr marL="342900" indent="-342900"/>
            <a:r>
              <a:rPr lang="sv-SE" sz="2400" dirty="0"/>
              <a:t>Flöde av människor</a:t>
            </a:r>
          </a:p>
          <a:p>
            <a:pPr marL="342900" indent="-342900"/>
            <a:r>
              <a:rPr lang="sv-SE" sz="2400" dirty="0"/>
              <a:t>Bemötande, kommunikation</a:t>
            </a:r>
          </a:p>
          <a:p>
            <a:pPr marL="342900" indent="-342900"/>
            <a:r>
              <a:rPr lang="sv-SE" sz="2400" dirty="0"/>
              <a:t>Information aktuellt läge</a:t>
            </a:r>
          </a:p>
          <a:p>
            <a:pPr marL="342900" indent="-342900"/>
            <a:r>
              <a:rPr lang="sv-SE" sz="2400" dirty="0"/>
              <a:t>Intervju</a:t>
            </a:r>
          </a:p>
          <a:p>
            <a:pPr marL="342900" indent="-342900"/>
            <a:r>
              <a:rPr lang="sv-SE" sz="2400" dirty="0"/>
              <a:t>Information avtal, försäkring, utrustning</a:t>
            </a:r>
          </a:p>
          <a:p>
            <a:pPr marL="342900" indent="-342900"/>
            <a:r>
              <a:rPr lang="sv-SE" sz="2400" dirty="0"/>
              <a:t>Vad händer sen?</a:t>
            </a:r>
          </a:p>
          <a:p>
            <a:pPr marL="0" indent="0">
              <a:buNone/>
            </a:pPr>
            <a:endParaRPr lang="sv-SE" sz="4400" b="1" dirty="0"/>
          </a:p>
        </p:txBody>
      </p:sp>
      <p:pic>
        <p:nvPicPr>
          <p:cNvPr id="6" name="Picture 2" descr="C:\Users\Wulff\AppData\Local\Microsoft\Windows\Temporary Internet Files\Content.IE5\L51WQ2D0\MP900422442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276872"/>
            <a:ext cx="2123727" cy="1534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4403052"/>
            <a:ext cx="2438587" cy="2084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http://www.civil.se/wp-content/blogs.dir/1/files/2013/01/FRG_logotyp_positiv_cmyk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6839"/>
            <a:ext cx="2256780" cy="789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98799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/>
          <p:cNvSpPr>
            <a:spLocks noGrp="1"/>
          </p:cNvSpPr>
          <p:nvPr>
            <p:ph type="body" sz="quarter" idx="11"/>
          </p:nvPr>
        </p:nvSpPr>
        <p:spPr>
          <a:xfrm>
            <a:off x="2267744" y="3212976"/>
            <a:ext cx="4421088" cy="504056"/>
          </a:xfrm>
        </p:spPr>
        <p:txBody>
          <a:bodyPr/>
          <a:lstStyle/>
          <a:p>
            <a:pPr marL="0" indent="0">
              <a:buNone/>
            </a:pPr>
            <a:r>
              <a:rPr lang="sv-SE" dirty="0"/>
              <a:t>Kontinuerligt till alla involverade</a:t>
            </a:r>
          </a:p>
          <a:p>
            <a:pPr marL="0" indent="0">
              <a:buNone/>
            </a:pPr>
            <a:endParaRPr lang="sv-SE" dirty="0"/>
          </a:p>
        </p:txBody>
      </p:sp>
      <p:sp>
        <p:nvSpPr>
          <p:cNvPr id="4" name="Rubrik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/>
              <a:t>Information</a:t>
            </a:r>
            <a:endParaRPr lang="sv-SE" dirty="0"/>
          </a:p>
        </p:txBody>
      </p:sp>
      <p:pic>
        <p:nvPicPr>
          <p:cNvPr id="5" name="Picture 4" descr="Bildresultat fÃ¶r anslagstavl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416" y="2239067"/>
            <a:ext cx="1544572" cy="1875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Bildresultat fÃ¶r telef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973461"/>
            <a:ext cx="1430648" cy="1440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Bildresultat fÃ¶r samtal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0811" y="4264281"/>
            <a:ext cx="2650105" cy="1641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Bildobjekt 57" descr="FRG_anslagstavla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195167"/>
            <a:ext cx="2112880" cy="161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Bildobjekt 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1" t="3150" r="7761" b="-1050"/>
          <a:stretch/>
        </p:blipFill>
        <p:spPr>
          <a:xfrm>
            <a:off x="539552" y="4509309"/>
            <a:ext cx="1436554" cy="2092866"/>
          </a:xfrm>
          <a:prstGeom prst="rect">
            <a:avLst/>
          </a:prstGeom>
        </p:spPr>
      </p:pic>
      <p:pic>
        <p:nvPicPr>
          <p:cNvPr id="10" name="Picture 2" descr="http://www.civil.se/wp-content/blogs.dir/1/files/2013/01/FRG_logotyp_positiv_cmyk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6839"/>
            <a:ext cx="2256780" cy="789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88244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/>
          <p:cNvSpPr>
            <a:spLocks noGrp="1"/>
          </p:cNvSpPr>
          <p:nvPr>
            <p:ph type="body" sz="quarter" idx="11"/>
          </p:nvPr>
        </p:nvSpPr>
        <p:spPr>
          <a:xfrm>
            <a:off x="1303040" y="3322527"/>
            <a:ext cx="6581328" cy="2304256"/>
          </a:xfrm>
        </p:spPr>
        <p:txBody>
          <a:bodyPr/>
          <a:lstStyle/>
          <a:p>
            <a:r>
              <a:rPr lang="sv-SE" dirty="0"/>
              <a:t>Blankett A: Registrering av frivilliga</a:t>
            </a:r>
          </a:p>
          <a:p>
            <a:r>
              <a:rPr lang="sv-SE" dirty="0"/>
              <a:t>Blankett B: Anmälningslogg</a:t>
            </a:r>
          </a:p>
          <a:p>
            <a:r>
              <a:rPr lang="sv-SE" dirty="0"/>
              <a:t>Blankett C: Skiftschema</a:t>
            </a:r>
          </a:p>
          <a:p>
            <a:r>
              <a:rPr lang="sv-SE" dirty="0"/>
              <a:t>Blankett D: Rekryteringslogg – organisationer/företag</a:t>
            </a:r>
          </a:p>
          <a:p>
            <a:r>
              <a:rPr lang="sv-SE" dirty="0"/>
              <a:t>Blankett E: Rekvirering av frivilliga</a:t>
            </a:r>
          </a:p>
          <a:p>
            <a:r>
              <a:rPr lang="sv-SE" dirty="0"/>
              <a:t>Blankett F: </a:t>
            </a:r>
            <a:r>
              <a:rPr lang="sv-SE" dirty="0" err="1"/>
              <a:t>Daglogg</a:t>
            </a:r>
            <a:endParaRPr lang="sv-SE" dirty="0"/>
          </a:p>
          <a:p>
            <a:pPr marL="0" indent="0">
              <a:buNone/>
            </a:pPr>
            <a:endParaRPr lang="sv-SE" dirty="0"/>
          </a:p>
        </p:txBody>
      </p:sp>
      <p:sp>
        <p:nvSpPr>
          <p:cNvPr id="4" name="Rubrik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/>
              <a:t>Dokumentation</a:t>
            </a:r>
            <a:endParaRPr lang="sv-SE" dirty="0"/>
          </a:p>
        </p:txBody>
      </p:sp>
      <p:sp>
        <p:nvSpPr>
          <p:cNvPr id="5" name="textruta 4"/>
          <p:cNvSpPr txBox="1"/>
          <p:nvPr/>
        </p:nvSpPr>
        <p:spPr>
          <a:xfrm>
            <a:off x="1283521" y="2319674"/>
            <a:ext cx="56506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600" dirty="0"/>
              <a:t>sker i samråd med uppdragsgivare</a:t>
            </a:r>
          </a:p>
        </p:txBody>
      </p:sp>
      <p:sp>
        <p:nvSpPr>
          <p:cNvPr id="6" name="textruta 5"/>
          <p:cNvSpPr txBox="1"/>
          <p:nvPr/>
        </p:nvSpPr>
        <p:spPr>
          <a:xfrm rot="19946934">
            <a:off x="556529" y="3137860"/>
            <a:ext cx="1206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dirty="0"/>
              <a:t>exempel</a:t>
            </a:r>
          </a:p>
        </p:txBody>
      </p:sp>
      <p:pic>
        <p:nvPicPr>
          <p:cNvPr id="7" name="Picture 2" descr="http://www.civil.se/wp-content/blogs.dir/1/files/2013/01/FRG_logotyp_positiv_cmyk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6839"/>
            <a:ext cx="2256780" cy="789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0723249"/>
      </p:ext>
    </p:extLst>
  </p:cSld>
  <p:clrMapOvr>
    <a:masterClrMapping/>
  </p:clrMapOvr>
</p:sld>
</file>

<file path=ppt/theme/theme1.xml><?xml version="1.0" encoding="utf-8"?>
<a:theme xmlns:a="http://schemas.openxmlformats.org/drawingml/2006/main" name="Civil_mall">
  <a:themeElements>
    <a:clrScheme name="Civil">
      <a:dk1>
        <a:srgbClr val="000000"/>
      </a:dk1>
      <a:lt1>
        <a:srgbClr val="FFFFFF"/>
      </a:lt1>
      <a:dk2>
        <a:srgbClr val="000066"/>
      </a:dk2>
      <a:lt2>
        <a:srgbClr val="FFFFFF"/>
      </a:lt2>
      <a:accent1>
        <a:srgbClr val="000066"/>
      </a:accent1>
      <a:accent2>
        <a:srgbClr val="00539B"/>
      </a:accent2>
      <a:accent3>
        <a:srgbClr val="0081F6"/>
      </a:accent3>
      <a:accent4>
        <a:srgbClr val="FFCC33"/>
      </a:accent4>
      <a:accent5>
        <a:srgbClr val="FFD765"/>
      </a:accent5>
      <a:accent6>
        <a:srgbClr val="FFE28F"/>
      </a:accent6>
      <a:hlink>
        <a:srgbClr val="0081F6"/>
      </a:hlink>
      <a:folHlink>
        <a:srgbClr val="0081F6"/>
      </a:folHlink>
    </a:clrScheme>
    <a:fontScheme name="Office - klassiskt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Civilförsvarsförbundet_mall</Template>
  <TotalTime>105</TotalTime>
  <Words>696</Words>
  <Application>Microsoft Office PowerPoint</Application>
  <PresentationFormat>Bildspel på skärmen (4:3)</PresentationFormat>
  <Paragraphs>122</Paragraphs>
  <Slides>13</Slides>
  <Notes>11</Notes>
  <HiddenSlides>0</HiddenSlides>
  <MMClips>0</MMClips>
  <ScaleCrop>false</ScaleCrop>
  <HeadingPairs>
    <vt:vector size="6" baseType="variant">
      <vt:variant>
        <vt:lpstr>Använt teckensnitt</vt:lpstr>
      </vt:variant>
      <vt:variant>
        <vt:i4>2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13</vt:i4>
      </vt:variant>
    </vt:vector>
  </HeadingPairs>
  <TitlesOfParts>
    <vt:vector size="16" baseType="lpstr">
      <vt:lpstr>Arial</vt:lpstr>
      <vt:lpstr>Calibri</vt:lpstr>
      <vt:lpstr>Civil_mall</vt:lpstr>
      <vt:lpstr>30-minutersmetoden</vt:lpstr>
      <vt:lpstr>Mål</vt:lpstr>
      <vt:lpstr>Syfte</vt:lpstr>
      <vt:lpstr>Att få resurser</vt:lpstr>
      <vt:lpstr>Upprätta mottagningsplats</vt:lpstr>
      <vt:lpstr>Organisera mottagningsplats</vt:lpstr>
      <vt:lpstr>Mottagning av spontanfrivilliga</vt:lpstr>
      <vt:lpstr>Information</vt:lpstr>
      <vt:lpstr>Dokumentation</vt:lpstr>
      <vt:lpstr>Kontakt uppdragsgivare</vt:lpstr>
      <vt:lpstr>Under och efter insats</vt:lpstr>
      <vt:lpstr>Knepigt</vt:lpstr>
      <vt:lpstr>30-minutersmetoden</vt:lpstr>
    </vt:vector>
  </TitlesOfParts>
  <Company>EPM Data AB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30-minutersmetoden</dc:title>
  <dc:creator>Carina Wiro</dc:creator>
  <cp:lastModifiedBy>Emma Riklund</cp:lastModifiedBy>
  <cp:revision>6</cp:revision>
  <dcterms:created xsi:type="dcterms:W3CDTF">2020-08-30T13:49:32Z</dcterms:created>
  <dcterms:modified xsi:type="dcterms:W3CDTF">2024-03-27T14:29:01Z</dcterms:modified>
</cp:coreProperties>
</file>