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495" r:id="rId3"/>
    <p:sldId id="497" r:id="rId4"/>
    <p:sldId id="500" r:id="rId5"/>
    <p:sldId id="496" r:id="rId6"/>
    <p:sldId id="501" r:id="rId7"/>
    <p:sldId id="263" r:id="rId8"/>
    <p:sldId id="494" r:id="rId9"/>
    <p:sldId id="499" r:id="rId10"/>
    <p:sldId id="262" r:id="rId11"/>
    <p:sldId id="502" r:id="rId12"/>
    <p:sldId id="503" r:id="rId13"/>
    <p:sldId id="504" r:id="rId14"/>
    <p:sldId id="505" r:id="rId15"/>
    <p:sldId id="506" r:id="rId16"/>
    <p:sldId id="507" r:id="rId17"/>
    <p:sldId id="508" r:id="rId18"/>
    <p:sldId id="509" r:id="rId19"/>
    <p:sldId id="510" r:id="rId20"/>
    <p:sldId id="268" r:id="rId21"/>
    <p:sldId id="511"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FF"/>
    <a:srgbClr val="423BD1"/>
    <a:srgbClr val="4F48D4"/>
    <a:srgbClr val="231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A89EE-CFA0-46BC-A650-3879BC95037D}" v="124" dt="2023-11-22T15:41:37.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7704" autoAdjust="0"/>
  </p:normalViewPr>
  <p:slideViewPr>
    <p:cSldViewPr snapToGrid="0">
      <p:cViewPr varScale="1">
        <p:scale>
          <a:sx n="85" d="100"/>
          <a:sy n="85"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4DE35-361E-477A-AE8F-D15236B711D5}" type="datetimeFigureOut">
              <a:rPr lang="sv-SE" smtClean="0"/>
              <a:t>2024-02-20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BA9B5-61A2-477F-B449-675EF10D5BB0}" type="slidenum">
              <a:rPr lang="sv-SE" smtClean="0"/>
              <a:t>‹#›</a:t>
            </a:fld>
            <a:endParaRPr lang="sv-SE"/>
          </a:p>
        </p:txBody>
      </p:sp>
    </p:spTree>
    <p:extLst>
      <p:ext uri="{BB962C8B-B14F-4D97-AF65-F5344CB8AC3E}">
        <p14:creationId xmlns:p14="http://schemas.microsoft.com/office/powerpoint/2010/main" val="147086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F3DB084E-23C3-7B4C-2975-913786EC7D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9pPr>
          </a:lstStyle>
          <a:p>
            <a:pPr>
              <a:spcBef>
                <a:spcPts val="50"/>
              </a:spcBef>
              <a:buClrTx/>
              <a:buFontTx/>
              <a:buNone/>
            </a:pPr>
            <a:fld id="{C24C9EBA-F821-4A6E-BC35-C45BECA65531}" type="slidenum">
              <a:rPr lang="sv-SE" altLang="sv-SE" smtClean="0">
                <a:ea typeface="Microsoft YaHei" panose="020B0503020204020204" pitchFamily="34" charset="-122"/>
              </a:rPr>
              <a:pPr>
                <a:spcBef>
                  <a:spcPts val="50"/>
                </a:spcBef>
                <a:buClrTx/>
                <a:buFontTx/>
                <a:buNone/>
              </a:pPr>
              <a:t>1</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2773B904-0E11-A549-8BC5-39D6421E490B}"/>
              </a:ext>
            </a:extLst>
          </p:cNvPr>
          <p:cNvSpPr>
            <a:spLocks noGrp="1" noRot="1" noChangeAspect="1" noChangeArrowheads="1" noTextEdit="1"/>
          </p:cNvSpPr>
          <p:nvPr>
            <p:ph type="sldImg"/>
          </p:nvPr>
        </p:nvSpPr>
        <p:spPr>
          <a:xfrm>
            <a:off x="90488" y="744538"/>
            <a:ext cx="661670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95FBD79-8EB4-A84A-AD0A-54D7E058F2B8}"/>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Hej och välkommen till momentet ”Den frivilliga resursgruppen” som ingår i FRG grundutbildning. Jag heter --- och jag kommer att gå igenom detta momentet med dig.</a:t>
            </a:r>
            <a:endParaRPr lang="sv-SE" altLang="sv-SE" dirty="0">
              <a:ea typeface="NSimSun" panose="02010609030101010101" pitchFamily="49" charset="-122"/>
              <a:cs typeface="Arial" panose="020B0604020202020204" pitchFamily="34" charset="0"/>
            </a:endParaRPr>
          </a:p>
          <a:p>
            <a:endParaRPr lang="sv-SE" altLang="sv-SE" dirty="0">
              <a:ea typeface="NSimSun" panose="02010609030101010101" pitchFamily="49" charset="-122"/>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Vad får du ut av det? Förutom att du får vara en hjälte och hjälpa samhället så får du möjlighet att lära dig sånt som kan komma till nytta i din egen vardag. När du väl gått grundutbildningen kan du hitta fler utbildningar som kan bli aktuella för dig att delta i. Gå gärna in på de olika </a:t>
            </a:r>
            <a:r>
              <a:rPr lang="sv-SE" altLang="sv-SE" sz="1200" dirty="0" err="1">
                <a:latin typeface="Liberation Serif"/>
                <a:ea typeface="NSimSun" panose="02010609030101010101" pitchFamily="49" charset="-122"/>
                <a:cs typeface="Arial" panose="020B0604020202020204" pitchFamily="34" charset="0"/>
              </a:rPr>
              <a:t>ffoernas</a:t>
            </a:r>
            <a:r>
              <a:rPr lang="sv-SE" altLang="sv-SE" sz="1200" dirty="0">
                <a:latin typeface="Liberation Serif"/>
                <a:ea typeface="NSimSun" panose="02010609030101010101" pitchFamily="49" charset="-122"/>
                <a:cs typeface="Arial" panose="020B0604020202020204" pitchFamily="34" charset="0"/>
              </a:rPr>
              <a:t> sidor och se vad de erbjuder. Du får möjlighet att lära känna andra som delar ditt engagemang för samhället och utöka ditt sociala nätverk. Du är försäkrad under utbildningar och övningar.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ea typeface="NSimSun" panose="02010609030101010101" pitchFamily="49" charset="-122"/>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A909D69-7BA2-41A8-8540-23B2CE90E25D}" type="slidenum">
              <a:rPr lang="sv-SE" smtClean="0"/>
              <a:t>10</a:t>
            </a:fld>
            <a:endParaRPr lang="sv-SE"/>
          </a:p>
        </p:txBody>
      </p:sp>
    </p:spTree>
    <p:extLst>
      <p:ext uri="{BB962C8B-B14F-4D97-AF65-F5344CB8AC3E}">
        <p14:creationId xmlns:p14="http://schemas.microsoft.com/office/powerpoint/2010/main" val="46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dirty="0">
                <a:latin typeface="Liberation Serif"/>
                <a:ea typeface="NSimSun" panose="02010609030101010101" pitchFamily="49" charset="-122"/>
                <a:cs typeface="Arial" panose="020B0604020202020204" pitchFamily="34" charset="0"/>
              </a:rPr>
              <a:t>Vad omfattar standardutbildningen till FRG? Dessa moment ingår i FRG-grundutbildning. </a:t>
            </a:r>
            <a:r>
              <a:rPr lang="sv-SE" altLang="sv-SE" sz="1200" dirty="0">
                <a:solidFill>
                  <a:srgbClr val="000000"/>
                </a:solidFill>
                <a:latin typeface="+mj-lt"/>
                <a:ea typeface="NSimSun" panose="02010609030101010101" pitchFamily="49" charset="-122"/>
                <a:cs typeface="Arial" panose="020B0604020202020204" pitchFamily="34" charset="0"/>
              </a:rPr>
              <a:t>De b</a:t>
            </a:r>
            <a:r>
              <a:rPr lang="sv-SE" altLang="sv-SE" sz="1200" dirty="0">
                <a:solidFill>
                  <a:srgbClr val="000000"/>
                </a:solidFill>
                <a:latin typeface="+mj-lt"/>
              </a:rPr>
              <a:t>ehöver inte genomföras i nämnd ordning men inom ett år</a:t>
            </a:r>
          </a:p>
          <a:p>
            <a:pPr>
              <a:defRPr/>
            </a:pPr>
            <a:endParaRPr lang="sv-SE"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Er FRG-ansvarig kommer gå igenom varje delmoment med er.</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11</a:t>
            </a:fld>
            <a:endParaRPr lang="sv-SE"/>
          </a:p>
        </p:txBody>
      </p:sp>
    </p:spTree>
    <p:extLst>
      <p:ext uri="{BB962C8B-B14F-4D97-AF65-F5344CB8AC3E}">
        <p14:creationId xmlns:p14="http://schemas.microsoft.com/office/powerpoint/2010/main" val="144633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kern="150" dirty="0">
                <a:latin typeface="Liberation Serif"/>
                <a:ea typeface="NSimSun" panose="02010609030101010101" pitchFamily="49" charset="-122"/>
                <a:cs typeface="Arial" panose="020B0604020202020204" pitchFamily="34" charset="0"/>
              </a:rPr>
              <a:t>Strukturen i en FRG består av tre olika funktioner. Vi har </a:t>
            </a:r>
            <a:r>
              <a:rPr lang="sv-SE" sz="1200" b="1" kern="150" dirty="0">
                <a:latin typeface="Liberation Serif"/>
                <a:ea typeface="NSimSun" panose="02010609030101010101" pitchFamily="49" charset="-122"/>
                <a:cs typeface="Arial" panose="020B0604020202020204" pitchFamily="34" charset="0"/>
              </a:rPr>
              <a:t>resurserna</a:t>
            </a:r>
            <a:r>
              <a:rPr lang="sv-SE" sz="1200" kern="150" dirty="0">
                <a:latin typeface="Liberation Serif"/>
                <a:ea typeface="NSimSun" panose="02010609030101010101" pitchFamily="49" charset="-122"/>
                <a:cs typeface="Arial" panose="020B0604020202020204" pitchFamily="34" charset="0"/>
              </a:rPr>
              <a:t> som har gått grundutbildningen och har specialistkunskaper inom det uppdragsgivaren önskar. Vi strävar efter att alla ska kunna utföra sina delar självständigt och vara så säkra på sina kunskaper att de kan hantera situationen självständigt. Men självklart i samarbete med andra där så behövs. </a:t>
            </a:r>
            <a:br>
              <a:rPr lang="sv-SE" sz="1200" kern="150" dirty="0">
                <a:latin typeface="Liberation Serif"/>
                <a:ea typeface="NSimSun" panose="02010609030101010101" pitchFamily="49" charset="-122"/>
                <a:cs typeface="Arial" panose="020B0604020202020204" pitchFamily="34" charset="0"/>
              </a:rPr>
            </a:br>
            <a:r>
              <a:rPr lang="sv-SE" sz="1200" kern="150" dirty="0">
                <a:latin typeface="Liberation Serif"/>
                <a:ea typeface="NSimSun" panose="02010609030101010101" pitchFamily="49" charset="-122"/>
                <a:cs typeface="Arial" panose="020B0604020202020204" pitchFamily="34" charset="0"/>
              </a:rPr>
              <a:t>Sen har vi </a:t>
            </a:r>
            <a:r>
              <a:rPr lang="sv-SE" sz="1200" b="1" kern="150" dirty="0">
                <a:latin typeface="Liberation Serif"/>
                <a:ea typeface="NSimSun" panose="02010609030101010101" pitchFamily="49" charset="-122"/>
                <a:cs typeface="Arial" panose="020B0604020202020204" pitchFamily="34" charset="0"/>
              </a:rPr>
              <a:t>ledarna </a:t>
            </a:r>
            <a:r>
              <a:rPr lang="sv-SE" sz="1200" kern="150" dirty="0">
                <a:latin typeface="Liberation Serif"/>
                <a:ea typeface="NSimSun" panose="02010609030101010101" pitchFamily="49" charset="-122"/>
                <a:cs typeface="Arial" panose="020B0604020202020204" pitchFamily="34" charset="0"/>
              </a:rPr>
              <a:t>som utöver grundutbildningen har en eller flera ledarskapsutbildningar. Ledarna är de som har hand om uppdraget när man är ute i en insats. De fördelar arbetsuppgifter och är med på plats i insatsen. I de uppdrag man inte är utsedd till ledare kan man delta som resurs.</a:t>
            </a:r>
          </a:p>
          <a:p>
            <a:pPr>
              <a:defRPr/>
            </a:pPr>
            <a:r>
              <a:rPr lang="sv-SE" sz="1200" dirty="0">
                <a:latin typeface="Liberation Serif"/>
                <a:ea typeface="NSimSun" panose="02010609030101010101" pitchFamily="49" charset="-122"/>
                <a:cs typeface="Arial" panose="020B0604020202020204" pitchFamily="34" charset="0"/>
              </a:rPr>
              <a:t>Utöver det finns </a:t>
            </a:r>
            <a:r>
              <a:rPr lang="sv-SE" sz="1200" b="1" dirty="0">
                <a:latin typeface="Liberation Serif"/>
                <a:ea typeface="NSimSun" panose="02010609030101010101" pitchFamily="49" charset="-122"/>
                <a:cs typeface="Arial" panose="020B0604020202020204" pitchFamily="34" charset="0"/>
              </a:rPr>
              <a:t>ansvariga,</a:t>
            </a:r>
            <a:r>
              <a:rPr lang="sv-SE" sz="1200" dirty="0">
                <a:latin typeface="Liberation Serif"/>
                <a:ea typeface="NSimSun" panose="02010609030101010101" pitchFamily="49" charset="-122"/>
                <a:cs typeface="Arial" panose="020B0604020202020204" pitchFamily="34" charset="0"/>
              </a:rPr>
              <a:t> det kan och bör finnas flera ansvariga i en FRG för att täcka för varandra i längre insatser och för att dela på det löpande arbetet som ligger på ansvarig-rollen. Kommunen utser de ansvariga och en av dem som huvudansvarig, Den huvudansvariga är deras kontaktperson och den personen är även den Civilförsvarsförbundet och </a:t>
            </a:r>
            <a:r>
              <a:rPr lang="sv-SE" sz="1200" dirty="0" err="1">
                <a:latin typeface="Liberation Serif"/>
                <a:ea typeface="NSimSun" panose="02010609030101010101" pitchFamily="49" charset="-122"/>
                <a:cs typeface="Arial" panose="020B0604020202020204" pitchFamily="34" charset="0"/>
              </a:rPr>
              <a:t>ev</a:t>
            </a:r>
            <a:r>
              <a:rPr lang="sv-SE" sz="1200" dirty="0">
                <a:latin typeface="Liberation Serif"/>
                <a:ea typeface="NSimSun" panose="02010609030101010101" pitchFamily="49" charset="-122"/>
                <a:cs typeface="Arial" panose="020B0604020202020204" pitchFamily="34" charset="0"/>
              </a:rPr>
              <a:t> andra ska kontakta i första hand.</a:t>
            </a:r>
            <a:br>
              <a:rPr lang="sv-SE" sz="1200" dirty="0">
                <a:latin typeface="Liberation Serif"/>
                <a:ea typeface="NSimSun" panose="02010609030101010101" pitchFamily="49" charset="-122"/>
                <a:cs typeface="Arial" panose="020B0604020202020204" pitchFamily="34" charset="0"/>
              </a:rPr>
            </a:br>
            <a:endParaRPr lang="sv-SE" dirty="0"/>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12</a:t>
            </a:fld>
            <a:endParaRPr lang="sv-SE"/>
          </a:p>
        </p:txBody>
      </p:sp>
    </p:spTree>
    <p:extLst>
      <p:ext uri="{BB962C8B-B14F-4D97-AF65-F5344CB8AC3E}">
        <p14:creationId xmlns:p14="http://schemas.microsoft.com/office/powerpoint/2010/main" val="74410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sv-SE" altLang="sv-SE" sz="1200" i="0" dirty="0">
                <a:latin typeface="Liberation Serif"/>
                <a:ea typeface="NSimSun" panose="02010609030101010101" pitchFamily="49" charset="-122"/>
                <a:cs typeface="Arial" panose="020B0604020202020204" pitchFamily="34" charset="0"/>
              </a:rPr>
              <a:t>Här kommer några bilder från olika insatser där FRG varit med och bidragit.</a:t>
            </a:r>
          </a:p>
          <a:p>
            <a:pPr marL="0" indent="0">
              <a:buFont typeface="Arial" panose="020B0604020202020204" pitchFamily="34" charset="0"/>
              <a:buNone/>
            </a:pPr>
            <a:endParaRPr lang="sv-SE"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sv-SE" sz="1200" dirty="0">
                <a:latin typeface="Times New Roman" panose="02020603050405020304" pitchFamily="18" charset="0"/>
                <a:cs typeface="Times New Roman" panose="02020603050405020304" pitchFamily="18" charset="0"/>
              </a:rPr>
              <a:t>Alla som deltar i en insats har på sig en FRG-väst.</a:t>
            </a:r>
          </a:p>
          <a:p>
            <a:pPr marL="0" indent="0">
              <a:buFont typeface="Arial" panose="020B0604020202020204" pitchFamily="34" charset="0"/>
              <a:buNone/>
            </a:pPr>
            <a:endParaRPr lang="sv-SE"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endParaRPr lang="sv-SE" altLang="sv-SE" sz="1200" i="0" dirty="0">
              <a:latin typeface="Liberation Serif"/>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13</a:t>
            </a:fld>
            <a:endParaRPr lang="sv-SE"/>
          </a:p>
        </p:txBody>
      </p:sp>
    </p:spTree>
    <p:extLst>
      <p:ext uri="{BB962C8B-B14F-4D97-AF65-F5344CB8AC3E}">
        <p14:creationId xmlns:p14="http://schemas.microsoft.com/office/powerpoint/2010/main" val="67486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sv-SE" altLang="sv-SE" sz="1200" dirty="0">
                <a:latin typeface="Arial" panose="020B0604020202020204" pitchFamily="34" charset="0"/>
                <a:cs typeface="Arial" panose="020B0604020202020204" pitchFamily="34" charset="0"/>
              </a:rPr>
              <a:t>I en del kommuner har kommunen godkänt engagemang i andra sammanhang. Till exempel kan FRG hjälpa föreningar vid olika arrangemang som idrottscuper, vi kan hjälpa publik och spelare med första hjälpen, lokalkännedom med mera.</a:t>
            </a:r>
          </a:p>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14</a:t>
            </a:fld>
            <a:endParaRPr lang="sv-SE"/>
          </a:p>
        </p:txBody>
      </p:sp>
    </p:spTree>
    <p:extLst>
      <p:ext uri="{BB962C8B-B14F-4D97-AF65-F5344CB8AC3E}">
        <p14:creationId xmlns:p14="http://schemas.microsoft.com/office/powerpoint/2010/main" val="206470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en-GB" altLang="sv-SE" dirty="0" err="1">
                <a:ea typeface="NSimSun" panose="02010609030101010101" pitchFamily="49" charset="-122"/>
                <a:cs typeface="Arial" panose="020B0604020202020204" pitchFamily="34" charset="0"/>
              </a:rPr>
              <a:t>Inskrivning</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volentärer</a:t>
            </a:r>
            <a:r>
              <a:rPr lang="en-GB" altLang="sv-SE" dirty="0">
                <a:ea typeface="NSimSun" panose="02010609030101010101" pitchFamily="49" charset="-122"/>
                <a:cs typeface="Arial" panose="020B0604020202020204" pitchFamily="34" charset="0"/>
              </a:rPr>
              <a:t>, det </a:t>
            </a:r>
            <a:r>
              <a:rPr lang="en-GB" altLang="sv-SE" dirty="0" err="1">
                <a:ea typeface="NSimSun" panose="02010609030101010101" pitchFamily="49" charset="-122"/>
                <a:cs typeface="Arial" panose="020B0604020202020204" pitchFamily="34" charset="0"/>
              </a:rPr>
              <a:t>vill</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säga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mottagning</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spontanfrivilliga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där</a:t>
            </a:r>
            <a:r>
              <a:rPr lang="en-GB" altLang="sv-SE" dirty="0">
                <a:ea typeface="NSimSun" panose="02010609030101010101" pitchFamily="49" charset="-122"/>
                <a:cs typeface="Arial" panose="020B0604020202020204" pitchFamily="34" charset="0"/>
              </a:rPr>
              <a:t> 30-minutersmetoden </a:t>
            </a:r>
            <a:r>
              <a:rPr lang="en-GB" altLang="sv-SE" dirty="0" err="1">
                <a:ea typeface="NSimSun" panose="02010609030101010101" pitchFamily="49" charset="-122"/>
                <a:cs typeface="Arial" panose="020B0604020202020204" pitchFamily="34" charset="0"/>
              </a:rPr>
              <a:t>används</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Något</a:t>
            </a:r>
            <a:r>
              <a:rPr lang="en-GB" altLang="sv-SE" dirty="0">
                <a:ea typeface="NSimSun" panose="02010609030101010101" pitchFamily="49" charset="-122"/>
                <a:cs typeface="Arial" panose="020B0604020202020204" pitchFamily="34" charset="0"/>
              </a:rPr>
              <a:t> du </a:t>
            </a:r>
            <a:r>
              <a:rPr lang="en-GB" altLang="sv-SE" dirty="0" err="1">
                <a:ea typeface="NSimSun" panose="02010609030101010101" pitchFamily="49" charset="-122"/>
                <a:cs typeface="Arial" panose="020B0604020202020204" pitchFamily="34" charset="0"/>
              </a:rPr>
              <a:t>kommer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få</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lära</a:t>
            </a:r>
            <a:r>
              <a:rPr lang="en-GB" altLang="sv-SE" dirty="0">
                <a:ea typeface="NSimSun" panose="02010609030101010101" pitchFamily="49" charset="-122"/>
                <a:cs typeface="Arial" panose="020B0604020202020204" pitchFamily="34" charset="0"/>
              </a:rPr>
              <a:t> dig vid </a:t>
            </a:r>
            <a:r>
              <a:rPr lang="en-GB" altLang="sv-SE" dirty="0" err="1">
                <a:ea typeface="NSimSun" panose="02010609030101010101" pitchFamily="49" charset="-122"/>
                <a:cs typeface="Arial" panose="020B0604020202020204" pitchFamily="34" charset="0"/>
              </a:rPr>
              <a:t>ett</a:t>
            </a:r>
            <a:r>
              <a:rPr lang="en-GB" altLang="sv-SE" dirty="0">
                <a:ea typeface="NSimSun" panose="02010609030101010101" pitchFamily="49" charset="-122"/>
                <a:cs typeface="Arial" panose="020B0604020202020204" pitchFamily="34" charset="0"/>
              </a:rPr>
              <a:t> annat </a:t>
            </a:r>
            <a:r>
              <a:rPr lang="en-GB" altLang="sv-SE" dirty="0" err="1">
                <a:ea typeface="NSimSun" panose="02010609030101010101" pitchFamily="49" charset="-122"/>
                <a:cs typeface="Arial" panose="020B0604020202020204" pitchFamily="34" charset="0"/>
              </a:rPr>
              <a:t>tillfälle</a:t>
            </a:r>
            <a:r>
              <a:rPr lang="en-GB" altLang="sv-SE" dirty="0">
                <a:ea typeface="NSimSun" panose="02010609030101010101" pitchFamily="49" charset="-122"/>
                <a:cs typeface="Arial" panose="020B0604020202020204" pitchFamily="34" charset="0"/>
              </a:rPr>
              <a:t>. </a:t>
            </a:r>
            <a:endParaRPr lang="sv-SE" altLang="sv-SE" dirty="0">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15</a:t>
            </a:fld>
            <a:endParaRPr lang="sv-SE"/>
          </a:p>
        </p:txBody>
      </p:sp>
    </p:spTree>
    <p:extLst>
      <p:ext uri="{BB962C8B-B14F-4D97-AF65-F5344CB8AC3E}">
        <p14:creationId xmlns:p14="http://schemas.microsoft.com/office/powerpoint/2010/main" val="376409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en-GB" altLang="sv-SE" dirty="0" err="1">
                <a:ea typeface="NSimSun" panose="02010609030101010101" pitchFamily="49" charset="-122"/>
                <a:cs typeface="Arial" panose="020B0604020202020204" pitchFamily="34" charset="0"/>
              </a:rPr>
              <a:t>Inköp</a:t>
            </a:r>
            <a:r>
              <a:rPr lang="en-GB" altLang="sv-SE" dirty="0">
                <a:ea typeface="NSimSun" panose="02010609030101010101" pitchFamily="49" charset="-122"/>
                <a:cs typeface="Arial" panose="020B0604020202020204" pitchFamily="34" charset="0"/>
              </a:rPr>
              <a:t> under </a:t>
            </a:r>
            <a:r>
              <a:rPr lang="en-GB" altLang="sv-SE" dirty="0" err="1">
                <a:ea typeface="NSimSun" panose="02010609030101010101" pitchFamily="49" charset="-122"/>
                <a:cs typeface="Arial" panose="020B0604020202020204" pitchFamily="34" charset="0"/>
              </a:rPr>
              <a:t>pandemin</a:t>
            </a:r>
            <a:r>
              <a:rPr lang="en-GB" altLang="sv-SE" dirty="0">
                <a:ea typeface="NSimSun" panose="02010609030101010101" pitchFamily="49" charset="-122"/>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endParaRPr lang="en-GB" altLang="sv-SE" dirty="0">
              <a:ea typeface="NSimSun" panose="02010609030101010101" pitchFamily="49"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en-GB" altLang="sv-SE" dirty="0" err="1">
                <a:ea typeface="NSimSun" panose="02010609030101010101" pitchFamily="49" charset="-122"/>
                <a:cs typeface="Arial" panose="020B0604020202020204" pitchFamily="34" charset="0"/>
              </a:rPr>
              <a:t>Tänk</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på</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frivilliga</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alltid</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jobbar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tillsammans</a:t>
            </a:r>
            <a:r>
              <a:rPr lang="en-GB" altLang="sv-SE" dirty="0">
                <a:ea typeface="NSimSun" panose="02010609030101010101" pitchFamily="49" charset="-122"/>
                <a:cs typeface="Arial" panose="020B0604020202020204" pitchFamily="34" charset="0"/>
              </a:rPr>
              <a:t> med </a:t>
            </a:r>
            <a:r>
              <a:rPr lang="en-GB" altLang="sv-SE" dirty="0" err="1">
                <a:ea typeface="NSimSun" panose="02010609030101010101" pitchFamily="49" charset="-122"/>
                <a:cs typeface="Arial" panose="020B0604020202020204" pitchFamily="34" charset="0"/>
              </a:rPr>
              <a:t>en</a:t>
            </a:r>
            <a:r>
              <a:rPr lang="en-GB" altLang="sv-SE" dirty="0">
                <a:ea typeface="NSimSun" panose="02010609030101010101" pitchFamily="49" charset="-122"/>
                <a:cs typeface="Arial" panose="020B0604020202020204" pitchFamily="34" charset="0"/>
              </a:rPr>
              <a:t> FRG-</a:t>
            </a:r>
            <a:r>
              <a:rPr lang="en-GB" altLang="sv-SE" dirty="0" err="1">
                <a:ea typeface="NSimSun" panose="02010609030101010101" pitchFamily="49" charset="-122"/>
                <a:cs typeface="Arial" panose="020B0604020202020204" pitchFamily="34" charset="0"/>
              </a:rPr>
              <a:t>resurs</a:t>
            </a:r>
            <a:r>
              <a:rPr lang="en-GB" altLang="sv-SE" dirty="0">
                <a:ea typeface="NSimSun" panose="02010609030101010101" pitchFamily="49" charset="-122"/>
                <a:cs typeface="Arial" panose="020B0604020202020204" pitchFamily="34" charset="0"/>
              </a:rPr>
              <a:t>.</a:t>
            </a:r>
            <a:endParaRPr lang="sv-SE" altLang="sv-SE" dirty="0">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16</a:t>
            </a:fld>
            <a:endParaRPr lang="sv-SE"/>
          </a:p>
        </p:txBody>
      </p:sp>
    </p:spTree>
    <p:extLst>
      <p:ext uri="{BB962C8B-B14F-4D97-AF65-F5344CB8AC3E}">
        <p14:creationId xmlns:p14="http://schemas.microsoft.com/office/powerpoint/2010/main" val="376315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sv-SE" altLang="sv-SE" dirty="0">
                <a:latin typeface="Liberation Serif"/>
                <a:ea typeface="NSimSun" panose="02010609030101010101" pitchFamily="49" charset="-122"/>
                <a:cs typeface="Arial" panose="020B0604020202020204" pitchFamily="34" charset="0"/>
              </a:rPr>
              <a:t>Bandvagnskörning.</a:t>
            </a:r>
            <a:endParaRPr lang="sv-SE" altLang="sv-SE" dirty="0">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17</a:t>
            </a:fld>
            <a:endParaRPr lang="sv-SE"/>
          </a:p>
        </p:txBody>
      </p:sp>
    </p:spTree>
    <p:extLst>
      <p:ext uri="{BB962C8B-B14F-4D97-AF65-F5344CB8AC3E}">
        <p14:creationId xmlns:p14="http://schemas.microsoft.com/office/powerpoint/2010/main" val="263618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ltLang="sv-SE" dirty="0">
                <a:latin typeface="Liberation Serif"/>
                <a:ea typeface="NSimSun" panose="02010609030101010101" pitchFamily="49" charset="-122"/>
                <a:cs typeface="Arial" panose="020B0604020202020204" pitchFamily="34" charset="0"/>
              </a:rPr>
              <a:t>Sandsäckar vid översvämning. Vid en skarp insats kan FRG ha som uppdrag att fylla sandsäckar och transportera dem till angiven plats.</a:t>
            </a:r>
            <a:endParaRPr lang="sv-SE" altLang="sv-SE" dirty="0">
              <a:ea typeface="NSimSun" panose="02010609030101010101" pitchFamily="49" charset="-122"/>
              <a:cs typeface="Arial" panose="020B0604020202020204" pitchFamily="34" charset="0"/>
            </a:endParaRPr>
          </a:p>
          <a:p>
            <a:pPr marL="0" indent="0">
              <a:buFont typeface="Arial" panose="020B0604020202020204" pitchFamily="34" charset="0"/>
              <a:buNone/>
            </a:pPr>
            <a:endParaRPr lang="sv-SE"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endParaRPr lang="sv-SE" altLang="sv-SE" sz="1200" i="0" dirty="0">
              <a:latin typeface="Liberation Serif"/>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18</a:t>
            </a:fld>
            <a:endParaRPr lang="sv-SE"/>
          </a:p>
        </p:txBody>
      </p:sp>
    </p:spTree>
    <p:extLst>
      <p:ext uri="{BB962C8B-B14F-4D97-AF65-F5344CB8AC3E}">
        <p14:creationId xmlns:p14="http://schemas.microsoft.com/office/powerpoint/2010/main" val="429005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en-GB" altLang="sv-SE" dirty="0">
                <a:ea typeface="NSimSun" panose="02010609030101010101" pitchFamily="49" charset="-122"/>
                <a:cs typeface="Arial" panose="020B0604020202020204" pitchFamily="34" charset="0"/>
              </a:rPr>
              <a:t>Andra </a:t>
            </a:r>
            <a:r>
              <a:rPr lang="en-GB" altLang="sv-SE" dirty="0" err="1">
                <a:ea typeface="NSimSun" panose="02010609030101010101" pitchFamily="49" charset="-122"/>
                <a:cs typeface="Arial" panose="020B0604020202020204" pitchFamily="34" charset="0"/>
              </a:rPr>
              <a:t>uppdrag</a:t>
            </a:r>
            <a:r>
              <a:rPr lang="en-GB" altLang="sv-SE" dirty="0">
                <a:ea typeface="NSimSun" panose="02010609030101010101" pitchFamily="49" charset="-122"/>
                <a:cs typeface="Arial" panose="020B0604020202020204" pitchFamily="34" charset="0"/>
              </a:rPr>
              <a:t> FRG </a:t>
            </a:r>
            <a:r>
              <a:rPr lang="en-GB" altLang="sv-SE" dirty="0" err="1">
                <a:ea typeface="NSimSun" panose="02010609030101010101" pitchFamily="49" charset="-122"/>
                <a:cs typeface="Arial" panose="020B0604020202020204" pitchFamily="34" charset="0"/>
              </a:rPr>
              <a:t>kan</a:t>
            </a:r>
            <a:r>
              <a:rPr lang="en-GB" altLang="sv-SE" dirty="0">
                <a:ea typeface="NSimSun" panose="02010609030101010101" pitchFamily="49" charset="-122"/>
                <a:cs typeface="Arial" panose="020B0604020202020204" pitchFamily="34" charset="0"/>
              </a:rPr>
              <a:t> ha </a:t>
            </a:r>
            <a:r>
              <a:rPr lang="en-GB" altLang="sv-SE" dirty="0" err="1">
                <a:ea typeface="NSimSun" panose="02010609030101010101" pitchFamily="49" charset="-122"/>
                <a:cs typeface="Arial" panose="020B0604020202020204" pitchFamily="34" charset="0"/>
              </a:rPr>
              <a:t>är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att</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bistå</a:t>
            </a:r>
            <a:r>
              <a:rPr lang="en-GB" altLang="sv-SE" dirty="0">
                <a:ea typeface="NSimSun" panose="02010609030101010101" pitchFamily="49" charset="-122"/>
                <a:cs typeface="Arial" panose="020B0604020202020204" pitchFamily="34" charset="0"/>
              </a:rPr>
              <a:t> med </a:t>
            </a:r>
            <a:r>
              <a:rPr lang="en-GB" altLang="sv-SE" dirty="0" err="1">
                <a:ea typeface="NSimSun" panose="02010609030101010101" pitchFamily="49" charset="-122"/>
                <a:cs typeface="Arial" panose="020B0604020202020204" pitchFamily="34" charset="0"/>
              </a:rPr>
              <a:t>nödvatten</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eller</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släckning</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av</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större</a:t>
            </a:r>
            <a:r>
              <a:rPr lang="en-GB" altLang="sv-SE" dirty="0">
                <a:ea typeface="NSimSun" panose="02010609030101010101" pitchFamily="49" charset="-122"/>
                <a:cs typeface="Arial" panose="020B0604020202020204" pitchFamily="34" charset="0"/>
              </a:rPr>
              <a:t> </a:t>
            </a:r>
            <a:r>
              <a:rPr lang="en-GB" altLang="sv-SE" dirty="0" err="1">
                <a:ea typeface="NSimSun" panose="02010609030101010101" pitchFamily="49" charset="-122"/>
                <a:cs typeface="Arial" panose="020B0604020202020204" pitchFamily="34" charset="0"/>
              </a:rPr>
              <a:t>skogsbränder</a:t>
            </a:r>
            <a:r>
              <a:rPr lang="en-GB" altLang="sv-SE" dirty="0">
                <a:ea typeface="NSimSun" panose="02010609030101010101" pitchFamily="49" charset="-122"/>
                <a:cs typeface="Arial" panose="020B0604020202020204" pitchFamily="34" charset="0"/>
              </a:rPr>
              <a:t>. </a:t>
            </a:r>
            <a:endParaRPr lang="sv-SE" altLang="sv-SE" dirty="0">
              <a:ea typeface="NSimSun" panose="02010609030101010101" pitchFamily="49" charset="-122"/>
              <a:cs typeface="Arial" panose="020B0604020202020204" pitchFamily="34" charset="0"/>
            </a:endParaRP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19</a:t>
            </a:fld>
            <a:endParaRPr lang="sv-SE"/>
          </a:p>
        </p:txBody>
      </p:sp>
    </p:spTree>
    <p:extLst>
      <p:ext uri="{BB962C8B-B14F-4D97-AF65-F5344CB8AC3E}">
        <p14:creationId xmlns:p14="http://schemas.microsoft.com/office/powerpoint/2010/main" val="18403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Målet med detta moment är att du ska förstå vad en FFO är och vad en FRG är och vilka roller som finns inom en FRG. Eftersom våra kommuner ser olika ut och har olika förutsättningar finns det olika behov av vilka uppgifter man förväntas bistå med. Din kommuns specifika behov gås igenom i ett annat moment i utbildningen.</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2</a:t>
            </a:fld>
            <a:endParaRPr lang="sv-SE"/>
          </a:p>
        </p:txBody>
      </p:sp>
    </p:spTree>
    <p:extLst>
      <p:ext uri="{BB962C8B-B14F-4D97-AF65-F5344CB8AC3E}">
        <p14:creationId xmlns:p14="http://schemas.microsoft.com/office/powerpoint/2010/main" val="388473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F3DB084E-23C3-7B4C-2975-913786EC7D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000000"/>
                </a:solidFill>
                <a:latin typeface="Times New Roman" panose="02020603050405020304" pitchFamily="18" charset="0"/>
              </a:defRPr>
            </a:lvl9pPr>
          </a:lstStyle>
          <a:p>
            <a:pPr>
              <a:spcBef>
                <a:spcPts val="50"/>
              </a:spcBef>
              <a:buClrTx/>
              <a:buFontTx/>
              <a:buNone/>
            </a:pPr>
            <a:fld id="{C24C9EBA-F821-4A6E-BC35-C45BECA65531}" type="slidenum">
              <a:rPr lang="sv-SE" altLang="sv-SE" smtClean="0">
                <a:ea typeface="Microsoft YaHei" panose="020B0503020204020204" pitchFamily="34" charset="-122"/>
              </a:rPr>
              <a:pPr>
                <a:spcBef>
                  <a:spcPts val="50"/>
                </a:spcBef>
                <a:buClrTx/>
                <a:buFontTx/>
                <a:buNone/>
              </a:pPr>
              <a:t>20</a:t>
            </a:fld>
            <a:endParaRPr lang="sv-SE" altLang="sv-SE">
              <a:ea typeface="Microsoft YaHei" panose="020B0503020204020204" pitchFamily="34" charset="-122"/>
            </a:endParaRPr>
          </a:p>
        </p:txBody>
      </p:sp>
      <p:sp>
        <p:nvSpPr>
          <p:cNvPr id="6147" name="Rectangle 1">
            <a:extLst>
              <a:ext uri="{FF2B5EF4-FFF2-40B4-BE49-F238E27FC236}">
                <a16:creationId xmlns:a16="http://schemas.microsoft.com/office/drawing/2014/main" id="{2773B904-0E11-A549-8BC5-39D6421E490B}"/>
              </a:ext>
            </a:extLst>
          </p:cNvPr>
          <p:cNvSpPr>
            <a:spLocks noGrp="1" noRot="1" noChangeAspect="1" noChangeArrowheads="1" noTextEdit="1"/>
          </p:cNvSpPr>
          <p:nvPr>
            <p:ph type="sldImg"/>
          </p:nvPr>
        </p:nvSpPr>
        <p:spPr>
          <a:xfrm>
            <a:off x="90488" y="744538"/>
            <a:ext cx="6616700"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95FBD79-8EB4-A84A-AD0A-54D7E058F2B8}"/>
              </a:ext>
            </a:extLst>
          </p:cNvPr>
          <p:cNvSpPr>
            <a:spLocks noGrp="1" noChangeArrowheads="1"/>
          </p:cNvSpPr>
          <p:nvPr>
            <p:ph type="body" idx="1"/>
          </p:nvPr>
        </p:nvSpPr>
        <p:spPr>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Nu är detta delmomentet slut och vi hoppas att du har fått klarhet i vad en FFO respektive en FRG är. Att du ser möjligheterna att stötta vårt samhälle och nyttan det kan ha för dig personligen. Jag tackar för visat intresse och önskar dig lycka till nu när du ska vara med och stärka Sveriges totalförsvar. </a:t>
            </a:r>
          </a:p>
          <a:p>
            <a:endParaRPr lang="sv-SE" altLang="sv-SE" dirty="0"/>
          </a:p>
          <a:p>
            <a:r>
              <a:rPr lang="sv-SE" altLang="sv-SE" dirty="0"/>
              <a:t>Som avslutning finns en film om FRG.</a:t>
            </a:r>
          </a:p>
          <a:p>
            <a:endParaRPr lang="sv-SE" altLang="sv-SE" dirty="0"/>
          </a:p>
          <a:p>
            <a:r>
              <a:rPr lang="sv-SE" altLang="sv-SE" dirty="0"/>
              <a:t>(</a:t>
            </a:r>
            <a:r>
              <a:rPr lang="sv-SE" altLang="sv-SE" i="1" dirty="0"/>
              <a:t>Du som är FRG-ansvarig, glöm inte att fråga om de har tankar, funderingar eller frågor!)</a:t>
            </a:r>
          </a:p>
          <a:p>
            <a:endParaRPr lang="sv-SE" altLang="sv-SE" dirty="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57496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ea typeface="NSimSun" panose="02010609030101010101" pitchFamily="49" charset="-122"/>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A909D69-7BA2-41A8-8540-23B2CE90E25D}" type="slidenum">
              <a:rPr lang="sv-SE" smtClean="0"/>
              <a:t>21</a:t>
            </a:fld>
            <a:endParaRPr lang="sv-SE"/>
          </a:p>
        </p:txBody>
      </p:sp>
    </p:spTree>
    <p:extLst>
      <p:ext uri="{BB962C8B-B14F-4D97-AF65-F5344CB8AC3E}">
        <p14:creationId xmlns:p14="http://schemas.microsoft.com/office/powerpoint/2010/main" val="109921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kern="150" dirty="0">
                <a:latin typeface="Liberation Serif"/>
                <a:ea typeface="NSimSun" panose="02010609030101010101" pitchFamily="49" charset="-122"/>
                <a:cs typeface="Arial" panose="020B0604020202020204" pitchFamily="34" charset="0"/>
              </a:rPr>
              <a:t>Vad är en FFO? En FFO är en frivillig försvarsorganisation som har någon inriktning som bedömts gynna totalförsvaret. De regleras i Frivilligförordningen. Organisationerna har i uppgift att utbilda och främja samhällsnyttig verksamhet som kan komma till nytta vid krig och kris. MSB och Försvarsmakten samarbetar med andra myndigheter för att säkerställa att de har rätt inriktning och att rätt kompetens utvecklas inom organisationerna. </a:t>
            </a:r>
          </a:p>
          <a:p>
            <a:pPr>
              <a:defRPr/>
            </a:pPr>
            <a:r>
              <a:rPr lang="sv-SE" sz="1200" kern="150" dirty="0">
                <a:latin typeface="Liberation Serif"/>
                <a:ea typeface="NSimSun" panose="02010609030101010101" pitchFamily="49" charset="-122"/>
                <a:cs typeface="Arial" panose="020B0604020202020204" pitchFamily="34" charset="0"/>
              </a:rPr>
              <a:t>En FFO har en demokratiskt vald styrelse.</a:t>
            </a: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3</a:t>
            </a:fld>
            <a:endParaRPr lang="sv-SE"/>
          </a:p>
        </p:txBody>
      </p:sp>
    </p:spTree>
    <p:extLst>
      <p:ext uri="{BB962C8B-B14F-4D97-AF65-F5344CB8AC3E}">
        <p14:creationId xmlns:p14="http://schemas.microsoft.com/office/powerpoint/2010/main" val="220778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Vad är Frivilliga resursgruppen? FRG är ett avtalsbaserat koncept som MSB står bakom och kommun eller region är huvudman och uppdragsgivare. Observera att FRG, till skillnad från FFO, inte är en organisation med vald styrelse utan en samordnande funktion helt underställd den kommunen de verkar för. Resurserna i en FRG ska ha ett aktivt medlemskap i någon av våra 18 FFO:er. Utöver det har de utbildning, kompetens, vilja och engagemang att hjälpa närsamhället i händelse av en samhällsstörning. </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4</a:t>
            </a:fld>
            <a:endParaRPr lang="sv-SE"/>
          </a:p>
        </p:txBody>
      </p:sp>
    </p:spTree>
    <p:extLst>
      <p:ext uri="{BB962C8B-B14F-4D97-AF65-F5344CB8AC3E}">
        <p14:creationId xmlns:p14="http://schemas.microsoft.com/office/powerpoint/2010/main" val="146648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Syftet med FRG är att stärka kommunerna vid samhällsstörningar där de ordinarie resurserna inte räcker till. Kommunerna avgör själva om de vill inrätta en FRG. Civilförsvarsförbundet har fått i uppdrag av MSB att ansvara för att samordna, utbilda och utveckla FRG.</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5</a:t>
            </a:fld>
            <a:endParaRPr lang="sv-SE"/>
          </a:p>
        </p:txBody>
      </p:sp>
    </p:spTree>
    <p:extLst>
      <p:ext uri="{BB962C8B-B14F-4D97-AF65-F5344CB8AC3E}">
        <p14:creationId xmlns:p14="http://schemas.microsoft.com/office/powerpoint/2010/main" val="388473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Även i en kris ska kommunens verksamheter fungera som vanligt. FRG finns för att stötta kommunen eller andra myndigheter som har behov av att tillfälligt förstärka personalresurserna under en kris. Har kommunen en FRG så har de möjlighet att tillfälligt stärka verksamheten och få hjälp med uppgifter som passar deras FRG. På så sätt kan deras ordinarie personal utföra de uppgifter de är anställda för. Exempelvis kan FRG bemanna trygghetspunkter och värmestugor, bemanna vattentankar och </a:t>
            </a:r>
            <a:r>
              <a:rPr lang="sv-SE" altLang="sv-SE" sz="1200" dirty="0" err="1">
                <a:latin typeface="Liberation Serif"/>
                <a:ea typeface="NSimSun" panose="02010609030101010101" pitchFamily="49" charset="-122"/>
                <a:cs typeface="Arial" panose="020B0604020202020204" pitchFamily="34" charset="0"/>
              </a:rPr>
              <a:t>elaggregat</a:t>
            </a:r>
            <a:r>
              <a:rPr lang="sv-SE" altLang="sv-SE" sz="1200" dirty="0">
                <a:latin typeface="Liberation Serif"/>
                <a:ea typeface="NSimSun" panose="02010609030101010101" pitchFamily="49" charset="-122"/>
                <a:cs typeface="Arial" panose="020B0604020202020204" pitchFamily="34" charset="0"/>
              </a:rPr>
              <a:t> vid längre strömavbrott.</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6</a:t>
            </a:fld>
            <a:endParaRPr lang="sv-SE"/>
          </a:p>
        </p:txBody>
      </p:sp>
    </p:spTree>
    <p:extLst>
      <p:ext uri="{BB962C8B-B14F-4D97-AF65-F5344CB8AC3E}">
        <p14:creationId xmlns:p14="http://schemas.microsoft.com/office/powerpoint/2010/main" val="302333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Liberation Serif"/>
                <a:ea typeface="NSimSun" panose="02010609030101010101" pitchFamily="49" charset="-122"/>
                <a:cs typeface="Arial" panose="020B0604020202020204" pitchFamily="34" charset="0"/>
              </a:rPr>
              <a:t>För att gå med i FRG behöver du ha ett aktivt medlemskap i en frivillig försvarsorganisation. Du måste genomgå FRG grundutbildning och bli godkänd. Hur det görs i din kommun kan din ansvariga berätta mer om. I grundutbildningen är det flera moment, </a:t>
            </a:r>
            <a:r>
              <a:rPr lang="sv-SE" altLang="sv-SE" sz="1200" dirty="0" err="1">
                <a:latin typeface="Liberation Serif"/>
                <a:ea typeface="NSimSun" panose="02010609030101010101" pitchFamily="49" charset="-122"/>
                <a:cs typeface="Arial" panose="020B0604020202020204" pitchFamily="34" charset="0"/>
              </a:rPr>
              <a:t>bla</a:t>
            </a:r>
            <a:r>
              <a:rPr lang="sv-SE" altLang="sv-SE" sz="1200" dirty="0">
                <a:latin typeface="Liberation Serif"/>
                <a:ea typeface="NSimSun" panose="02010609030101010101" pitchFamily="49" charset="-122"/>
                <a:cs typeface="Arial" panose="020B0604020202020204" pitchFamily="34" charset="0"/>
              </a:rPr>
              <a:t> detta, som är generellt men vissa moment är kommunspecifika för att du ska få en relevant utbildning för dina framtida uppdrag.</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7</a:t>
            </a:fld>
            <a:endParaRPr lang="sv-SE"/>
          </a:p>
        </p:txBody>
      </p:sp>
    </p:spTree>
    <p:extLst>
      <p:ext uri="{BB962C8B-B14F-4D97-AF65-F5344CB8AC3E}">
        <p14:creationId xmlns:p14="http://schemas.microsoft.com/office/powerpoint/2010/main" val="408497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latin typeface="Liberation Serif"/>
                <a:ea typeface="NSimSun" panose="02010609030101010101" pitchFamily="49" charset="-122"/>
                <a:cs typeface="Arial" panose="020B0604020202020204" pitchFamily="34" charset="0"/>
              </a:rPr>
              <a:t>Här har vi listat lite uppgifter som kan bli aktuella att stötta kommunen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latin typeface="Liberation Serif"/>
              <a:ea typeface="NSimSun" panose="02010609030101010101" pitchFamily="49"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latin typeface="Liberation Serif"/>
                <a:ea typeface="NSimSun" panose="02010609030101010101" pitchFamily="49" charset="-122"/>
                <a:cs typeface="Arial" panose="020B0604020202020204" pitchFamily="34" charset="0"/>
              </a:rPr>
              <a:t>Stöd vid kriskommunikation (information vid kriser), </a:t>
            </a:r>
            <a:r>
              <a:rPr lang="sv-SE" sz="1200" dirty="0"/>
              <a:t>upprätta trygghetspunkter på angivna platser, organisera spontant tillströmmande frivilliga (allmänhet), teknisk försörjning (vatten, reservsamband, </a:t>
            </a:r>
            <a:r>
              <a:rPr lang="sv-SE" sz="1200" dirty="0" err="1"/>
              <a:t>etc</a:t>
            </a:r>
            <a:r>
              <a:rPr lang="sv-SE" sz="1200" dirty="0"/>
              <a:t>), stöd inom äldreomsorgen (mat, reserv-el, </a:t>
            </a:r>
            <a:r>
              <a:rPr lang="sv-SE" sz="1200" dirty="0" err="1"/>
              <a:t>etc</a:t>
            </a:r>
            <a:r>
              <a:rPr lang="sv-SE" sz="1200" dirty="0"/>
              <a:t>), avspärrning, generalist eller specialist i förekommande uppgifter, förare av tunga fordon, tolkservice, räddningshundar... och många andra specialiteter.</a:t>
            </a:r>
            <a:r>
              <a:rPr lang="sv-SE" altLang="sv-SE" dirty="0">
                <a:latin typeface="Liberation Serif"/>
                <a:ea typeface="NSimSun" panose="02010609030101010101" pitchFamily="49" charset="-122"/>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latin typeface="Liberation Serif"/>
              <a:ea typeface="NSimSun" panose="02010609030101010101" pitchFamily="49"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latin typeface="Liberation Serif"/>
                <a:ea typeface="NSimSun" panose="02010609030101010101" pitchFamily="49" charset="-122"/>
                <a:cs typeface="Arial" panose="020B0604020202020204" pitchFamily="34" charset="0"/>
              </a:rPr>
              <a:t>Eftersom vi aldrig vet hur nästa kris ser ut är det svårt att säga exakt vad som kan bli aktuellt i just din kommun.  Under pandemin var det många kommuner som önskade hjälp vid vaccinationsmottagningar, med att handla till äldre och utsatta och även att finnas ute på folkrika platser och påminna folk om att hålla avstånd till varandra, de uppgifterna var det ingen som kunde förutse innan pandemin kom.</a:t>
            </a:r>
            <a:endParaRPr lang="sv-SE" altLang="sv-SE" dirty="0">
              <a:ea typeface="NSimSun" panose="02010609030101010101" pitchFamily="49" charset="-122"/>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8</a:t>
            </a:fld>
            <a:endParaRPr lang="sv-SE"/>
          </a:p>
        </p:txBody>
      </p:sp>
    </p:spTree>
    <p:extLst>
      <p:ext uri="{BB962C8B-B14F-4D97-AF65-F5344CB8AC3E}">
        <p14:creationId xmlns:p14="http://schemas.microsoft.com/office/powerpoint/2010/main" val="239910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45000"/>
              <a:buFont typeface="Wingdings" charset="2"/>
              <a:buNone/>
              <a:tabLst/>
              <a:defRPr/>
            </a:pPr>
            <a:r>
              <a:rPr lang="sv-SE" sz="1200" kern="150" dirty="0">
                <a:latin typeface="Liberation Serif"/>
                <a:ea typeface="NSimSun" panose="02010609030101010101" pitchFamily="49" charset="-122"/>
                <a:cs typeface="Arial" panose="020B0604020202020204" pitchFamily="34" charset="0"/>
              </a:rPr>
              <a:t>Så, för att sammanfatta så finns det en del saker som är ett krav och andra som är en fördel för att du ska känna att du hamnat rätt hos oss i FRG. Du måste vara medlem i en FFO. Du måste vara villig att lägga tid på att utbilda dig och öva de färdigheter som behövs för just din roll i din FRG. Du bör ha lätt för att ta emot och följa instruktioner. Du bör ha lätt för att samarbeta med andra. Du bör vara stresstålig. Och självklart så bör du ha en vilja att hjälpa andra i händelse av en kris.</a:t>
            </a:r>
          </a:p>
          <a:p>
            <a:pPr eaLnBrk="1" hangingPunct="1">
              <a:buClr>
                <a:srgbClr val="000000"/>
              </a:buClr>
              <a:buSzPct val="45000"/>
              <a:buFont typeface="Wingdings" charset="2"/>
              <a:buNone/>
              <a:defRPr/>
            </a:pPr>
            <a:endParaRPr lang="sv-SE" dirty="0"/>
          </a:p>
        </p:txBody>
      </p:sp>
      <p:sp>
        <p:nvSpPr>
          <p:cNvPr id="4" name="Platshållare för bildnummer 3"/>
          <p:cNvSpPr>
            <a:spLocks noGrp="1"/>
          </p:cNvSpPr>
          <p:nvPr>
            <p:ph type="sldNum" sz="quarter" idx="5"/>
          </p:nvPr>
        </p:nvSpPr>
        <p:spPr/>
        <p:txBody>
          <a:bodyPr/>
          <a:lstStyle/>
          <a:p>
            <a:fld id="{4A909D69-7BA2-41A8-8540-23B2CE90E25D}" type="slidenum">
              <a:rPr lang="sv-SE" smtClean="0"/>
              <a:t>9</a:t>
            </a:fld>
            <a:endParaRPr lang="sv-SE"/>
          </a:p>
        </p:txBody>
      </p:sp>
    </p:spTree>
    <p:extLst>
      <p:ext uri="{BB962C8B-B14F-4D97-AF65-F5344CB8AC3E}">
        <p14:creationId xmlns:p14="http://schemas.microsoft.com/office/powerpoint/2010/main" val="423009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8FB63-E859-A5CE-0496-101E568AB5D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D5D05AD-142A-96B8-688E-13C60ABD5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F1F4052-CCA1-031D-B014-915D40443D00}"/>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BD2039BA-33E2-6FF9-BB7D-D9557FA178F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E70DAB8-2375-1092-B784-816E4717D638}"/>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197743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C4FF35-8DA7-092F-B9FC-1ED8BA0551C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73C9361-5B0D-4C40-F093-500DD59D14F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CB0EA8-3EFD-D1C7-D55A-45A4EB68DFE8}"/>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019728AC-6A78-D38F-AD5F-8976554805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B91614-5E3B-7D1B-C932-DCE7A3D1BFEE}"/>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5144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604D789-705F-CCE1-478A-DF5D2CDEF47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B838154-E3D6-DC0C-7F0E-D32A277D2B9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379D83-62C2-0B7C-32E1-38B68247EDCF}"/>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292176CD-3433-1449-F616-7736E2CBEA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36FF50-C61C-780C-4759-38A1A36E79BD}"/>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2227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0B93B-4BBC-E04D-239E-2271E03F454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A64589-22E6-5721-DD87-246BBA18AE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00F8EA-004B-BC73-512E-6DF58DF4AA20}"/>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1640E6E1-91C7-D32F-8CDA-DBC11C4123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337F5D-0D74-F220-499A-BC192EAF692F}"/>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92172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2DB9B7-E255-3825-D456-BCE73135062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60D1D32-4FB2-6D41-FF47-BE2BC75CA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4E97A2A-2936-6A75-A6C7-D908C3EEF8E4}"/>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C73DC6DE-1366-DE8A-38AD-5732862F49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8CD1A60-C01A-D4E3-0546-39906D0D2518}"/>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8436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55E3ED-6E72-DEFF-C1A0-F13B35FC92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5DDF4A-5A84-77AB-CE27-B1B8CB441D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C9FAEF-C1E7-EBEB-C96E-1EFE6D27364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02EF60B-EF9F-D9A8-A509-8BF16F9B49C7}"/>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6" name="Platshållare för sidfot 5">
            <a:extLst>
              <a:ext uri="{FF2B5EF4-FFF2-40B4-BE49-F238E27FC236}">
                <a16:creationId xmlns:a16="http://schemas.microsoft.com/office/drawing/2014/main" id="{D2FB9661-CA5E-63D7-B7D0-04136851E6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8CF4BE-F7EA-F480-EAE9-6E9887FBCF33}"/>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173595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1D0FA9-5A7D-77A7-C55F-4CC2134B27D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3C97D1-CB30-4190-E836-DDA9147A4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450B902-3804-7B7A-1D55-4CF48D32BCB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68E53F3-0895-2F8C-BE01-9AF7571B4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B0E5069-93B3-5046-AE10-D4893BFFF6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51F16EE-1644-0CA0-2D87-55DA40354282}"/>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8" name="Platshållare för sidfot 7">
            <a:extLst>
              <a:ext uri="{FF2B5EF4-FFF2-40B4-BE49-F238E27FC236}">
                <a16:creationId xmlns:a16="http://schemas.microsoft.com/office/drawing/2014/main" id="{014A8D26-9825-9D64-DE8C-F35215F8D25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EBAB874-9472-5B7E-C71B-E9F87D9F5B34}"/>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168583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A253E3-6DD3-ED3E-E98D-749303619C1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5B0C169-E2D4-3FE5-7260-CD6F2F964A7C}"/>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4" name="Platshållare för sidfot 3">
            <a:extLst>
              <a:ext uri="{FF2B5EF4-FFF2-40B4-BE49-F238E27FC236}">
                <a16:creationId xmlns:a16="http://schemas.microsoft.com/office/drawing/2014/main" id="{F09A4AD8-9286-47C6-2F3A-63E34A5ACC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FDA83C4-D6E6-20F6-F71F-88533DC18554}"/>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7419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962087C-1DD1-7B27-F27A-1DB1CDC57746}"/>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3" name="Platshållare för sidfot 2">
            <a:extLst>
              <a:ext uri="{FF2B5EF4-FFF2-40B4-BE49-F238E27FC236}">
                <a16:creationId xmlns:a16="http://schemas.microsoft.com/office/drawing/2014/main" id="{9D82B208-13D2-499A-77E6-2CF8CACB87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DDC8C6B-31ED-4315-2B83-61D36B34C9BC}"/>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196184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D74CB6-F3FF-7F90-D4BA-820FCD8D23F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8FABDC-1646-3005-5EC6-EC7EEBDB0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9E41E04-9B6D-73C6-AE3F-89B9C5AE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971544D-D126-48D2-53CB-1D5544D59634}"/>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6" name="Platshållare för sidfot 5">
            <a:extLst>
              <a:ext uri="{FF2B5EF4-FFF2-40B4-BE49-F238E27FC236}">
                <a16:creationId xmlns:a16="http://schemas.microsoft.com/office/drawing/2014/main" id="{B2D2F691-42D1-0A5B-3BB7-D90949AA82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A60891-0424-1580-D24C-E88AD7672D3F}"/>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1316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5E78F7-10EB-564D-380E-65F3880FADC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4FD3730-4C1C-3F88-610D-61B45EC70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859852A-61E3-A8FB-4BCC-CF9DD5AED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77748B-F25C-5AF0-EE54-5DBFDB294EA4}"/>
              </a:ext>
            </a:extLst>
          </p:cNvPr>
          <p:cNvSpPr>
            <a:spLocks noGrp="1"/>
          </p:cNvSpPr>
          <p:nvPr>
            <p:ph type="dt" sz="half" idx="10"/>
          </p:nvPr>
        </p:nvSpPr>
        <p:spPr/>
        <p:txBody>
          <a:bodyPr/>
          <a:lstStyle/>
          <a:p>
            <a:fld id="{475D7FF0-8F53-4664-98D3-399235828808}" type="datetimeFigureOut">
              <a:rPr lang="sv-SE" smtClean="0"/>
              <a:t>2024-02-20</a:t>
            </a:fld>
            <a:endParaRPr lang="sv-SE"/>
          </a:p>
        </p:txBody>
      </p:sp>
      <p:sp>
        <p:nvSpPr>
          <p:cNvPr id="6" name="Platshållare för sidfot 5">
            <a:extLst>
              <a:ext uri="{FF2B5EF4-FFF2-40B4-BE49-F238E27FC236}">
                <a16:creationId xmlns:a16="http://schemas.microsoft.com/office/drawing/2014/main" id="{FDF4DECB-81B9-9509-3D70-27849755C39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C3636D-357A-847C-F3FF-77A58EAECBED}"/>
              </a:ext>
            </a:extLst>
          </p:cNvPr>
          <p:cNvSpPr>
            <a:spLocks noGrp="1"/>
          </p:cNvSpPr>
          <p:nvPr>
            <p:ph type="sldNum" sz="quarter" idx="12"/>
          </p:nvPr>
        </p:nvSpPr>
        <p:spPr/>
        <p:txBody>
          <a:bodyPr/>
          <a:lstStyle/>
          <a:p>
            <a:fld id="{6476F816-1190-4164-8ED9-D7162B3424B1}" type="slidenum">
              <a:rPr lang="sv-SE" smtClean="0"/>
              <a:t>‹#›</a:t>
            </a:fld>
            <a:endParaRPr lang="sv-SE"/>
          </a:p>
        </p:txBody>
      </p:sp>
    </p:spTree>
    <p:extLst>
      <p:ext uri="{BB962C8B-B14F-4D97-AF65-F5344CB8AC3E}">
        <p14:creationId xmlns:p14="http://schemas.microsoft.com/office/powerpoint/2010/main" val="23974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78A7C82-DA5E-FD02-50F8-7CE7CFE31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F4959FF-7818-B98E-FEDD-4FE642370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4B0FD-62DD-A521-3ED0-A885BF3D7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7FF0-8F53-4664-98D3-399235828808}" type="datetimeFigureOut">
              <a:rPr lang="sv-SE" smtClean="0"/>
              <a:t>2024-02-20</a:t>
            </a:fld>
            <a:endParaRPr lang="sv-SE"/>
          </a:p>
        </p:txBody>
      </p:sp>
      <p:sp>
        <p:nvSpPr>
          <p:cNvPr id="5" name="Platshållare för sidfot 4">
            <a:extLst>
              <a:ext uri="{FF2B5EF4-FFF2-40B4-BE49-F238E27FC236}">
                <a16:creationId xmlns:a16="http://schemas.microsoft.com/office/drawing/2014/main" id="{EB00421B-AE9D-1AA1-3A59-602D81B3E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0727DA4-6EF1-76FD-5F49-06DB6A8B8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F816-1190-4164-8ED9-D7162B3424B1}" type="slidenum">
              <a:rPr lang="sv-SE" smtClean="0"/>
              <a:t>‹#›</a:t>
            </a:fld>
            <a:endParaRPr lang="sv-SE"/>
          </a:p>
        </p:txBody>
      </p:sp>
    </p:spTree>
    <p:extLst>
      <p:ext uri="{BB962C8B-B14F-4D97-AF65-F5344CB8AC3E}">
        <p14:creationId xmlns:p14="http://schemas.microsoft.com/office/powerpoint/2010/main" val="271855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8.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frivilligaresursgruppen.s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https://www.youtube.com/embed/CtzUFkXb4jc?feature=oembed" TargetMode="External"/><Relationship Id="rId6" Type="http://schemas.openxmlformats.org/officeDocument/2006/relationships/image" Target="../media/image41.jpe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jpg"/><Relationship Id="rId2" Type="http://schemas.openxmlformats.org/officeDocument/2006/relationships/notesSlide" Target="../notesSlides/notesSlide8.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
            <a:extLst>
              <a:ext uri="{FF2B5EF4-FFF2-40B4-BE49-F238E27FC236}">
                <a16:creationId xmlns:a16="http://schemas.microsoft.com/office/drawing/2014/main" id="{84F31558-971F-FEE1-3AD2-8C259A28840F}"/>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8B08810F-9659-0524-EEF8-9BA0D5B38854}"/>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5123" name="Text Box 2">
            <a:extLst>
              <a:ext uri="{FF2B5EF4-FFF2-40B4-BE49-F238E27FC236}">
                <a16:creationId xmlns:a16="http://schemas.microsoft.com/office/drawing/2014/main" id="{4CB4577A-827A-3EE1-CCE3-AE5F7D6F4604}"/>
              </a:ext>
            </a:extLst>
          </p:cNvPr>
          <p:cNvSpPr txBox="1">
            <a:spLocks noChangeArrowheads="1"/>
          </p:cNvSpPr>
          <p:nvPr/>
        </p:nvSpPr>
        <p:spPr bwMode="auto">
          <a:xfrm>
            <a:off x="1993900" y="1968500"/>
            <a:ext cx="8204200"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buClrTx/>
              <a:buFontTx/>
              <a:buNone/>
            </a:pPr>
            <a:endParaRPr lang="sv-SE" altLang="sv-SE" dirty="0"/>
          </a:p>
          <a:p>
            <a:pPr algn="ctr">
              <a:buClrTx/>
              <a:buFontTx/>
              <a:buNone/>
            </a:pPr>
            <a:r>
              <a:rPr lang="sv-SE" altLang="sv-SE" sz="4200" u="sng" dirty="0">
                <a:latin typeface="Times New Roman" panose="02020603050405020304" pitchFamily="18" charset="0"/>
                <a:cs typeface="Times New Roman" panose="02020603050405020304" pitchFamily="18" charset="0"/>
              </a:rPr>
              <a:t>F</a:t>
            </a:r>
            <a:r>
              <a:rPr lang="sv-SE" altLang="sv-SE" sz="4200" dirty="0">
                <a:latin typeface="Times New Roman" panose="02020603050405020304" pitchFamily="18" charset="0"/>
                <a:cs typeface="Times New Roman" panose="02020603050405020304" pitchFamily="18" charset="0"/>
              </a:rPr>
              <a:t>rivilliga </a:t>
            </a:r>
            <a:r>
              <a:rPr lang="sv-SE" altLang="sv-SE" sz="4200" u="sng" dirty="0" err="1">
                <a:latin typeface="Times New Roman" panose="02020603050405020304" pitchFamily="18" charset="0"/>
                <a:cs typeface="Times New Roman" panose="02020603050405020304" pitchFamily="18" charset="0"/>
              </a:rPr>
              <a:t>R</a:t>
            </a:r>
            <a:r>
              <a:rPr lang="sv-SE" altLang="sv-SE" sz="4200" dirty="0" err="1">
                <a:latin typeface="Times New Roman" panose="02020603050405020304" pitchFamily="18" charset="0"/>
                <a:cs typeface="Times New Roman" panose="02020603050405020304" pitchFamily="18" charset="0"/>
              </a:rPr>
              <a:t>esurs</a:t>
            </a:r>
            <a:r>
              <a:rPr lang="sv-SE" altLang="sv-SE" sz="4200" u="sng" dirty="0" err="1">
                <a:latin typeface="Times New Roman" panose="02020603050405020304" pitchFamily="18" charset="0"/>
                <a:cs typeface="Times New Roman" panose="02020603050405020304" pitchFamily="18" charset="0"/>
              </a:rPr>
              <a:t>G</a:t>
            </a:r>
            <a:r>
              <a:rPr lang="sv-SE" altLang="sv-SE" sz="4200" dirty="0" err="1">
                <a:latin typeface="Times New Roman" panose="02020603050405020304" pitchFamily="18" charset="0"/>
                <a:cs typeface="Times New Roman" panose="02020603050405020304" pitchFamily="18" charset="0"/>
              </a:rPr>
              <a:t>ruppen</a:t>
            </a:r>
            <a:endParaRPr lang="sv-SE" altLang="sv-SE" sz="4200" dirty="0">
              <a:latin typeface="Times New Roman" panose="02020603050405020304" pitchFamily="18" charset="0"/>
              <a:cs typeface="Times New Roman" panose="02020603050405020304" pitchFamily="18" charset="0"/>
            </a:endParaRPr>
          </a:p>
          <a:p>
            <a:pPr algn="ctr">
              <a:buClrTx/>
              <a:buFontTx/>
              <a:buNone/>
            </a:pPr>
            <a:endParaRPr lang="sv-SE" altLang="sv-SE" sz="3200" dirty="0"/>
          </a:p>
          <a:p>
            <a:pPr>
              <a:buClrTx/>
              <a:buFontTx/>
              <a:buNone/>
            </a:pPr>
            <a:endParaRPr lang="sv-SE" altLang="sv-SE" i="1" dirty="0"/>
          </a:p>
          <a:p>
            <a:pPr algn="ctr">
              <a:buClrTx/>
              <a:buFontTx/>
              <a:buNone/>
            </a:pPr>
            <a:endParaRPr lang="sv-SE" altLang="sv-SE" i="1" dirty="0"/>
          </a:p>
          <a:p>
            <a:pPr>
              <a:buClrTx/>
              <a:buFontTx/>
              <a:buNone/>
            </a:pPr>
            <a:endParaRPr lang="sv-SE" altLang="sv-SE" i="1" dirty="0"/>
          </a:p>
        </p:txBody>
      </p:sp>
      <p:sp>
        <p:nvSpPr>
          <p:cNvPr id="3" name="Rektangel 2">
            <a:extLst>
              <a:ext uri="{FF2B5EF4-FFF2-40B4-BE49-F238E27FC236}">
                <a16:creationId xmlns:a16="http://schemas.microsoft.com/office/drawing/2014/main" id="{2F1E0978-36CA-4B92-A989-E791EAB6965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74373E75-E99A-F3F8-CFF7-F8578C698F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4ECD4267-0D13-820A-3C8E-AD6D05D4EA01}"/>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pic>
        <p:nvPicPr>
          <p:cNvPr id="8" name="Bildobjekt 7" descr="En bild som visar Teckensnitt, text, Grafik, logotyp&#10;&#10;Automatiskt genererad beskrivning">
            <a:extLst>
              <a:ext uri="{FF2B5EF4-FFF2-40B4-BE49-F238E27FC236}">
                <a16:creationId xmlns:a16="http://schemas.microsoft.com/office/drawing/2014/main" id="{36393187-BF31-E0DE-9900-5CD37B66E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6D9E8EC3-217B-7B70-7189-E6ABEFE8C6B2}"/>
              </a:ext>
            </a:extLst>
          </p:cNvPr>
          <p:cNvSpPr>
            <a:spLocks noChangeArrowheads="1"/>
          </p:cNvSpPr>
          <p:nvPr/>
        </p:nvSpPr>
        <p:spPr bwMode="auto">
          <a:xfrm>
            <a:off x="0" y="0"/>
            <a:ext cx="12192000" cy="6858000"/>
          </a:xfrm>
          <a:prstGeom prst="rect">
            <a:avLst/>
          </a:prstGeom>
          <a:solidFill>
            <a:srgbClr val="001629"/>
          </a:solidFill>
          <a:ln w="9525" algn="ctr">
            <a:solidFill>
              <a:schemeClr val="tx1"/>
            </a:solid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dirty="0">
              <a:cs typeface="Arial" panose="020B0604020202020204" pitchFamily="34" charset="0"/>
            </a:endParaRPr>
          </a:p>
        </p:txBody>
      </p:sp>
      <p:pic>
        <p:nvPicPr>
          <p:cNvPr id="3" name="Bildobjekt 2" descr="En bild som visar skärmbild, Electric blue, cirkel, design&#10;&#10;Automatiskt genererad beskrivning">
            <a:extLst>
              <a:ext uri="{FF2B5EF4-FFF2-40B4-BE49-F238E27FC236}">
                <a16:creationId xmlns:a16="http://schemas.microsoft.com/office/drawing/2014/main" id="{5BC2304C-B786-69E5-B2D8-44DE04D03FA8}"/>
              </a:ext>
            </a:extLst>
          </p:cNvPr>
          <p:cNvPicPr>
            <a:picLocks noChangeAspect="1"/>
          </p:cNvPicPr>
          <p:nvPr/>
        </p:nvPicPr>
        <p:blipFill rotWithShape="1">
          <a:blip r:embed="rId3">
            <a:extLst>
              <a:ext uri="{28A0092B-C50C-407E-A947-70E740481C1C}">
                <a14:useLocalDpi xmlns:a14="http://schemas.microsoft.com/office/drawing/2010/main" val="0"/>
              </a:ext>
            </a:extLst>
          </a:blip>
          <a:srcRect l="3146" t="15730"/>
          <a:stretch/>
        </p:blipFill>
        <p:spPr>
          <a:xfrm>
            <a:off x="1296" y="0"/>
            <a:ext cx="1770313" cy="2947126"/>
          </a:xfrm>
          <a:prstGeom prst="rect">
            <a:avLst/>
          </a:prstGeom>
        </p:spPr>
      </p:pic>
      <p:pic>
        <p:nvPicPr>
          <p:cNvPr id="5" name="Bildobjekt 4" descr="En bild som visar skärmbild, design&#10;&#10;Automatiskt genererad beskrivning">
            <a:extLst>
              <a:ext uri="{FF2B5EF4-FFF2-40B4-BE49-F238E27FC236}">
                <a16:creationId xmlns:a16="http://schemas.microsoft.com/office/drawing/2014/main" id="{915F473D-1FE2-4F01-3762-B4002D6819C8}"/>
              </a:ext>
            </a:extLst>
          </p:cNvPr>
          <p:cNvPicPr>
            <a:picLocks noChangeAspect="1"/>
          </p:cNvPicPr>
          <p:nvPr/>
        </p:nvPicPr>
        <p:blipFill rotWithShape="1">
          <a:blip r:embed="rId4">
            <a:extLst>
              <a:ext uri="{28A0092B-C50C-407E-A947-70E740481C1C}">
                <a14:useLocalDpi xmlns:a14="http://schemas.microsoft.com/office/drawing/2010/main" val="0"/>
              </a:ext>
            </a:extLst>
          </a:blip>
          <a:srcRect l="30122" t="9786" b="8741"/>
          <a:stretch/>
        </p:blipFill>
        <p:spPr>
          <a:xfrm>
            <a:off x="9728200" y="-1"/>
            <a:ext cx="2463800" cy="5587422"/>
          </a:xfrm>
          <a:prstGeom prst="rect">
            <a:avLst/>
          </a:prstGeom>
        </p:spPr>
      </p:pic>
      <p:sp>
        <p:nvSpPr>
          <p:cNvPr id="19" name="Rektangel 18">
            <a:extLst>
              <a:ext uri="{FF2B5EF4-FFF2-40B4-BE49-F238E27FC236}">
                <a16:creationId xmlns:a16="http://schemas.microsoft.com/office/drawing/2014/main" id="{E7417F8B-188D-D175-3D5C-2F7559BFF929}"/>
              </a:ext>
            </a:extLst>
          </p:cNvPr>
          <p:cNvSpPr/>
          <p:nvPr/>
        </p:nvSpPr>
        <p:spPr>
          <a:xfrm rot="1294957">
            <a:off x="9338733" y="2733333"/>
            <a:ext cx="787399" cy="1220600"/>
          </a:xfrm>
          <a:prstGeom prst="rect">
            <a:avLst/>
          </a:prstGeom>
          <a:solidFill>
            <a:srgbClr val="001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4B38CF10-5F51-CFDB-546E-77FFD095749A}"/>
              </a:ext>
            </a:extLst>
          </p:cNvPr>
          <p:cNvSpPr/>
          <p:nvPr/>
        </p:nvSpPr>
        <p:spPr>
          <a:xfrm>
            <a:off x="9533467" y="4792133"/>
            <a:ext cx="440266" cy="389467"/>
          </a:xfrm>
          <a:prstGeom prst="rect">
            <a:avLst/>
          </a:prstGeom>
          <a:solidFill>
            <a:srgbClr val="001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7162ADEF-B7BA-9775-82C9-53A5A70D06F5}"/>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2">
            <a:extLst>
              <a:ext uri="{FF2B5EF4-FFF2-40B4-BE49-F238E27FC236}">
                <a16:creationId xmlns:a16="http://schemas.microsoft.com/office/drawing/2014/main" id="{7A7C6CE2-BBE6-7B5B-341D-9441A6FC15D3}"/>
              </a:ext>
            </a:extLst>
          </p:cNvPr>
          <p:cNvSpPr txBox="1">
            <a:spLocks/>
          </p:cNvSpPr>
          <p:nvPr/>
        </p:nvSpPr>
        <p:spPr>
          <a:xfrm>
            <a:off x="1868976" y="1166732"/>
            <a:ext cx="4096395" cy="2947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sv-SE" altLang="sv-SE" sz="2400" b="1" dirty="0">
                <a:solidFill>
                  <a:schemeClr val="bg1"/>
                </a:solidFill>
                <a:latin typeface="Times New Roman" panose="02020603050405020304" pitchFamily="18" charset="0"/>
                <a:cs typeface="Times New Roman" panose="02020603050405020304" pitchFamily="18" charset="0"/>
              </a:rPr>
              <a:t>Vad får du ut av det?</a:t>
            </a:r>
            <a:endParaRPr lang="sv-SE" sz="2400" dirty="0">
              <a:solidFill>
                <a:schemeClr val="bg1"/>
              </a:solidFill>
              <a:latin typeface="Times New Roman" panose="02020603050405020304" pitchFamily="18" charset="0"/>
              <a:cs typeface="Times New Roman" panose="02020603050405020304" pitchFamily="18" charset="0"/>
            </a:endParaRPr>
          </a:p>
          <a:p>
            <a:pPr marL="0" indent="0">
              <a:lnSpc>
                <a:spcPct val="110000"/>
              </a:lnSpc>
              <a:buNone/>
            </a:pPr>
            <a:r>
              <a:rPr lang="sv-SE" sz="1600" dirty="0">
                <a:solidFill>
                  <a:schemeClr val="bg1"/>
                </a:solidFill>
                <a:latin typeface="Times New Roman" panose="02020603050405020304" pitchFamily="18" charset="0"/>
                <a:cs typeface="Times New Roman" panose="02020603050405020304" pitchFamily="18" charset="0"/>
              </a:rPr>
              <a:t>När du är med i FRG får du kunskaper som du kan ha nytta av, såväl privat som professionellt. Du kan utbilda dig inom hem- och krisberedskap, brand, kriskommunikation, ledarskap, sjukvård med mera.</a:t>
            </a:r>
          </a:p>
        </p:txBody>
      </p:sp>
      <p:pic>
        <p:nvPicPr>
          <p:cNvPr id="10" name="Bildobjekt 9" descr="En bild som visar klädsel, person, inomhus, Jobb&#10;&#10;Automatiskt genererad beskrivning">
            <a:extLst>
              <a:ext uri="{FF2B5EF4-FFF2-40B4-BE49-F238E27FC236}">
                <a16:creationId xmlns:a16="http://schemas.microsoft.com/office/drawing/2014/main" id="{96942972-75B2-BA87-619B-6C02D6F0F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169" y="1166733"/>
            <a:ext cx="4420689" cy="2947126"/>
          </a:xfrm>
          <a:prstGeom prst="rect">
            <a:avLst/>
          </a:prstGeom>
        </p:spPr>
      </p:pic>
      <p:pic>
        <p:nvPicPr>
          <p:cNvPr id="2" name="Bildobjekt 1" descr="En bild som visar Teckensnitt, text, Grafik, logotyp&#10;&#10;Automatiskt genererad beskrivning">
            <a:extLst>
              <a:ext uri="{FF2B5EF4-FFF2-40B4-BE49-F238E27FC236}">
                <a16:creationId xmlns:a16="http://schemas.microsoft.com/office/drawing/2014/main" id="{58D810F0-E98C-6F58-74DC-F508BDDC4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99330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C67B7C7C-C261-C142-466A-C8FFA87A79A9}"/>
              </a:ext>
            </a:extLst>
          </p:cNvPr>
          <p:cNvSpPr/>
          <p:nvPr/>
        </p:nvSpPr>
        <p:spPr>
          <a:xfrm>
            <a:off x="4297141" y="3510611"/>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Times New Roman" panose="02020603050405020304" pitchFamily="18" charset="0"/>
                <a:cs typeface="Times New Roman" panose="02020603050405020304" pitchFamily="18" charset="0"/>
              </a:rPr>
              <a:t>A</a:t>
            </a:r>
            <a:r>
              <a:rPr lang="sv-SE" sz="1600" b="1" dirty="0" err="1">
                <a:solidFill>
                  <a:schemeClr val="tx1"/>
                </a:solidFill>
                <a:latin typeface="Times New Roman" panose="02020603050405020304" pitchFamily="18" charset="0"/>
                <a:cs typeface="Times New Roman" panose="02020603050405020304" pitchFamily="18" charset="0"/>
              </a:rPr>
              <a:t>tt</a:t>
            </a:r>
            <a:r>
              <a:rPr lang="sv-SE" sz="1600" b="1" dirty="0">
                <a:solidFill>
                  <a:schemeClr val="tx1"/>
                </a:solidFill>
                <a:latin typeface="Times New Roman" panose="02020603050405020304" pitchFamily="18" charset="0"/>
                <a:cs typeface="Times New Roman" panose="02020603050405020304" pitchFamily="18" charset="0"/>
              </a:rPr>
              <a:t> möta människor i kris</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0" name="Bildobjekt 9" descr="En bild som visar skiss, rita, Linjekonst, illustration&#10;&#10;Automatiskt genererad beskrivning">
            <a:extLst>
              <a:ext uri="{FF2B5EF4-FFF2-40B4-BE49-F238E27FC236}">
                <a16:creationId xmlns:a16="http://schemas.microsoft.com/office/drawing/2014/main" id="{90BAC8BD-77C0-81CA-27B7-474905B278F8}"/>
              </a:ext>
            </a:extLst>
          </p:cNvPr>
          <p:cNvPicPr>
            <a:picLocks noChangeAspect="1"/>
          </p:cNvPicPr>
          <p:nvPr/>
        </p:nvPicPr>
        <p:blipFill rotWithShape="1">
          <a:blip r:embed="rId3">
            <a:extLst>
              <a:ext uri="{28A0092B-C50C-407E-A947-70E740481C1C}">
                <a14:useLocalDpi xmlns:a14="http://schemas.microsoft.com/office/drawing/2010/main" val="0"/>
              </a:ext>
            </a:extLst>
          </a:blip>
          <a:srcRect l="7067" r="12468" b="60415"/>
          <a:stretch/>
        </p:blipFill>
        <p:spPr>
          <a:xfrm>
            <a:off x="0" y="3429000"/>
            <a:ext cx="2066926" cy="2046086"/>
          </a:xfrm>
          <a:prstGeom prst="rect">
            <a:avLst/>
          </a:prstGeom>
        </p:spPr>
      </p:pic>
      <p:pic>
        <p:nvPicPr>
          <p:cNvPr id="8" name="Bildobjekt 7" descr="En bild som visar skiss, rita, Linjekonst, linjeritning&#10;&#10;Automatiskt genererad beskrivning">
            <a:extLst>
              <a:ext uri="{FF2B5EF4-FFF2-40B4-BE49-F238E27FC236}">
                <a16:creationId xmlns:a16="http://schemas.microsoft.com/office/drawing/2014/main" id="{9EC800A4-1AF4-585D-5B2B-FDA6151EEF81}"/>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35777" r="7194"/>
          <a:stretch/>
        </p:blipFill>
        <p:spPr>
          <a:xfrm>
            <a:off x="8839200" y="0"/>
            <a:ext cx="3352800" cy="5475086"/>
          </a:xfrm>
          <a:prstGeom prst="rect">
            <a:avLst/>
          </a:prstGeom>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1033463" y="291722"/>
            <a:ext cx="10515600"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Grundutbildningens delmoment</a:t>
            </a:r>
            <a:br>
              <a:rPr lang="sv-SE" altLang="sv-SE" sz="3200" b="1" dirty="0">
                <a:latin typeface="Times New Roman" panose="02020603050405020304" pitchFamily="18" charset="0"/>
                <a:cs typeface="Times New Roman" panose="02020603050405020304" pitchFamily="18" charset="0"/>
              </a:rPr>
            </a:br>
            <a:endParaRPr lang="sv-SE" sz="3200" b="1" dirty="0"/>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9FE1D5A-32DD-C192-511E-2A7FA29100EC}"/>
              </a:ext>
            </a:extLst>
          </p:cNvPr>
          <p:cNvSpPr/>
          <p:nvPr/>
        </p:nvSpPr>
        <p:spPr>
          <a:xfrm>
            <a:off x="446682"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Vår sårbarhet och våra möjligheter </a:t>
            </a:r>
          </a:p>
        </p:txBody>
      </p:sp>
      <p:sp>
        <p:nvSpPr>
          <p:cNvPr id="21" name="Rektangel 20">
            <a:extLst>
              <a:ext uri="{FF2B5EF4-FFF2-40B4-BE49-F238E27FC236}">
                <a16:creationId xmlns:a16="http://schemas.microsoft.com/office/drawing/2014/main" id="{CB985048-1294-B1DF-865A-D5F184E227D0}"/>
              </a:ext>
            </a:extLst>
          </p:cNvPr>
          <p:cNvSpPr/>
          <p:nvPr/>
        </p:nvSpPr>
        <p:spPr>
          <a:xfrm>
            <a:off x="446682" y="2563948"/>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Den Frivilliga Resursgruppen </a:t>
            </a: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p>
        </p:txBody>
      </p:sp>
      <p:sp>
        <p:nvSpPr>
          <p:cNvPr id="27" name="Rektangel 26">
            <a:extLst>
              <a:ext uri="{FF2B5EF4-FFF2-40B4-BE49-F238E27FC236}">
                <a16:creationId xmlns:a16="http://schemas.microsoft.com/office/drawing/2014/main" id="{5E1620C6-1ED4-0F68-C475-311513EBA323}"/>
              </a:ext>
            </a:extLst>
          </p:cNvPr>
          <p:cNvSpPr/>
          <p:nvPr/>
        </p:nvSpPr>
        <p:spPr>
          <a:xfrm>
            <a:off x="446682" y="3510611"/>
            <a:ext cx="3708000" cy="812687"/>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Information vid kriser </a:t>
            </a:r>
          </a:p>
        </p:txBody>
      </p:sp>
      <p:sp>
        <p:nvSpPr>
          <p:cNvPr id="36" name="Rektangel 35">
            <a:extLst>
              <a:ext uri="{FF2B5EF4-FFF2-40B4-BE49-F238E27FC236}">
                <a16:creationId xmlns:a16="http://schemas.microsoft.com/office/drawing/2014/main" id="{87076C7F-8C7D-2FD8-9296-E8B2112A7340}"/>
              </a:ext>
            </a:extLst>
          </p:cNvPr>
          <p:cNvSpPr/>
          <p:nvPr/>
        </p:nvSpPr>
        <p:spPr>
          <a:xfrm>
            <a:off x="4297141" y="1617285"/>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Första hjälpen med HLR </a:t>
            </a:r>
          </a:p>
        </p:txBody>
      </p:sp>
      <p:sp>
        <p:nvSpPr>
          <p:cNvPr id="41" name="Rektangel 40">
            <a:extLst>
              <a:ext uri="{FF2B5EF4-FFF2-40B4-BE49-F238E27FC236}">
                <a16:creationId xmlns:a16="http://schemas.microsoft.com/office/drawing/2014/main" id="{9FE840F8-E587-3DFF-D651-13E92B880B84}"/>
              </a:ext>
            </a:extLst>
          </p:cNvPr>
          <p:cNvSpPr/>
          <p:nvPr/>
        </p:nvSpPr>
        <p:spPr>
          <a:xfrm>
            <a:off x="4297141" y="2563117"/>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30-minutersmetoden</a:t>
            </a:r>
          </a:p>
        </p:txBody>
      </p:sp>
      <p:sp>
        <p:nvSpPr>
          <p:cNvPr id="51" name="Rektangel 50">
            <a:extLst>
              <a:ext uri="{FF2B5EF4-FFF2-40B4-BE49-F238E27FC236}">
                <a16:creationId xmlns:a16="http://schemas.microsoft.com/office/drawing/2014/main" id="{6F5E1819-E00F-37C9-9319-2E5739F1A3F1}"/>
              </a:ext>
            </a:extLst>
          </p:cNvPr>
          <p:cNvSpPr/>
          <p:nvPr/>
        </p:nvSpPr>
        <p:spPr>
          <a:xfrm>
            <a:off x="8147600"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Times New Roman" panose="02020603050405020304" pitchFamily="18" charset="0"/>
                <a:cs typeface="Times New Roman" panose="02020603050405020304" pitchFamily="18" charset="0"/>
              </a:rPr>
              <a:t>Livsmedelshantering </a:t>
            </a:r>
          </a:p>
        </p:txBody>
      </p:sp>
      <p:sp>
        <p:nvSpPr>
          <p:cNvPr id="56" name="Rektangel 55">
            <a:extLst>
              <a:ext uri="{FF2B5EF4-FFF2-40B4-BE49-F238E27FC236}">
                <a16:creationId xmlns:a16="http://schemas.microsoft.com/office/drawing/2014/main" id="{F58CE65D-B506-1C52-0A89-EF35F2320362}"/>
              </a:ext>
            </a:extLst>
          </p:cNvPr>
          <p:cNvSpPr/>
          <p:nvPr/>
        </p:nvSpPr>
        <p:spPr>
          <a:xfrm>
            <a:off x="8147600" y="2553916"/>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Times New Roman" panose="02020603050405020304" pitchFamily="18" charset="0"/>
                <a:cs typeface="Times New Roman" panose="02020603050405020304" pitchFamily="18" charset="0"/>
              </a:rPr>
              <a:t>Stabstjänst </a:t>
            </a:r>
          </a:p>
        </p:txBody>
      </p:sp>
      <p:sp>
        <p:nvSpPr>
          <p:cNvPr id="76" name="Rektangel 75">
            <a:extLst>
              <a:ext uri="{FF2B5EF4-FFF2-40B4-BE49-F238E27FC236}">
                <a16:creationId xmlns:a16="http://schemas.microsoft.com/office/drawing/2014/main" id="{9E38F42E-60ED-CA38-8546-56265B35BC09}"/>
              </a:ext>
            </a:extLst>
          </p:cNvPr>
          <p:cNvSpPr/>
          <p:nvPr/>
        </p:nvSpPr>
        <p:spPr>
          <a:xfrm>
            <a:off x="8147600" y="3495298"/>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Kommunspecifik utbildning</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Bildobjekt 2" descr="En bild som visar Teckensnitt, text, Grafik, logotyp&#10;&#10;Automatiskt genererad beskrivning">
            <a:extLst>
              <a:ext uri="{FF2B5EF4-FFF2-40B4-BE49-F238E27FC236}">
                <a16:creationId xmlns:a16="http://schemas.microsoft.com/office/drawing/2014/main" id="{11519AC1-44EB-ED45-E3C0-12C5479DB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38938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076"/>
          <a:stretch/>
        </p:blipFill>
        <p:spPr bwMode="auto">
          <a:xfrm>
            <a:off x="7867650" y="0"/>
            <a:ext cx="4324350"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Strukturen i en FRG</a:t>
            </a:r>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0" y="1825625"/>
            <a:ext cx="10515600" cy="3390809"/>
          </a:xfrm>
        </p:spPr>
        <p:txBody>
          <a:bodyPr>
            <a:normAutofit/>
          </a:bodyPr>
          <a:lstStyle/>
          <a:p>
            <a:pPr marL="0" indent="0">
              <a:buNone/>
            </a:pPr>
            <a:r>
              <a:rPr lang="sv-SE" sz="1600" dirty="0">
                <a:latin typeface="Times New Roman" panose="02020603050405020304" pitchFamily="18" charset="0"/>
                <a:cs typeface="Times New Roman" panose="02020603050405020304" pitchFamily="18" charset="0"/>
              </a:rPr>
              <a:t>Strukturen i en FRG består av tre olika funktioner:</a:t>
            </a:r>
          </a:p>
          <a:p>
            <a:r>
              <a:rPr lang="sv-SE" sz="1600" dirty="0">
                <a:latin typeface="Times New Roman" panose="02020603050405020304" pitchFamily="18" charset="0"/>
                <a:cs typeface="Times New Roman" panose="02020603050405020304" pitchFamily="18" charset="0"/>
              </a:rPr>
              <a:t>FRG-ansvariga</a:t>
            </a:r>
          </a:p>
          <a:p>
            <a:r>
              <a:rPr lang="sv-SE" sz="1600" dirty="0">
                <a:latin typeface="Times New Roman" panose="02020603050405020304" pitchFamily="18" charset="0"/>
                <a:cs typeface="Times New Roman" panose="02020603050405020304" pitchFamily="18" charset="0"/>
              </a:rPr>
              <a:t>FRG-ledare</a:t>
            </a:r>
          </a:p>
          <a:p>
            <a:r>
              <a:rPr lang="sv-SE" sz="1600" dirty="0">
                <a:latin typeface="Times New Roman" panose="02020603050405020304" pitchFamily="18" charset="0"/>
                <a:cs typeface="Times New Roman" panose="02020603050405020304" pitchFamily="18" charset="0"/>
              </a:rPr>
              <a:t>FRG-resurser.</a:t>
            </a:r>
          </a:p>
          <a:p>
            <a:endParaRPr lang="sv-SE" sz="1600" dirty="0">
              <a:latin typeface="Times New Roman" panose="02020603050405020304" pitchFamily="18" charset="0"/>
              <a:cs typeface="Times New Roman" panose="02020603050405020304" pitchFamily="18" charset="0"/>
            </a:endParaRP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AF7B81C2-C549-1D58-6C80-714DA5B06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30317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1" descr="En bild som visar person, stående&#10;&#10;Automatiskt genererad beskrivning">
            <a:extLst>
              <a:ext uri="{FF2B5EF4-FFF2-40B4-BE49-F238E27FC236}">
                <a16:creationId xmlns:a16="http://schemas.microsoft.com/office/drawing/2014/main" id="{49CD1CD8-C4E3-99F7-2257-B9D585132F2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13736" t="8382" r="1369" b="39108"/>
          <a:stretch>
            <a:fillRect/>
          </a:stretch>
        </p:blipFill>
        <p:spPr bwMode="auto">
          <a:xfrm>
            <a:off x="1774161" y="783109"/>
            <a:ext cx="8643678" cy="400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774161" y="4921845"/>
            <a:ext cx="8244840"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Alla som deltar i en insats har på sig en FRG-väst.</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2" name="Bildobjekt 1" descr="En bild som visar Teckensnitt, text, Grafik, logotyp&#10;&#10;Automatiskt genererad beskrivning">
            <a:extLst>
              <a:ext uri="{FF2B5EF4-FFF2-40B4-BE49-F238E27FC236}">
                <a16:creationId xmlns:a16="http://schemas.microsoft.com/office/drawing/2014/main" id="{4F3DBE23-A5AD-88AF-C08E-E0DF42427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67568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2873073" y="4768455"/>
            <a:ext cx="6314468" cy="545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Om kommunen godkänner så kan FRG vara med vid olika evenemang, så som idrottscuper.</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E2828488-7CB5-9E2B-FA56-67941165BD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01"/>
          <a:stretch/>
        </p:blipFill>
        <p:spPr bwMode="auto">
          <a:xfrm>
            <a:off x="2873072" y="653091"/>
            <a:ext cx="6314469" cy="3953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Bildobjekt 1" descr="En bild som visar Teckensnitt, text, Grafik, logotyp&#10;&#10;Automatiskt genererad beskrivning">
            <a:extLst>
              <a:ext uri="{FF2B5EF4-FFF2-40B4-BE49-F238E27FC236}">
                <a16:creationId xmlns:a16="http://schemas.microsoft.com/office/drawing/2014/main" id="{7F2A28DC-2C3F-881D-571F-F8A40C75DD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67070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930583" y="4891652"/>
            <a:ext cx="8244840"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Inskrivning av volontärer under pandemin.</a:t>
            </a:r>
          </a:p>
        </p:txBody>
      </p:sp>
      <p:pic>
        <p:nvPicPr>
          <p:cNvPr id="3" name="Picture 3">
            <a:extLst>
              <a:ext uri="{FF2B5EF4-FFF2-40B4-BE49-F238E27FC236}">
                <a16:creationId xmlns:a16="http://schemas.microsoft.com/office/drawing/2014/main" id="{069C7EDB-E66F-DEC9-100C-935F96799E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74" r="5806" b="18168"/>
          <a:stretch/>
        </p:blipFill>
        <p:spPr bwMode="auto">
          <a:xfrm>
            <a:off x="1930583" y="615764"/>
            <a:ext cx="7931995" cy="4146925"/>
          </a:xfrm>
          <a:prstGeom prst="rect">
            <a:avLst/>
          </a:prstGeom>
          <a:noFill/>
          <a:ln>
            <a:noFill/>
          </a:ln>
          <a:effectLst/>
          <a:extLst>
            <a:ext uri="{909E8E84-426E-40DD-AFC4-6F175D3DCCD1}">
              <a14:hiddenFill xmlns:a14="http://schemas.microsoft.com/office/drawing/2010/main">
                <a:blipFill dpi="0" rotWithShape="0">
                  <a:blip/>
                  <a:srcRect t="18062" r="5806" b="11290"/>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Bildobjekt 1" descr="En bild som visar Teckensnitt, text, Grafik, logotyp&#10;&#10;Automatiskt genererad beskrivning">
            <a:extLst>
              <a:ext uri="{FF2B5EF4-FFF2-40B4-BE49-F238E27FC236}">
                <a16:creationId xmlns:a16="http://schemas.microsoft.com/office/drawing/2014/main" id="{B84B394D-88C2-1909-9C65-97DD0C256F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89894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124283" y="4768996"/>
            <a:ext cx="9327997"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Inköp under pandemin</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3" name="Picture 4">
            <a:extLst>
              <a:ext uri="{FF2B5EF4-FFF2-40B4-BE49-F238E27FC236}">
                <a16:creationId xmlns:a16="http://schemas.microsoft.com/office/drawing/2014/main" id="{1C43013E-D7E5-3EF8-A274-70B320DA42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73"/>
          <a:stretch/>
        </p:blipFill>
        <p:spPr bwMode="auto">
          <a:xfrm>
            <a:off x="1124284" y="777584"/>
            <a:ext cx="4667794" cy="3785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a:extLst>
              <a:ext uri="{FF2B5EF4-FFF2-40B4-BE49-F238E27FC236}">
                <a16:creationId xmlns:a16="http://schemas.microsoft.com/office/drawing/2014/main" id="{D8F1F87F-37D6-A51F-4CAD-21B2B2413D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92"/>
          <a:stretch/>
        </p:blipFill>
        <p:spPr bwMode="auto">
          <a:xfrm>
            <a:off x="6096000" y="777584"/>
            <a:ext cx="4356281" cy="3785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Bildobjekt 1" descr="En bild som visar Teckensnitt, text, Grafik, logotyp&#10;&#10;Automatiskt genererad beskrivning">
            <a:extLst>
              <a:ext uri="{FF2B5EF4-FFF2-40B4-BE49-F238E27FC236}">
                <a16:creationId xmlns:a16="http://schemas.microsoft.com/office/drawing/2014/main" id="{A04EFF03-E282-C882-357D-F987E8F46E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10001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124283" y="4768996"/>
            <a:ext cx="9327997"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Bandvagnskörning</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2" name="Picture 3">
            <a:extLst>
              <a:ext uri="{FF2B5EF4-FFF2-40B4-BE49-F238E27FC236}">
                <a16:creationId xmlns:a16="http://schemas.microsoft.com/office/drawing/2014/main" id="{DC0D43CC-34A0-EB39-B179-2D74E2165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283" y="783109"/>
            <a:ext cx="4797546" cy="38138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a:extLst>
              <a:ext uri="{FF2B5EF4-FFF2-40B4-BE49-F238E27FC236}">
                <a16:creationId xmlns:a16="http://schemas.microsoft.com/office/drawing/2014/main" id="{E950BBCA-FE8D-B437-1C9E-4F1F97832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783109"/>
            <a:ext cx="4602238" cy="38138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Bildobjekt 2" descr="En bild som visar Teckensnitt, text, Grafik, logotyp&#10;&#10;Automatiskt genererad beskrivning">
            <a:extLst>
              <a:ext uri="{FF2B5EF4-FFF2-40B4-BE49-F238E27FC236}">
                <a16:creationId xmlns:a16="http://schemas.microsoft.com/office/drawing/2014/main" id="{32EB4AF1-C3ED-366A-B806-39BDA9B96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139014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832417" y="4964404"/>
            <a:ext cx="8244840"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Sandsäckar vid översvämningar.</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3" name="Picture 3">
            <a:extLst>
              <a:ext uri="{FF2B5EF4-FFF2-40B4-BE49-F238E27FC236}">
                <a16:creationId xmlns:a16="http://schemas.microsoft.com/office/drawing/2014/main" id="{D0655C0E-880F-8B0D-FC6D-EB57C3B4B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417" y="544115"/>
            <a:ext cx="7674538" cy="4317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Bildobjekt 1" descr="En bild som visar Teckensnitt, text, Grafik, logotyp&#10;&#10;Automatiskt genererad beskrivning">
            <a:extLst>
              <a:ext uri="{FF2B5EF4-FFF2-40B4-BE49-F238E27FC236}">
                <a16:creationId xmlns:a16="http://schemas.microsoft.com/office/drawing/2014/main" id="{F532BAAB-AE89-4E14-19D2-5B9E46065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57422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1B25025F-A515-E682-96B6-332B9541BF3F}"/>
              </a:ext>
            </a:extLst>
          </p:cNvPr>
          <p:cNvSpPr txBox="1">
            <a:spLocks/>
          </p:cNvSpPr>
          <p:nvPr/>
        </p:nvSpPr>
        <p:spPr>
          <a:xfrm>
            <a:off x="1124282" y="4877008"/>
            <a:ext cx="9327997" cy="316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latin typeface="Times New Roman" panose="02020603050405020304" pitchFamily="18" charset="0"/>
                <a:cs typeface="Times New Roman" panose="02020603050405020304" pitchFamily="18" charset="0"/>
              </a:rPr>
              <a:t>Andra uppdrag FRG kan ha är att bistå med nödvatten eller släckning av större skogsbränder. </a:t>
            </a: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sz="1600" dirty="0">
              <a:latin typeface="Times New Roman" panose="02020603050405020304" pitchFamily="18" charset="0"/>
              <a:cs typeface="Times New Roman" panose="02020603050405020304" pitchFamily="18" charset="0"/>
            </a:endParaRPr>
          </a:p>
        </p:txBody>
      </p:sp>
      <p:pic>
        <p:nvPicPr>
          <p:cNvPr id="2" name="Picture 4">
            <a:extLst>
              <a:ext uri="{FF2B5EF4-FFF2-40B4-BE49-F238E27FC236}">
                <a16:creationId xmlns:a16="http://schemas.microsoft.com/office/drawing/2014/main" id="{3D7F3241-931B-B62B-8F76-0781861AA4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975"/>
          <a:stretch/>
        </p:blipFill>
        <p:spPr bwMode="auto">
          <a:xfrm>
            <a:off x="1124282" y="790572"/>
            <a:ext cx="2855535" cy="38131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a:extLst>
              <a:ext uri="{FF2B5EF4-FFF2-40B4-BE49-F238E27FC236}">
                <a16:creationId xmlns:a16="http://schemas.microsoft.com/office/drawing/2014/main" id="{09B36C6A-EFFA-EF82-CCC6-AAA59D0D5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870" y="783109"/>
            <a:ext cx="6791031" cy="38206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Bildobjekt 2" descr="En bild som visar Teckensnitt, text, Grafik, logotyp&#10;&#10;Automatiskt genererad beskrivning">
            <a:extLst>
              <a:ext uri="{FF2B5EF4-FFF2-40B4-BE49-F238E27FC236}">
                <a16:creationId xmlns:a16="http://schemas.microsoft.com/office/drawing/2014/main" id="{E6074671-A2BF-CF42-BCE9-E337DADD9E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72131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Mål</a:t>
            </a:r>
            <a:endParaRPr lang="sv-SE" sz="3200" b="1" dirty="0"/>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1" y="1825625"/>
            <a:ext cx="7731034" cy="3434352"/>
          </a:xfrm>
        </p:spPr>
        <p:txBody>
          <a:bodyPr>
            <a:normAutofit/>
          </a:bodyPr>
          <a:lstStyle/>
          <a:p>
            <a:pPr marL="0" indent="0">
              <a:buNone/>
            </a:pPr>
            <a:r>
              <a:rPr lang="sv-SE" altLang="sv-SE" sz="1600" dirty="0">
                <a:latin typeface="Liberation Serif"/>
                <a:ea typeface="NSimSun" panose="02010609030101010101" pitchFamily="49" charset="-122"/>
                <a:cs typeface="Arial" panose="020B0604020202020204" pitchFamily="34" charset="0"/>
              </a:rPr>
              <a:t>Målet med detta moment är att du ska förstå</a:t>
            </a:r>
            <a:endParaRPr lang="sv-SE" sz="1600" dirty="0">
              <a:latin typeface="Times New Roman" panose="02020603050405020304" pitchFamily="18" charset="0"/>
              <a:cs typeface="Times New Roman" panose="02020603050405020304" pitchFamily="18" charset="0"/>
            </a:endParaRPr>
          </a:p>
          <a:p>
            <a:r>
              <a:rPr lang="sv-SE" sz="1600" dirty="0">
                <a:latin typeface="Times New Roman" panose="02020603050405020304" pitchFamily="18" charset="0"/>
                <a:cs typeface="Times New Roman" panose="02020603050405020304" pitchFamily="18" charset="0"/>
              </a:rPr>
              <a:t>vad en FFO är</a:t>
            </a:r>
          </a:p>
          <a:p>
            <a:r>
              <a:rPr lang="sv-SE" sz="1600" dirty="0">
                <a:latin typeface="Times New Roman" panose="02020603050405020304" pitchFamily="18" charset="0"/>
                <a:cs typeface="Times New Roman" panose="02020603050405020304" pitchFamily="18" charset="0"/>
              </a:rPr>
              <a:t>vad FRG är</a:t>
            </a:r>
          </a:p>
          <a:p>
            <a:r>
              <a:rPr lang="sv-SE" sz="1600" dirty="0">
                <a:latin typeface="Times New Roman" panose="02020603050405020304" pitchFamily="18" charset="0"/>
                <a:cs typeface="Times New Roman" panose="02020603050405020304" pitchFamily="18" charset="0"/>
              </a:rPr>
              <a:t>de olika rollerna inom FRG.</a:t>
            </a:r>
          </a:p>
          <a:p>
            <a:pPr marL="0" indent="0">
              <a:buNone/>
            </a:pP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708"/>
          <a:stretch/>
        </p:blipFill>
        <p:spPr bwMode="auto">
          <a:xfrm>
            <a:off x="7959634" y="1"/>
            <a:ext cx="4232366"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A32EAA60-78CB-0E26-09DE-F8FE510ED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56496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
            <a:extLst>
              <a:ext uri="{FF2B5EF4-FFF2-40B4-BE49-F238E27FC236}">
                <a16:creationId xmlns:a16="http://schemas.microsoft.com/office/drawing/2014/main" id="{84F31558-971F-FEE1-3AD2-8C259A28840F}"/>
              </a:ext>
            </a:extLst>
          </p:cNvPr>
          <p:cNvSpPr>
            <a:spLocks noChangeArrowheads="1"/>
          </p:cNvSpPr>
          <p:nvPr/>
        </p:nvSpPr>
        <p:spPr bwMode="auto">
          <a:xfrm>
            <a:off x="0" y="0"/>
            <a:ext cx="12192000" cy="6858000"/>
          </a:xfrm>
          <a:prstGeom prst="rect">
            <a:avLst/>
          </a:prstGeom>
          <a:solidFill>
            <a:srgbClr val="F4F3F0"/>
          </a:solidFill>
          <a:ln w="9525" algn="ctr">
            <a:no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a:cs typeface="Arial" panose="020B0604020202020204" pitchFamily="34" charset="0"/>
            </a:endParaRPr>
          </a:p>
        </p:txBody>
      </p:sp>
      <p:sp>
        <p:nvSpPr>
          <p:cNvPr id="5122" name="Text Box 1">
            <a:extLst>
              <a:ext uri="{FF2B5EF4-FFF2-40B4-BE49-F238E27FC236}">
                <a16:creationId xmlns:a16="http://schemas.microsoft.com/office/drawing/2014/main" id="{8B08810F-9659-0524-EEF8-9BA0D5B38854}"/>
              </a:ext>
            </a:extLst>
          </p:cNvPr>
          <p:cNvSpPr txBox="1">
            <a:spLocks noChangeArrowheads="1"/>
          </p:cNvSpPr>
          <p:nvPr/>
        </p:nvSpPr>
        <p:spPr bwMode="auto">
          <a:xfrm>
            <a:off x="2209800" y="15494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spcBef>
                <a:spcPts val="51"/>
              </a:spcBef>
              <a:buClrTx/>
            </a:pPr>
            <a:r>
              <a:rPr lang="sv-SE" altLang="sv-SE" sz="2800">
                <a:solidFill>
                  <a:srgbClr val="000066"/>
                </a:solidFill>
              </a:rPr>
              <a:t>    </a:t>
            </a:r>
          </a:p>
        </p:txBody>
      </p:sp>
      <p:sp>
        <p:nvSpPr>
          <p:cNvPr id="5123" name="Text Box 2">
            <a:extLst>
              <a:ext uri="{FF2B5EF4-FFF2-40B4-BE49-F238E27FC236}">
                <a16:creationId xmlns:a16="http://schemas.microsoft.com/office/drawing/2014/main" id="{4CB4577A-827A-3EE1-CCE3-AE5F7D6F4604}"/>
              </a:ext>
            </a:extLst>
          </p:cNvPr>
          <p:cNvSpPr txBox="1">
            <a:spLocks noChangeArrowheads="1"/>
          </p:cNvSpPr>
          <p:nvPr/>
        </p:nvSpPr>
        <p:spPr bwMode="auto">
          <a:xfrm>
            <a:off x="1993900" y="2014537"/>
            <a:ext cx="8204200" cy="1026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95263" indent="-195263">
              <a:spcBef>
                <a:spcPts val="675"/>
              </a:spcBef>
              <a:spcAft>
                <a:spcPts val="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2000" b="1">
                <a:solidFill>
                  <a:srgbClr val="4D4D4D"/>
                </a:solidFill>
                <a:latin typeface="Arial" panose="020B0604020202020204" pitchFamily="34" charset="0"/>
                <a:ea typeface="Microsoft YaHei" panose="020B0503020204020204" pitchFamily="34" charset="-122"/>
              </a:defRPr>
            </a:lvl1pPr>
            <a:lvl2pPr>
              <a:spcBef>
                <a:spcPts val="50"/>
              </a:spcBef>
              <a:spcAft>
                <a:spcPts val="6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b="1">
                <a:solidFill>
                  <a:srgbClr val="4D4D4D"/>
                </a:solidFill>
                <a:latin typeface="Arial" panose="020B0604020202020204" pitchFamily="34" charset="0"/>
                <a:ea typeface="Microsoft YaHei" panose="020B0503020204020204" pitchFamily="34" charset="-122"/>
              </a:defRPr>
            </a:lvl2pPr>
            <a:lvl3pPr>
              <a:spcBef>
                <a:spcPts val="50"/>
              </a:spcBef>
              <a:spcAft>
                <a:spcPts val="5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600" b="1">
                <a:solidFill>
                  <a:srgbClr val="4D4D4D"/>
                </a:solidFill>
                <a:latin typeface="Arial" panose="020B0604020202020204" pitchFamily="34" charset="0"/>
                <a:ea typeface="Microsoft YaHei" panose="020B0503020204020204" pitchFamily="34" charset="-122"/>
              </a:defRPr>
            </a:lvl3pPr>
            <a:lvl4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4pPr>
            <a:lvl5pPr>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
              </a:spcBef>
              <a:spcAft>
                <a:spcPts val="4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b="1">
                <a:solidFill>
                  <a:srgbClr val="4D4D4D"/>
                </a:solidFill>
                <a:latin typeface="Arial" panose="020B0604020202020204" pitchFamily="34" charset="0"/>
                <a:ea typeface="Microsoft YaHei" panose="020B0503020204020204" pitchFamily="34" charset="-122"/>
              </a:defRPr>
            </a:lvl9pPr>
          </a:lstStyle>
          <a:p>
            <a:pPr algn="ctr">
              <a:buClrTx/>
              <a:buFontTx/>
              <a:buNone/>
            </a:pPr>
            <a:r>
              <a:rPr lang="sv-SE" altLang="sv-SE" sz="6000" dirty="0">
                <a:latin typeface="Times New Roman" panose="02020603050405020304" pitchFamily="18" charset="0"/>
                <a:cs typeface="Times New Roman" panose="02020603050405020304" pitchFamily="18" charset="0"/>
              </a:rPr>
              <a:t>TACK!</a:t>
            </a:r>
          </a:p>
          <a:p>
            <a:pPr algn="ctr">
              <a:buClrTx/>
              <a:buFontTx/>
              <a:buNone/>
            </a:pPr>
            <a:endParaRPr lang="sv-SE" altLang="sv-SE" sz="6000" dirty="0"/>
          </a:p>
          <a:p>
            <a:pPr>
              <a:buClrTx/>
              <a:buFontTx/>
              <a:buNone/>
            </a:pPr>
            <a:endParaRPr lang="sv-SE" altLang="sv-SE" sz="6000" i="1" dirty="0"/>
          </a:p>
          <a:p>
            <a:pPr algn="ctr">
              <a:buClrTx/>
              <a:buFontTx/>
              <a:buNone/>
            </a:pPr>
            <a:endParaRPr lang="sv-SE" altLang="sv-SE" sz="6000" i="1" dirty="0"/>
          </a:p>
          <a:p>
            <a:pPr>
              <a:buClrTx/>
              <a:buFontTx/>
              <a:buNone/>
            </a:pPr>
            <a:endParaRPr lang="sv-SE" altLang="sv-SE" sz="6000" i="1" dirty="0"/>
          </a:p>
        </p:txBody>
      </p:sp>
      <p:sp>
        <p:nvSpPr>
          <p:cNvPr id="3" name="Rektangel 2">
            <a:extLst>
              <a:ext uri="{FF2B5EF4-FFF2-40B4-BE49-F238E27FC236}">
                <a16:creationId xmlns:a16="http://schemas.microsoft.com/office/drawing/2014/main" id="{2F1E0978-36CA-4B92-A989-E791EAB69657}"/>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2" descr="En bild som visar skiss, rita, Linjekonst, linjeritning&#10;&#10;Automatiskt genererad beskrivning">
            <a:extLst>
              <a:ext uri="{FF2B5EF4-FFF2-40B4-BE49-F238E27FC236}">
                <a16:creationId xmlns:a16="http://schemas.microsoft.com/office/drawing/2014/main" id="{74373E75-E99A-F3F8-CFF7-F8578C698F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8" t="5459" r="3798" b="23568"/>
          <a:stretch/>
        </p:blipFill>
        <p:spPr bwMode="auto">
          <a:xfrm>
            <a:off x="9420225" y="599719"/>
            <a:ext cx="27717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skiss, rita, Linjekonst, linjeritning&#10;&#10;Automatiskt genererad beskrivning">
            <a:extLst>
              <a:ext uri="{FF2B5EF4-FFF2-40B4-BE49-F238E27FC236}">
                <a16:creationId xmlns:a16="http://schemas.microsoft.com/office/drawing/2014/main" id="{4ECD4267-0D13-820A-3C8E-AD6D05D4EA01}"/>
              </a:ext>
            </a:extLst>
          </p:cNvPr>
          <p:cNvPicPr>
            <a:picLocks noChangeAspect="1"/>
          </p:cNvPicPr>
          <p:nvPr/>
        </p:nvPicPr>
        <p:blipFill rotWithShape="1">
          <a:blip r:embed="rId3">
            <a:extLst>
              <a:ext uri="{28A0092B-C50C-407E-A947-70E740481C1C}">
                <a14:useLocalDpi xmlns:a14="http://schemas.microsoft.com/office/drawing/2010/main" val="0"/>
              </a:ext>
            </a:extLst>
          </a:blip>
          <a:srcRect r="4242" b="23556"/>
          <a:stretch/>
        </p:blipFill>
        <p:spPr>
          <a:xfrm rot="10800000">
            <a:off x="0" y="11315"/>
            <a:ext cx="2809240" cy="3914370"/>
          </a:xfrm>
          <a:prstGeom prst="rect">
            <a:avLst/>
          </a:prstGeom>
        </p:spPr>
      </p:pic>
      <p:sp>
        <p:nvSpPr>
          <p:cNvPr id="5" name="Underrubrik 2">
            <a:extLst>
              <a:ext uri="{FF2B5EF4-FFF2-40B4-BE49-F238E27FC236}">
                <a16:creationId xmlns:a16="http://schemas.microsoft.com/office/drawing/2014/main" id="{32556B4C-1BFD-2316-B66A-30D9DCBDB79D}"/>
              </a:ext>
            </a:extLst>
          </p:cNvPr>
          <p:cNvSpPr txBox="1">
            <a:spLocks/>
          </p:cNvSpPr>
          <p:nvPr/>
        </p:nvSpPr>
        <p:spPr>
          <a:xfrm>
            <a:off x="3664743" y="3506585"/>
            <a:ext cx="4862513" cy="490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solidFill>
                  <a:srgbClr val="4C4B45"/>
                </a:solidFill>
                <a:latin typeface="Times New Roman" panose="02020603050405020304" pitchFamily="18" charset="0"/>
                <a:cs typeface="Times New Roman" panose="02020603050405020304" pitchFamily="18" charset="0"/>
                <a:hlinkClick r:id="rId4"/>
              </a:rPr>
              <a:t>http://www.frivilligaresursgruppen.se/</a:t>
            </a:r>
            <a:endParaRPr lang="sv-SE" sz="2400" dirty="0">
              <a:solidFill>
                <a:srgbClr val="4C4B45"/>
              </a:solidFill>
              <a:latin typeface="Times New Roman" panose="02020603050405020304" pitchFamily="18" charset="0"/>
              <a:cs typeface="Times New Roman" panose="02020603050405020304" pitchFamily="18" charset="0"/>
            </a:endParaRPr>
          </a:p>
        </p:txBody>
      </p:sp>
      <p:pic>
        <p:nvPicPr>
          <p:cNvPr id="7" name="Bildobjekt 6" descr="En bild som visar Teckensnitt, text, Grafik, logotyp&#10;&#10;Automatiskt genererad beskrivning">
            <a:extLst>
              <a:ext uri="{FF2B5EF4-FFF2-40B4-BE49-F238E27FC236}">
                <a16:creationId xmlns:a16="http://schemas.microsoft.com/office/drawing/2014/main" id="{D85C2BF7-7300-6707-6D26-942588D26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17169607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3">
            <a:extLst>
              <a:ext uri="{FF2B5EF4-FFF2-40B4-BE49-F238E27FC236}">
                <a16:creationId xmlns:a16="http://schemas.microsoft.com/office/drawing/2014/main" id="{6D9E8EC3-217B-7B70-7189-E6ABEFE8C6B2}"/>
              </a:ext>
            </a:extLst>
          </p:cNvPr>
          <p:cNvSpPr>
            <a:spLocks noChangeArrowheads="1"/>
          </p:cNvSpPr>
          <p:nvPr/>
        </p:nvSpPr>
        <p:spPr bwMode="auto">
          <a:xfrm>
            <a:off x="0" y="0"/>
            <a:ext cx="12192000" cy="6858000"/>
          </a:xfrm>
          <a:prstGeom prst="rect">
            <a:avLst/>
          </a:prstGeom>
          <a:solidFill>
            <a:srgbClr val="001629"/>
          </a:solidFill>
          <a:ln w="9525" algn="ctr">
            <a:solidFill>
              <a:schemeClr val="tx1"/>
            </a:solidFill>
            <a:round/>
            <a:headEnd/>
            <a:tailEnd/>
          </a:ln>
        </p:spPr>
        <p:txBody>
          <a:bodyPr/>
          <a:lstStyle/>
          <a:p>
            <a:pPr>
              <a:spcBef>
                <a:spcPts val="50"/>
              </a:spcBef>
              <a:spcAft>
                <a:spcPts val="50"/>
              </a:spcAft>
              <a:buClr>
                <a:srgbClr val="000000"/>
              </a:buClr>
              <a:buSzPct val="100000"/>
              <a:buFont typeface="Times New Roman" panose="02020603050405020304" pitchFamily="18" charset="0"/>
              <a:buNone/>
            </a:pPr>
            <a:endParaRPr lang="sv-SE" altLang="sv-SE" dirty="0">
              <a:cs typeface="Arial" panose="020B0604020202020204" pitchFamily="34" charset="0"/>
            </a:endParaRPr>
          </a:p>
        </p:txBody>
      </p:sp>
      <p:pic>
        <p:nvPicPr>
          <p:cNvPr id="3" name="Bildobjekt 2" descr="En bild som visar skärmbild, Electric blue, cirkel, design&#10;&#10;Automatiskt genererad beskrivning">
            <a:extLst>
              <a:ext uri="{FF2B5EF4-FFF2-40B4-BE49-F238E27FC236}">
                <a16:creationId xmlns:a16="http://schemas.microsoft.com/office/drawing/2014/main" id="{5BC2304C-B786-69E5-B2D8-44DE04D03FA8}"/>
              </a:ext>
            </a:extLst>
          </p:cNvPr>
          <p:cNvPicPr>
            <a:picLocks noChangeAspect="1"/>
          </p:cNvPicPr>
          <p:nvPr/>
        </p:nvPicPr>
        <p:blipFill rotWithShape="1">
          <a:blip r:embed="rId4">
            <a:extLst>
              <a:ext uri="{28A0092B-C50C-407E-A947-70E740481C1C}">
                <a14:useLocalDpi xmlns:a14="http://schemas.microsoft.com/office/drawing/2010/main" val="0"/>
              </a:ext>
            </a:extLst>
          </a:blip>
          <a:srcRect l="3146" t="15730"/>
          <a:stretch/>
        </p:blipFill>
        <p:spPr>
          <a:xfrm>
            <a:off x="1296" y="0"/>
            <a:ext cx="1770313" cy="2947126"/>
          </a:xfrm>
          <a:prstGeom prst="rect">
            <a:avLst/>
          </a:prstGeom>
        </p:spPr>
      </p:pic>
      <p:pic>
        <p:nvPicPr>
          <p:cNvPr id="5" name="Bildobjekt 4" descr="En bild som visar skärmbild, design&#10;&#10;Automatiskt genererad beskrivning">
            <a:extLst>
              <a:ext uri="{FF2B5EF4-FFF2-40B4-BE49-F238E27FC236}">
                <a16:creationId xmlns:a16="http://schemas.microsoft.com/office/drawing/2014/main" id="{915F473D-1FE2-4F01-3762-B4002D6819C8}"/>
              </a:ext>
            </a:extLst>
          </p:cNvPr>
          <p:cNvPicPr>
            <a:picLocks noChangeAspect="1"/>
          </p:cNvPicPr>
          <p:nvPr/>
        </p:nvPicPr>
        <p:blipFill rotWithShape="1">
          <a:blip r:embed="rId5">
            <a:extLst>
              <a:ext uri="{28A0092B-C50C-407E-A947-70E740481C1C}">
                <a14:useLocalDpi xmlns:a14="http://schemas.microsoft.com/office/drawing/2010/main" val="0"/>
              </a:ext>
            </a:extLst>
          </a:blip>
          <a:srcRect l="30122" t="9786" b="8741"/>
          <a:stretch/>
        </p:blipFill>
        <p:spPr>
          <a:xfrm>
            <a:off x="9728200" y="-1"/>
            <a:ext cx="2463800" cy="5587422"/>
          </a:xfrm>
          <a:prstGeom prst="rect">
            <a:avLst/>
          </a:prstGeom>
        </p:spPr>
      </p:pic>
      <p:sp>
        <p:nvSpPr>
          <p:cNvPr id="19" name="Rektangel 18">
            <a:extLst>
              <a:ext uri="{FF2B5EF4-FFF2-40B4-BE49-F238E27FC236}">
                <a16:creationId xmlns:a16="http://schemas.microsoft.com/office/drawing/2014/main" id="{E7417F8B-188D-D175-3D5C-2F7559BFF929}"/>
              </a:ext>
            </a:extLst>
          </p:cNvPr>
          <p:cNvSpPr/>
          <p:nvPr/>
        </p:nvSpPr>
        <p:spPr>
          <a:xfrm rot="1294957">
            <a:off x="9338733" y="2733333"/>
            <a:ext cx="787399" cy="1220600"/>
          </a:xfrm>
          <a:prstGeom prst="rect">
            <a:avLst/>
          </a:prstGeom>
          <a:solidFill>
            <a:srgbClr val="001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4B38CF10-5F51-CFDB-546E-77FFD095749A}"/>
              </a:ext>
            </a:extLst>
          </p:cNvPr>
          <p:cNvSpPr/>
          <p:nvPr/>
        </p:nvSpPr>
        <p:spPr>
          <a:xfrm>
            <a:off x="9533467" y="4792133"/>
            <a:ext cx="440266" cy="389467"/>
          </a:xfrm>
          <a:prstGeom prst="rect">
            <a:avLst/>
          </a:prstGeom>
          <a:solidFill>
            <a:srgbClr val="001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7162ADEF-B7BA-9775-82C9-53A5A70D06F5}"/>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Onlinemedia 8" title="Du kan också bidra. Vi finns i hela landet.">
            <a:hlinkClick r:id="" action="ppaction://media"/>
            <a:extLst>
              <a:ext uri="{FF2B5EF4-FFF2-40B4-BE49-F238E27FC236}">
                <a16:creationId xmlns:a16="http://schemas.microsoft.com/office/drawing/2014/main" id="{00D2C57F-16D7-F860-AA85-9F6E301C63D1}"/>
              </a:ext>
            </a:extLst>
          </p:cNvPr>
          <p:cNvPicPr>
            <a:picLocks noRot="1" noChangeAspect="1"/>
          </p:cNvPicPr>
          <p:nvPr>
            <a:videoFile r:link="rId1"/>
          </p:nvPr>
        </p:nvPicPr>
        <p:blipFill>
          <a:blip r:embed="rId6"/>
          <a:stretch>
            <a:fillRect/>
          </a:stretch>
        </p:blipFill>
        <p:spPr>
          <a:xfrm>
            <a:off x="3487924" y="1473563"/>
            <a:ext cx="5216152" cy="2947126"/>
          </a:xfrm>
          <a:prstGeom prst="rect">
            <a:avLst/>
          </a:prstGeom>
        </p:spPr>
      </p:pic>
      <p:pic>
        <p:nvPicPr>
          <p:cNvPr id="2" name="Bildobjekt 1" descr="En bild som visar Teckensnitt, text, Grafik, logotyp&#10;&#10;Automatiskt genererad beskrivning">
            <a:extLst>
              <a:ext uri="{FF2B5EF4-FFF2-40B4-BE49-F238E27FC236}">
                <a16:creationId xmlns:a16="http://schemas.microsoft.com/office/drawing/2014/main" id="{EBF1F1C3-3A68-1D4B-2EDA-D5498C4F6F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3366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096"/>
          <a:stretch/>
        </p:blipFill>
        <p:spPr bwMode="auto">
          <a:xfrm>
            <a:off x="6949515" y="0"/>
            <a:ext cx="5242485"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4">
            <a:extLst>
              <a:ext uri="{FF2B5EF4-FFF2-40B4-BE49-F238E27FC236}">
                <a16:creationId xmlns:a16="http://schemas.microsoft.com/office/drawing/2014/main" id="{D225F157-911E-3E98-825C-B326F24FCDB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34645" t="30956" r="33394" b="17921"/>
          <a:stretch>
            <a:fillRect/>
          </a:stretch>
        </p:blipFill>
        <p:spPr bwMode="auto">
          <a:xfrm>
            <a:off x="3919710" y="561874"/>
            <a:ext cx="4352580" cy="4351338"/>
          </a:xfrm>
          <a:prstGeom prst="rect">
            <a:avLst/>
          </a:prstGeom>
          <a:noFill/>
          <a:ln>
            <a:noFill/>
          </a:ln>
          <a:effectLst/>
          <a:extLst>
            <a:ext uri="{909E8E84-426E-40DD-AFC4-6F175D3DCCD1}">
              <a14:hiddenFill xmlns:a14="http://schemas.microsoft.com/office/drawing/2010/main">
                <a:blipFill dpi="0" rotWithShape="0">
                  <a:blip/>
                  <a:srcRect l="34645" t="30956" r="33394" b="1792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Bildobjekt 11" descr="En bild som visar skiss, rita, Linjekonst, illustration&#10;&#10;Automatiskt genererad beskrivning">
            <a:extLst>
              <a:ext uri="{FF2B5EF4-FFF2-40B4-BE49-F238E27FC236}">
                <a16:creationId xmlns:a16="http://schemas.microsoft.com/office/drawing/2014/main" id="{2B27019C-B928-BA9B-4087-9A7BA572F339}"/>
              </a:ext>
            </a:extLst>
          </p:cNvPr>
          <p:cNvPicPr>
            <a:picLocks noChangeAspect="1"/>
          </p:cNvPicPr>
          <p:nvPr/>
        </p:nvPicPr>
        <p:blipFill rotWithShape="1">
          <a:blip r:embed="rId5">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2" name="Bildobjekt 1" descr="En bild som visar Teckensnitt, text, Grafik, logotyp&#10;&#10;Automatiskt genererad beskrivning">
            <a:extLst>
              <a:ext uri="{FF2B5EF4-FFF2-40B4-BE49-F238E27FC236}">
                <a16:creationId xmlns:a16="http://schemas.microsoft.com/office/drawing/2014/main" id="{24D5BC80-2414-705D-9804-C7D733199E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37129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708"/>
          <a:stretch/>
        </p:blipFill>
        <p:spPr bwMode="auto">
          <a:xfrm>
            <a:off x="7959634" y="0"/>
            <a:ext cx="4232366"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Frivilliga Resursgruppen enligt MSB</a:t>
            </a:r>
            <a:endParaRPr lang="sv-SE" sz="3200" b="1" dirty="0"/>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1" y="1825625"/>
            <a:ext cx="7731034" cy="3434352"/>
          </a:xfrm>
        </p:spPr>
        <p:txBody>
          <a:bodyPr>
            <a:normAutofit/>
          </a:bodyPr>
          <a:lstStyle/>
          <a:p>
            <a:r>
              <a:rPr lang="sv-SE" sz="1600" dirty="0">
                <a:latin typeface="Times New Roman" panose="02020603050405020304" pitchFamily="18" charset="0"/>
                <a:cs typeface="Times New Roman" panose="02020603050405020304" pitchFamily="18" charset="0"/>
              </a:rPr>
              <a:t>Frivilliga Resursgruppen (FRG) samlar frivilliga försvarsorganisationers kompetenser på lokal nivå.</a:t>
            </a:r>
          </a:p>
          <a:p>
            <a:r>
              <a:rPr lang="sv-SE" sz="1600" dirty="0">
                <a:latin typeface="Times New Roman" panose="02020603050405020304" pitchFamily="18" charset="0"/>
                <a:cs typeface="Times New Roman" panose="02020603050405020304" pitchFamily="18" charset="0"/>
              </a:rPr>
              <a:t>FRG är ett avtalsbaserat koncept. </a:t>
            </a:r>
          </a:p>
          <a:p>
            <a:r>
              <a:rPr lang="sv-SE" sz="1600" dirty="0">
                <a:latin typeface="Times New Roman" panose="02020603050405020304" pitchFamily="18" charset="0"/>
                <a:cs typeface="Times New Roman" panose="02020603050405020304" pitchFamily="18" charset="0"/>
              </a:rPr>
              <a:t>FRG regleras inte i någon lag eller förordning och varje kommun avgör själv om den vill inrätta en FRG.</a:t>
            </a:r>
          </a:p>
          <a:p>
            <a:pPr marL="0" indent="0">
              <a:buNone/>
            </a:pP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1664BA22-D46F-98A6-7198-D0BB4F801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5505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FRG:s syfte enligt MSB</a:t>
            </a:r>
            <a:endParaRPr lang="sv-SE" sz="3200" b="1" dirty="0"/>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638" y="0"/>
            <a:ext cx="3408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0" y="1823937"/>
            <a:ext cx="4726577" cy="3517900"/>
          </a:xfrm>
        </p:spPr>
        <p:txBody>
          <a:bodyPr>
            <a:normAutofit/>
          </a:bodyPr>
          <a:lstStyle/>
          <a:p>
            <a:pPr marL="0" indent="0">
              <a:buNone/>
            </a:pPr>
            <a:r>
              <a:rPr lang="sv-SE" sz="1600" dirty="0">
                <a:latin typeface="Times New Roman" panose="02020603050405020304" pitchFamily="18" charset="0"/>
                <a:cs typeface="Times New Roman" panose="02020603050405020304" pitchFamily="18" charset="0"/>
              </a:rPr>
              <a:t>FRG finns till hands för kommunen när de ordinarie resurserna behöver förstärkas i utsatta lägen eller vid andra behov kallas in av kommunen vid en kris.</a:t>
            </a: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descr="En bild som visar person, klädsel, text, utomhus&#10;&#10;Automatiskt genererad beskrivning">
            <a:extLst>
              <a:ext uri="{FF2B5EF4-FFF2-40B4-BE49-F238E27FC236}">
                <a16:creationId xmlns:a16="http://schemas.microsoft.com/office/drawing/2014/main" id="{2F8B5876-A865-3C91-FB7D-853325125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423" y="1690688"/>
            <a:ext cx="4134562" cy="2755702"/>
          </a:xfrm>
          <a:prstGeom prst="rect">
            <a:avLst/>
          </a:prstGeom>
        </p:spPr>
      </p:pic>
      <p:pic>
        <p:nvPicPr>
          <p:cNvPr id="6" name="Bildobjekt 5" descr="En bild som visar Teckensnitt, text, Grafik, logotyp&#10;&#10;Automatiskt genererad beskrivning">
            <a:extLst>
              <a:ext uri="{FF2B5EF4-FFF2-40B4-BE49-F238E27FC236}">
                <a16:creationId xmlns:a16="http://schemas.microsoft.com/office/drawing/2014/main" id="{CF1FE930-84DE-313D-5E5B-5966D1553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321803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Varför behöver kommunen en FRG?</a:t>
            </a:r>
            <a:endParaRPr lang="sv-SE" sz="3200" b="1" dirty="0"/>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1" y="1825625"/>
            <a:ext cx="7731034" cy="3434352"/>
          </a:xfrm>
        </p:spPr>
        <p:txBody>
          <a:bodyPr>
            <a:normAutofit/>
          </a:bodyPr>
          <a:lstStyle/>
          <a:p>
            <a:r>
              <a:rPr lang="sv-SE" sz="1600" dirty="0">
                <a:latin typeface="Times New Roman" panose="02020603050405020304" pitchFamily="18" charset="0"/>
                <a:cs typeface="Times New Roman" panose="02020603050405020304" pitchFamily="18" charset="0"/>
              </a:rPr>
              <a:t>Kommunens ordinarie verksamheter ska fungera som vanligt även i kris. </a:t>
            </a:r>
          </a:p>
          <a:p>
            <a:r>
              <a:rPr lang="sv-SE" sz="1600" dirty="0">
                <a:latin typeface="Times New Roman" panose="02020603050405020304" pitchFamily="18" charset="0"/>
                <a:cs typeface="Times New Roman" panose="02020603050405020304" pitchFamily="18" charset="0"/>
              </a:rPr>
              <a:t>En kris kan medföra extra arbetsuppgifter och behov av folk.</a:t>
            </a:r>
            <a:br>
              <a:rPr lang="sv-SE" sz="1600" dirty="0">
                <a:latin typeface="Times New Roman" panose="02020603050405020304" pitchFamily="18" charset="0"/>
                <a:cs typeface="Times New Roman" panose="02020603050405020304" pitchFamily="18" charset="0"/>
              </a:rPr>
            </a:br>
            <a:r>
              <a:rPr lang="sv-SE" sz="1600" dirty="0">
                <a:latin typeface="Times New Roman" panose="02020603050405020304" pitchFamily="18" charset="0"/>
                <a:cs typeface="Times New Roman" panose="02020603050405020304" pitchFamily="18" charset="0"/>
              </a:rPr>
              <a:t> </a:t>
            </a:r>
          </a:p>
        </p:txBody>
      </p:sp>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708"/>
          <a:stretch/>
        </p:blipFill>
        <p:spPr bwMode="auto">
          <a:xfrm>
            <a:off x="7959634" y="1"/>
            <a:ext cx="4232366"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94B12E04-0DD6-D32C-7A67-4C85AEB6B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20021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descr="En bild som visar skiss, rita, Linjekonst, linjeritning&#10;&#10;Automatiskt genererad beskrivning">
            <a:extLst>
              <a:ext uri="{FF2B5EF4-FFF2-40B4-BE49-F238E27FC236}">
                <a16:creationId xmlns:a16="http://schemas.microsoft.com/office/drawing/2014/main" id="{AD669FD5-AB30-E2F2-E9D3-F76875222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076"/>
          <a:stretch/>
        </p:blipFill>
        <p:spPr bwMode="auto">
          <a:xfrm>
            <a:off x="7867650" y="0"/>
            <a:ext cx="4324350" cy="54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p:txBody>
          <a:bodyPr>
            <a:normAutofit/>
          </a:bodyPr>
          <a:lstStyle/>
          <a:p>
            <a:r>
              <a:rPr lang="sv-SE" altLang="sv-SE" sz="3200" b="1" dirty="0">
                <a:latin typeface="Times New Roman" panose="02020603050405020304" pitchFamily="18" charset="0"/>
                <a:cs typeface="Times New Roman" panose="02020603050405020304" pitchFamily="18" charset="0"/>
              </a:rPr>
              <a:t>Hur blir man en del av FRG?</a:t>
            </a:r>
          </a:p>
        </p:txBody>
      </p:sp>
      <p:sp>
        <p:nvSpPr>
          <p:cNvPr id="3" name="Platshållare för innehåll 2">
            <a:extLst>
              <a:ext uri="{FF2B5EF4-FFF2-40B4-BE49-F238E27FC236}">
                <a16:creationId xmlns:a16="http://schemas.microsoft.com/office/drawing/2014/main" id="{71DBA16F-D801-9301-A72B-30E1C00BC20F}"/>
              </a:ext>
            </a:extLst>
          </p:cNvPr>
          <p:cNvSpPr>
            <a:spLocks noGrp="1"/>
          </p:cNvSpPr>
          <p:nvPr>
            <p:ph idx="1"/>
          </p:nvPr>
        </p:nvSpPr>
        <p:spPr>
          <a:xfrm>
            <a:off x="838200" y="1825625"/>
            <a:ext cx="10515600" cy="3390809"/>
          </a:xfrm>
        </p:spPr>
        <p:txBody>
          <a:bodyPr>
            <a:normAutofit/>
          </a:bodyPr>
          <a:lstStyle/>
          <a:p>
            <a:pPr marL="0" indent="0">
              <a:buNone/>
            </a:pPr>
            <a:r>
              <a:rPr lang="sv-SE" altLang="sv-SE" sz="1600" dirty="0">
                <a:latin typeface="Liberation Serif"/>
                <a:ea typeface="NSimSun" panose="02010609030101010101" pitchFamily="49" charset="-122"/>
                <a:cs typeface="Arial" panose="020B0604020202020204" pitchFamily="34" charset="0"/>
              </a:rPr>
              <a:t>För att gå med i en FRG behöver du</a:t>
            </a:r>
          </a:p>
          <a:p>
            <a:r>
              <a:rPr lang="sv-SE" altLang="sv-SE" sz="1600" dirty="0">
                <a:latin typeface="Liberation Serif"/>
                <a:ea typeface="NSimSun" panose="02010609030101010101" pitchFamily="49" charset="-122"/>
                <a:cs typeface="Arial" panose="020B0604020202020204" pitchFamily="34" charset="0"/>
              </a:rPr>
              <a:t>ett aktivt medlemskap i en FFO</a:t>
            </a:r>
            <a:endParaRPr lang="sv-SE" sz="1600" dirty="0">
              <a:latin typeface="Times New Roman" panose="02020603050405020304" pitchFamily="18" charset="0"/>
              <a:cs typeface="Times New Roman" panose="02020603050405020304" pitchFamily="18" charset="0"/>
            </a:endParaRPr>
          </a:p>
          <a:p>
            <a:r>
              <a:rPr lang="sv-SE" sz="1600" dirty="0">
                <a:latin typeface="Times New Roman" panose="02020603050405020304" pitchFamily="18" charset="0"/>
                <a:cs typeface="Times New Roman" panose="02020603050405020304" pitchFamily="18" charset="0"/>
              </a:rPr>
              <a:t>genomgå FRG:s grundutbildning.</a:t>
            </a:r>
          </a:p>
          <a:p>
            <a:pPr marL="0" indent="0">
              <a:buNone/>
            </a:pPr>
            <a:endParaRPr lang="sv-SE" sz="1600" dirty="0">
              <a:latin typeface="Times New Roman" panose="02020603050405020304" pitchFamily="18" charset="0"/>
              <a:cs typeface="Times New Roman" panose="02020603050405020304" pitchFamily="18" charset="0"/>
            </a:endParaRPr>
          </a:p>
          <a:p>
            <a:pPr marL="0" indent="0">
              <a:buNone/>
            </a:pPr>
            <a:r>
              <a:rPr lang="sv-SE" sz="1600" dirty="0">
                <a:latin typeface="Times New Roman" panose="02020603050405020304" pitchFamily="18" charset="0"/>
                <a:cs typeface="Times New Roman" panose="02020603050405020304" pitchFamily="18" charset="0"/>
              </a:rPr>
              <a:t>Du är på god väg att bli en del av FRG!</a:t>
            </a:r>
          </a:p>
          <a:p>
            <a:endParaRPr lang="sv-SE" sz="1600" dirty="0">
              <a:latin typeface="Times New Roman" panose="02020603050405020304" pitchFamily="18" charset="0"/>
              <a:cs typeface="Times New Roman" panose="02020603050405020304" pitchFamily="18" charset="0"/>
            </a:endParaRPr>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Teckensnitt, text, Grafik, logotyp&#10;&#10;Automatiskt genererad beskrivning">
            <a:extLst>
              <a:ext uri="{FF2B5EF4-FFF2-40B4-BE49-F238E27FC236}">
                <a16:creationId xmlns:a16="http://schemas.microsoft.com/office/drawing/2014/main" id="{5C8B5F9F-03C2-AF04-D60A-E98FD3DE6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424377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skiss, rita, Linjekonst, illustration&#10;&#10;Automatiskt genererad beskrivning">
            <a:extLst>
              <a:ext uri="{FF2B5EF4-FFF2-40B4-BE49-F238E27FC236}">
                <a16:creationId xmlns:a16="http://schemas.microsoft.com/office/drawing/2014/main" id="{90BAC8BD-77C0-81CA-27B7-474905B278F8}"/>
              </a:ext>
            </a:extLst>
          </p:cNvPr>
          <p:cNvPicPr>
            <a:picLocks noChangeAspect="1"/>
          </p:cNvPicPr>
          <p:nvPr/>
        </p:nvPicPr>
        <p:blipFill rotWithShape="1">
          <a:blip r:embed="rId3">
            <a:extLst>
              <a:ext uri="{28A0092B-C50C-407E-A947-70E740481C1C}">
                <a14:useLocalDpi xmlns:a14="http://schemas.microsoft.com/office/drawing/2010/main" val="0"/>
              </a:ext>
            </a:extLst>
          </a:blip>
          <a:srcRect l="7067" r="12468" b="60415"/>
          <a:stretch/>
        </p:blipFill>
        <p:spPr>
          <a:xfrm>
            <a:off x="0" y="3429000"/>
            <a:ext cx="2066926" cy="2046086"/>
          </a:xfrm>
          <a:prstGeom prst="rect">
            <a:avLst/>
          </a:prstGeom>
        </p:spPr>
      </p:pic>
      <p:pic>
        <p:nvPicPr>
          <p:cNvPr id="8" name="Bildobjekt 7" descr="En bild som visar skiss, rita, Linjekonst, linjeritning&#10;&#10;Automatiskt genererad beskrivning">
            <a:extLst>
              <a:ext uri="{FF2B5EF4-FFF2-40B4-BE49-F238E27FC236}">
                <a16:creationId xmlns:a16="http://schemas.microsoft.com/office/drawing/2014/main" id="{9EC800A4-1AF4-585D-5B2B-FDA6151EEF81}"/>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35777" r="7194"/>
          <a:stretch/>
        </p:blipFill>
        <p:spPr>
          <a:xfrm>
            <a:off x="8839200" y="0"/>
            <a:ext cx="3352800" cy="5475086"/>
          </a:xfrm>
          <a:prstGeom prst="rect">
            <a:avLst/>
          </a:prstGeom>
        </p:spPr>
      </p:pic>
      <p:sp>
        <p:nvSpPr>
          <p:cNvPr id="2" name="Rubrik 1">
            <a:extLst>
              <a:ext uri="{FF2B5EF4-FFF2-40B4-BE49-F238E27FC236}">
                <a16:creationId xmlns:a16="http://schemas.microsoft.com/office/drawing/2014/main" id="{B4C3165A-D36F-93FB-02D8-A6C830B68FF2}"/>
              </a:ext>
            </a:extLst>
          </p:cNvPr>
          <p:cNvSpPr>
            <a:spLocks noGrp="1"/>
          </p:cNvSpPr>
          <p:nvPr>
            <p:ph type="title"/>
          </p:nvPr>
        </p:nvSpPr>
        <p:spPr>
          <a:xfrm>
            <a:off x="1033463" y="291722"/>
            <a:ext cx="10515600" cy="1325563"/>
          </a:xfrm>
        </p:spPr>
        <p:txBody>
          <a:bodyPr>
            <a:normAutofit/>
          </a:bodyPr>
          <a:lstStyle/>
          <a:p>
            <a:r>
              <a:rPr lang="sv-SE" altLang="sv-SE" sz="3200" b="1" dirty="0">
                <a:latin typeface="Times New Roman" panose="02020603050405020304" pitchFamily="18" charset="0"/>
                <a:cs typeface="Times New Roman" panose="02020603050405020304" pitchFamily="18" charset="0"/>
              </a:rPr>
              <a:t>Exempel på förekommande uppgifter</a:t>
            </a:r>
            <a:br>
              <a:rPr lang="sv-SE" altLang="sv-SE" sz="3200" b="1" dirty="0">
                <a:latin typeface="Times New Roman" panose="02020603050405020304" pitchFamily="18" charset="0"/>
                <a:cs typeface="Times New Roman" panose="02020603050405020304" pitchFamily="18" charset="0"/>
              </a:rPr>
            </a:br>
            <a:endParaRPr lang="sv-SE" sz="3200" b="1" dirty="0"/>
          </a:p>
        </p:txBody>
      </p:sp>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9FE1D5A-32DD-C192-511E-2A7FA29100EC}"/>
              </a:ext>
            </a:extLst>
          </p:cNvPr>
          <p:cNvSpPr/>
          <p:nvPr/>
        </p:nvSpPr>
        <p:spPr>
          <a:xfrm>
            <a:off x="446682"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Stöd vid kriskommunikation</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Rektangel 20">
            <a:extLst>
              <a:ext uri="{FF2B5EF4-FFF2-40B4-BE49-F238E27FC236}">
                <a16:creationId xmlns:a16="http://schemas.microsoft.com/office/drawing/2014/main" id="{CB985048-1294-B1DF-865A-D5F184E227D0}"/>
              </a:ext>
            </a:extLst>
          </p:cNvPr>
          <p:cNvSpPr/>
          <p:nvPr/>
        </p:nvSpPr>
        <p:spPr>
          <a:xfrm>
            <a:off x="446682" y="2563948"/>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U</a:t>
            </a:r>
            <a:r>
              <a:rPr kumimoji="0" lang="sv-SE" sz="16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pprätta</a:t>
            </a: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trygghetspunkter på angivna platser</a:t>
            </a:r>
          </a:p>
        </p:txBody>
      </p:sp>
      <p:sp>
        <p:nvSpPr>
          <p:cNvPr id="27" name="Rektangel 26">
            <a:extLst>
              <a:ext uri="{FF2B5EF4-FFF2-40B4-BE49-F238E27FC236}">
                <a16:creationId xmlns:a16="http://schemas.microsoft.com/office/drawing/2014/main" id="{5E1620C6-1ED4-0F68-C475-311513EBA323}"/>
              </a:ext>
            </a:extLst>
          </p:cNvPr>
          <p:cNvSpPr/>
          <p:nvPr/>
        </p:nvSpPr>
        <p:spPr>
          <a:xfrm>
            <a:off x="446682" y="3510611"/>
            <a:ext cx="3708000" cy="812687"/>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Organisera spontant </a:t>
            </a:r>
            <a:b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tillströmmande frivilliga </a:t>
            </a:r>
          </a:p>
        </p:txBody>
      </p:sp>
      <p:sp>
        <p:nvSpPr>
          <p:cNvPr id="36" name="Rektangel 35">
            <a:extLst>
              <a:ext uri="{FF2B5EF4-FFF2-40B4-BE49-F238E27FC236}">
                <a16:creationId xmlns:a16="http://schemas.microsoft.com/office/drawing/2014/main" id="{87076C7F-8C7D-2FD8-9296-E8B2112A7340}"/>
              </a:ext>
            </a:extLst>
          </p:cNvPr>
          <p:cNvSpPr/>
          <p:nvPr/>
        </p:nvSpPr>
        <p:spPr>
          <a:xfrm>
            <a:off x="4297141" y="1617285"/>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Teknisk försörjning</a:t>
            </a:r>
          </a:p>
        </p:txBody>
      </p:sp>
      <p:sp>
        <p:nvSpPr>
          <p:cNvPr id="41" name="Rektangel 40">
            <a:extLst>
              <a:ext uri="{FF2B5EF4-FFF2-40B4-BE49-F238E27FC236}">
                <a16:creationId xmlns:a16="http://schemas.microsoft.com/office/drawing/2014/main" id="{9FE840F8-E587-3DFF-D651-13E92B880B84}"/>
              </a:ext>
            </a:extLst>
          </p:cNvPr>
          <p:cNvSpPr/>
          <p:nvPr/>
        </p:nvSpPr>
        <p:spPr>
          <a:xfrm>
            <a:off x="4297141" y="2563117"/>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Stöd inom äldreomsorgen </a:t>
            </a:r>
          </a:p>
        </p:txBody>
      </p:sp>
      <p:sp>
        <p:nvSpPr>
          <p:cNvPr id="46" name="Rektangel 45">
            <a:extLst>
              <a:ext uri="{FF2B5EF4-FFF2-40B4-BE49-F238E27FC236}">
                <a16:creationId xmlns:a16="http://schemas.microsoft.com/office/drawing/2014/main" id="{C67B7C7C-C261-C142-466A-C8FFA87A79A9}"/>
              </a:ext>
            </a:extLst>
          </p:cNvPr>
          <p:cNvSpPr/>
          <p:nvPr/>
        </p:nvSpPr>
        <p:spPr>
          <a:xfrm>
            <a:off x="4297141" y="3510611"/>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Avspärrning</a:t>
            </a:r>
          </a:p>
        </p:txBody>
      </p:sp>
      <p:sp>
        <p:nvSpPr>
          <p:cNvPr id="51" name="Rektangel 50">
            <a:extLst>
              <a:ext uri="{FF2B5EF4-FFF2-40B4-BE49-F238E27FC236}">
                <a16:creationId xmlns:a16="http://schemas.microsoft.com/office/drawing/2014/main" id="{6F5E1819-E00F-37C9-9319-2E5739F1A3F1}"/>
              </a:ext>
            </a:extLst>
          </p:cNvPr>
          <p:cNvSpPr/>
          <p:nvPr/>
        </p:nvSpPr>
        <p:spPr>
          <a:xfrm>
            <a:off x="8147600" y="1617285"/>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Times New Roman" panose="02020603050405020304" pitchFamily="18" charset="0"/>
                <a:cs typeface="Times New Roman" panose="02020603050405020304" pitchFamily="18" charset="0"/>
              </a:rPr>
              <a:t>F</a:t>
            </a:r>
            <a:r>
              <a:rPr kumimoji="0" lang="sv-SE" sz="1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örare</a:t>
            </a: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av tunga fordon</a:t>
            </a:r>
          </a:p>
        </p:txBody>
      </p:sp>
      <p:sp>
        <p:nvSpPr>
          <p:cNvPr id="56" name="Rektangel 55">
            <a:extLst>
              <a:ext uri="{FF2B5EF4-FFF2-40B4-BE49-F238E27FC236}">
                <a16:creationId xmlns:a16="http://schemas.microsoft.com/office/drawing/2014/main" id="{F58CE65D-B506-1C52-0A89-EF35F2320362}"/>
              </a:ext>
            </a:extLst>
          </p:cNvPr>
          <p:cNvSpPr/>
          <p:nvPr/>
        </p:nvSpPr>
        <p:spPr>
          <a:xfrm>
            <a:off x="8147600" y="2553916"/>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prstClr val="black"/>
                </a:solidFill>
                <a:latin typeface="Times New Roman" panose="02020603050405020304" pitchFamily="18" charset="0"/>
                <a:cs typeface="Times New Roman" panose="02020603050405020304" pitchFamily="18" charset="0"/>
              </a:rPr>
              <a:t>G</a:t>
            </a:r>
            <a:r>
              <a:rPr kumimoji="0" lang="sv-SE" sz="1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eneralist</a:t>
            </a:r>
            <a:r>
              <a:rPr kumimoji="0" lang="sv-SE"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eller specialist i förekommande uppgifter</a:t>
            </a:r>
          </a:p>
        </p:txBody>
      </p:sp>
      <p:pic>
        <p:nvPicPr>
          <p:cNvPr id="61" name="Bild 60" descr="Märke hjärta med hel fyllning">
            <a:extLst>
              <a:ext uri="{FF2B5EF4-FFF2-40B4-BE49-F238E27FC236}">
                <a16:creationId xmlns:a16="http://schemas.microsoft.com/office/drawing/2014/main" id="{1DDB55D8-1B0D-E9B2-4A11-27B2E95B95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6639" y="2817155"/>
            <a:ext cx="457200" cy="457200"/>
          </a:xfrm>
          <a:prstGeom prst="rect">
            <a:avLst/>
          </a:prstGeom>
        </p:spPr>
      </p:pic>
      <p:pic>
        <p:nvPicPr>
          <p:cNvPr id="63" name="Bild 62" descr="Gruppframgång kontur">
            <a:extLst>
              <a:ext uri="{FF2B5EF4-FFF2-40B4-BE49-F238E27FC236}">
                <a16:creationId xmlns:a16="http://schemas.microsoft.com/office/drawing/2014/main" id="{C29FF0D3-59F6-C317-806E-03226A9E7E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4080" y="3668449"/>
            <a:ext cx="583473" cy="583473"/>
          </a:xfrm>
          <a:prstGeom prst="rect">
            <a:avLst/>
          </a:prstGeom>
        </p:spPr>
      </p:pic>
      <p:pic>
        <p:nvPicPr>
          <p:cNvPr id="67" name="Bild 66" descr="Mat påse kontur">
            <a:extLst>
              <a:ext uri="{FF2B5EF4-FFF2-40B4-BE49-F238E27FC236}">
                <a16:creationId xmlns:a16="http://schemas.microsoft.com/office/drawing/2014/main" id="{3BF3799C-9CD4-8E8C-ED67-4DF882E7FB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2161" y="2706558"/>
            <a:ext cx="567797" cy="567797"/>
          </a:xfrm>
          <a:prstGeom prst="rect">
            <a:avLst/>
          </a:prstGeom>
        </p:spPr>
      </p:pic>
      <p:pic>
        <p:nvPicPr>
          <p:cNvPr id="71" name="Bild 70" descr="Irriterande kontur">
            <a:extLst>
              <a:ext uri="{FF2B5EF4-FFF2-40B4-BE49-F238E27FC236}">
                <a16:creationId xmlns:a16="http://schemas.microsoft.com/office/drawing/2014/main" id="{ECA56FBE-8CB2-3A72-0B8A-857D70BDD4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0250" y="3710396"/>
            <a:ext cx="511617" cy="511617"/>
          </a:xfrm>
          <a:prstGeom prst="rect">
            <a:avLst/>
          </a:prstGeom>
        </p:spPr>
      </p:pic>
      <p:pic>
        <p:nvPicPr>
          <p:cNvPr id="73" name="Bild 72" descr="Monstertruck med hel fyllning">
            <a:extLst>
              <a:ext uri="{FF2B5EF4-FFF2-40B4-BE49-F238E27FC236}">
                <a16:creationId xmlns:a16="http://schemas.microsoft.com/office/drawing/2014/main" id="{D9F692DF-6BF1-5D4C-0FA7-4D294F8F36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40390" y="1805604"/>
            <a:ext cx="565040" cy="565040"/>
          </a:xfrm>
          <a:prstGeom prst="rect">
            <a:avLst/>
          </a:prstGeom>
        </p:spPr>
      </p:pic>
      <p:pic>
        <p:nvPicPr>
          <p:cNvPr id="75" name="Bild 74" descr="Pusselbitar kontur">
            <a:extLst>
              <a:ext uri="{FF2B5EF4-FFF2-40B4-BE49-F238E27FC236}">
                <a16:creationId xmlns:a16="http://schemas.microsoft.com/office/drawing/2014/main" id="{882348AB-4338-2AD1-72BF-BF2F4C43F3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24132" y="2689458"/>
            <a:ext cx="581298" cy="581298"/>
          </a:xfrm>
          <a:prstGeom prst="rect">
            <a:avLst/>
          </a:prstGeom>
        </p:spPr>
      </p:pic>
      <p:sp>
        <p:nvSpPr>
          <p:cNvPr id="76" name="Rektangel 75">
            <a:extLst>
              <a:ext uri="{FF2B5EF4-FFF2-40B4-BE49-F238E27FC236}">
                <a16:creationId xmlns:a16="http://schemas.microsoft.com/office/drawing/2014/main" id="{9E38F42E-60ED-CA38-8546-56265B35BC09}"/>
              </a:ext>
            </a:extLst>
          </p:cNvPr>
          <p:cNvSpPr/>
          <p:nvPr/>
        </p:nvSpPr>
        <p:spPr>
          <a:xfrm>
            <a:off x="8147600" y="3495298"/>
            <a:ext cx="3708000" cy="828000"/>
          </a:xfrm>
          <a:prstGeom prst="rect">
            <a:avLst/>
          </a:prstGeom>
          <a:solidFill>
            <a:srgbClr val="C9E7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Times New Roman" panose="02020603050405020304" pitchFamily="18" charset="0"/>
                <a:cs typeface="Times New Roman" panose="02020603050405020304" pitchFamily="18" charset="0"/>
              </a:rPr>
              <a:t>Tolkservice</a:t>
            </a:r>
            <a:endPar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78" name="Bild 77" descr="Sociala distancing med hel fyllning">
            <a:extLst>
              <a:ext uri="{FF2B5EF4-FFF2-40B4-BE49-F238E27FC236}">
                <a16:creationId xmlns:a16="http://schemas.microsoft.com/office/drawing/2014/main" id="{44FE4174-AC30-745A-8484-E8610F5D1C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201622" y="3657394"/>
            <a:ext cx="503808" cy="503808"/>
          </a:xfrm>
          <a:prstGeom prst="rect">
            <a:avLst/>
          </a:prstGeom>
        </p:spPr>
      </p:pic>
      <p:sp>
        <p:nvSpPr>
          <p:cNvPr id="79" name="Rektangel 78">
            <a:extLst>
              <a:ext uri="{FF2B5EF4-FFF2-40B4-BE49-F238E27FC236}">
                <a16:creationId xmlns:a16="http://schemas.microsoft.com/office/drawing/2014/main" id="{4FA32818-2CD8-B259-F360-29EF164215A4}"/>
              </a:ext>
            </a:extLst>
          </p:cNvPr>
          <p:cNvSpPr/>
          <p:nvPr/>
        </p:nvSpPr>
        <p:spPr>
          <a:xfrm>
            <a:off x="446682" y="4441961"/>
            <a:ext cx="3708000" cy="828000"/>
          </a:xfrm>
          <a:prstGeom prst="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Räddningshundar</a:t>
            </a:r>
          </a:p>
        </p:txBody>
      </p:sp>
      <p:pic>
        <p:nvPicPr>
          <p:cNvPr id="81" name="Bild 80" descr="Hund kontur">
            <a:extLst>
              <a:ext uri="{FF2B5EF4-FFF2-40B4-BE49-F238E27FC236}">
                <a16:creationId xmlns:a16="http://schemas.microsoft.com/office/drawing/2014/main" id="{6B34D445-3087-6BE4-89B7-BD5F6C685A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03599" y="4592215"/>
            <a:ext cx="613954" cy="613954"/>
          </a:xfrm>
          <a:prstGeom prst="rect">
            <a:avLst/>
          </a:prstGeom>
        </p:spPr>
      </p:pic>
      <p:pic>
        <p:nvPicPr>
          <p:cNvPr id="85" name="Bild 84" descr="Slit skens">
            <a:extLst>
              <a:ext uri="{FF2B5EF4-FFF2-40B4-BE49-F238E27FC236}">
                <a16:creationId xmlns:a16="http://schemas.microsoft.com/office/drawing/2014/main" id="{7359F95E-CED1-F4CD-7214-2ACE62FA3D2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72926" y="1758262"/>
            <a:ext cx="344627" cy="526438"/>
          </a:xfrm>
          <a:prstGeom prst="rect">
            <a:avLst/>
          </a:prstGeom>
        </p:spPr>
      </p:pic>
      <p:pic>
        <p:nvPicPr>
          <p:cNvPr id="87" name="Bild 86" descr="Vattenflaska med hel fyllning">
            <a:extLst>
              <a:ext uri="{FF2B5EF4-FFF2-40B4-BE49-F238E27FC236}">
                <a16:creationId xmlns:a16="http://schemas.microsoft.com/office/drawing/2014/main" id="{D4C5510F-1245-8F8F-C9BF-376588B5D13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06727" y="1802760"/>
            <a:ext cx="563756" cy="563756"/>
          </a:xfrm>
          <a:prstGeom prst="rect">
            <a:avLst/>
          </a:prstGeom>
        </p:spPr>
      </p:pic>
      <p:pic>
        <p:nvPicPr>
          <p:cNvPr id="3" name="Bildobjekt 2" descr="En bild som visar Teckensnitt, text, Grafik, logotyp&#10;&#10;Automatiskt genererad beskrivning">
            <a:extLst>
              <a:ext uri="{FF2B5EF4-FFF2-40B4-BE49-F238E27FC236}">
                <a16:creationId xmlns:a16="http://schemas.microsoft.com/office/drawing/2014/main" id="{164812C9-3A78-CBD8-57E2-5BECEAE547D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381426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iss, rita, Linjekonst, illustration&#10;&#10;Automatiskt genererad beskrivning">
            <a:extLst>
              <a:ext uri="{FF2B5EF4-FFF2-40B4-BE49-F238E27FC236}">
                <a16:creationId xmlns:a16="http://schemas.microsoft.com/office/drawing/2014/main" id="{8EADE7AC-8AD3-CAB9-6F20-7110B7503DB2}"/>
              </a:ext>
            </a:extLst>
          </p:cNvPr>
          <p:cNvPicPr>
            <a:picLocks noChangeAspect="1"/>
          </p:cNvPicPr>
          <p:nvPr/>
        </p:nvPicPr>
        <p:blipFill rotWithShape="1">
          <a:blip r:embed="rId3">
            <a:extLst>
              <a:ext uri="{28A0092B-C50C-407E-A947-70E740481C1C}">
                <a14:useLocalDpi xmlns:a14="http://schemas.microsoft.com/office/drawing/2010/main" val="0"/>
              </a:ext>
            </a:extLst>
          </a:blip>
          <a:srcRect l="17295" b="2991"/>
          <a:stretch/>
        </p:blipFill>
        <p:spPr>
          <a:xfrm>
            <a:off x="0" y="1142086"/>
            <a:ext cx="1832417" cy="4324908"/>
          </a:xfrm>
          <a:prstGeom prst="rect">
            <a:avLst/>
          </a:prstGeom>
        </p:spPr>
      </p:pic>
      <p:pic>
        <p:nvPicPr>
          <p:cNvPr id="6" name="Bildobjekt 5" descr="En bild som visar skiss, rita, Linjekonst, linjeritning&#10;&#10;Automatiskt genererad beskrivning">
            <a:extLst>
              <a:ext uri="{FF2B5EF4-FFF2-40B4-BE49-F238E27FC236}">
                <a16:creationId xmlns:a16="http://schemas.microsoft.com/office/drawing/2014/main" id="{78C0B536-3DEB-7787-1030-B4B2970DAACA}"/>
              </a:ext>
            </a:extLst>
          </p:cNvPr>
          <p:cNvPicPr>
            <a:picLocks noChangeAspect="1"/>
          </p:cNvPicPr>
          <p:nvPr/>
        </p:nvPicPr>
        <p:blipFill rotWithShape="1">
          <a:blip r:embed="rId4">
            <a:extLst>
              <a:ext uri="{28A0092B-C50C-407E-A947-70E740481C1C}">
                <a14:useLocalDpi xmlns:a14="http://schemas.microsoft.com/office/drawing/2010/main" val="0"/>
              </a:ext>
            </a:extLst>
          </a:blip>
          <a:srcRect l="13669" t="53915" r="13566" b="-1"/>
          <a:stretch/>
        </p:blipFill>
        <p:spPr>
          <a:xfrm>
            <a:off x="9506955" y="-1"/>
            <a:ext cx="2685045" cy="3421963"/>
          </a:xfrm>
          <a:prstGeom prst="rect">
            <a:avLst/>
          </a:prstGeom>
        </p:spPr>
      </p:pic>
      <p:sp>
        <p:nvSpPr>
          <p:cNvPr id="5" name="Rektangel 4">
            <a:extLst>
              <a:ext uri="{FF2B5EF4-FFF2-40B4-BE49-F238E27FC236}">
                <a16:creationId xmlns:a16="http://schemas.microsoft.com/office/drawing/2014/main" id="{D5F8D109-8306-97A7-C392-CF51D2023198}"/>
              </a:ext>
            </a:extLst>
          </p:cNvPr>
          <p:cNvSpPr/>
          <p:nvPr/>
        </p:nvSpPr>
        <p:spPr>
          <a:xfrm>
            <a:off x="0" y="5475086"/>
            <a:ext cx="12192000" cy="1382914"/>
          </a:xfrm>
          <a:prstGeom prst="rect">
            <a:avLst/>
          </a:prstGeom>
          <a:solidFill>
            <a:schemeClr val="bg1"/>
          </a:solidFill>
          <a:ln>
            <a:solidFill>
              <a:srgbClr val="0016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Platshållare för innehåll 12" descr="En bild som visar text, Teckensnitt, skärmbild, design&#10;&#10;Automatiskt genererad beskrivning">
            <a:extLst>
              <a:ext uri="{FF2B5EF4-FFF2-40B4-BE49-F238E27FC236}">
                <a16:creationId xmlns:a16="http://schemas.microsoft.com/office/drawing/2014/main" id="{0F165234-313D-2714-4D57-21E8DACD3B4D}"/>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6156" t="9964" r="10699" b="12142"/>
          <a:stretch/>
        </p:blipFill>
        <p:spPr>
          <a:xfrm>
            <a:off x="3239033" y="845994"/>
            <a:ext cx="5713933" cy="3892731"/>
          </a:xfrm>
        </p:spPr>
      </p:pic>
      <p:pic>
        <p:nvPicPr>
          <p:cNvPr id="2" name="Bildobjekt 1" descr="En bild som visar Teckensnitt, text, Grafik, logotyp&#10;&#10;Automatiskt genererad beskrivning">
            <a:extLst>
              <a:ext uri="{FF2B5EF4-FFF2-40B4-BE49-F238E27FC236}">
                <a16:creationId xmlns:a16="http://schemas.microsoft.com/office/drawing/2014/main" id="{4E590DF0-8B9F-8029-CF8B-739F60582F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971" y="5726786"/>
            <a:ext cx="1800776" cy="740095"/>
          </a:xfrm>
          <a:prstGeom prst="rect">
            <a:avLst/>
          </a:prstGeom>
          <a:solidFill>
            <a:srgbClr val="A8B4E9"/>
          </a:solidFill>
        </p:spPr>
      </p:pic>
    </p:spTree>
    <p:extLst>
      <p:ext uri="{BB962C8B-B14F-4D97-AF65-F5344CB8AC3E}">
        <p14:creationId xmlns:p14="http://schemas.microsoft.com/office/powerpoint/2010/main" val="12335932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1666</Words>
  <Application>Microsoft Office PowerPoint</Application>
  <PresentationFormat>Bredbild</PresentationFormat>
  <Paragraphs>128</Paragraphs>
  <Slides>21</Slides>
  <Notes>21</Notes>
  <HiddenSlides>0</HiddenSlides>
  <MMClips>1</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Microsoft YaHei</vt:lpstr>
      <vt:lpstr>NSimSun</vt:lpstr>
      <vt:lpstr>Arial</vt:lpstr>
      <vt:lpstr>Calibri</vt:lpstr>
      <vt:lpstr>Calibri Light</vt:lpstr>
      <vt:lpstr>Liberation Serif</vt:lpstr>
      <vt:lpstr>Times New Roman</vt:lpstr>
      <vt:lpstr>Wingdings</vt:lpstr>
      <vt:lpstr>Office-tema</vt:lpstr>
      <vt:lpstr>PowerPoint-presentation</vt:lpstr>
      <vt:lpstr>Mål</vt:lpstr>
      <vt:lpstr>PowerPoint-presentation</vt:lpstr>
      <vt:lpstr>Frivilliga Resursgruppen enligt MSB</vt:lpstr>
      <vt:lpstr>FRG:s syfte enligt MSB</vt:lpstr>
      <vt:lpstr>Varför behöver kommunen en FRG?</vt:lpstr>
      <vt:lpstr>Hur blir man en del av FRG?</vt:lpstr>
      <vt:lpstr>Exempel på förekommande uppgifter </vt:lpstr>
      <vt:lpstr>PowerPoint-presentation</vt:lpstr>
      <vt:lpstr>PowerPoint-presentation</vt:lpstr>
      <vt:lpstr>Grundutbildningens delmoment </vt:lpstr>
      <vt:lpstr>Strukturen i en FRG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Riklund</dc:creator>
  <cp:lastModifiedBy>Laila Göransson</cp:lastModifiedBy>
  <cp:revision>6</cp:revision>
  <dcterms:created xsi:type="dcterms:W3CDTF">2023-11-22T11:06:14Z</dcterms:created>
  <dcterms:modified xsi:type="dcterms:W3CDTF">2024-02-20T12:12:35Z</dcterms:modified>
</cp:coreProperties>
</file>