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5" r:id="rId3"/>
    <p:sldId id="294" r:id="rId4"/>
    <p:sldId id="286" r:id="rId5"/>
    <p:sldId id="289" r:id="rId6"/>
    <p:sldId id="275" r:id="rId7"/>
    <p:sldId id="292" r:id="rId8"/>
    <p:sldId id="263" r:id="rId9"/>
    <p:sldId id="296" r:id="rId10"/>
    <p:sldId id="269" r:id="rId11"/>
    <p:sldId id="271" r:id="rId12"/>
    <p:sldId id="272" r:id="rId13"/>
    <p:sldId id="291" r:id="rId14"/>
    <p:sldId id="264" r:id="rId15"/>
    <p:sldId id="281" r:id="rId16"/>
    <p:sldId id="290" r:id="rId17"/>
    <p:sldId id="259" r:id="rId18"/>
    <p:sldId id="297" r:id="rId19"/>
    <p:sldId id="260" r:id="rId20"/>
    <p:sldId id="261" r:id="rId21"/>
    <p:sldId id="278" r:id="rId22"/>
    <p:sldId id="288" r:id="rId23"/>
    <p:sldId id="277" r:id="rId24"/>
    <p:sldId id="282" r:id="rId25"/>
    <p:sldId id="274" r:id="rId26"/>
  </p:sldIdLst>
  <p:sldSz cx="12192000" cy="6858000"/>
  <p:notesSz cx="6889750" cy="1002188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2" autoAdjust="0"/>
    <p:restoredTop sz="92281" autoAdjust="0"/>
  </p:normalViewPr>
  <p:slideViewPr>
    <p:cSldViewPr snapToGrid="0">
      <p:cViewPr varScale="1">
        <p:scale>
          <a:sx n="79" d="100"/>
          <a:sy n="79" d="100"/>
        </p:scale>
        <p:origin x="648" y="43"/>
      </p:cViewPr>
      <p:guideLst/>
    </p:cSldViewPr>
  </p:slideViewPr>
  <p:outlineViewPr>
    <p:cViewPr>
      <p:scale>
        <a:sx n="33" d="100"/>
        <a:sy n="33" d="100"/>
      </p:scale>
      <p:origin x="0" y="-21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9886798A-AC17-42FC-8B4D-575BC40A32E2}" type="datetimeFigureOut">
              <a:rPr lang="sv-SE" smtClean="0"/>
              <a:t>2024-04-15</a:t>
            </a:fld>
            <a:endParaRPr lang="sv-SE"/>
          </a:p>
        </p:txBody>
      </p:sp>
      <p:sp>
        <p:nvSpPr>
          <p:cNvPr id="4" name="Platshållare för sidfot 3"/>
          <p:cNvSpPr>
            <a:spLocks noGrp="1"/>
          </p:cNvSpPr>
          <p:nvPr>
            <p:ph type="ftr" sz="quarter" idx="2"/>
          </p:nvPr>
        </p:nvSpPr>
        <p:spPr>
          <a:xfrm>
            <a:off x="0" y="9520238"/>
            <a:ext cx="2986088" cy="50165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902075" y="9520238"/>
            <a:ext cx="2986088" cy="501650"/>
          </a:xfrm>
          <a:prstGeom prst="rect">
            <a:avLst/>
          </a:prstGeom>
        </p:spPr>
        <p:txBody>
          <a:bodyPr vert="horz" lIns="91440" tIns="45720" rIns="91440" bIns="45720" rtlCol="0" anchor="b"/>
          <a:lstStyle>
            <a:lvl1pPr algn="r">
              <a:defRPr sz="1200"/>
            </a:lvl1pPr>
          </a:lstStyle>
          <a:p>
            <a:fld id="{A0623146-8FD2-4556-AE3B-EB3EFCD41C03}" type="slidenum">
              <a:rPr lang="sv-SE" smtClean="0"/>
              <a:t>‹#›</a:t>
            </a:fld>
            <a:endParaRPr lang="sv-SE"/>
          </a:p>
        </p:txBody>
      </p:sp>
    </p:spTree>
    <p:extLst>
      <p:ext uri="{BB962C8B-B14F-4D97-AF65-F5344CB8AC3E}">
        <p14:creationId xmlns:p14="http://schemas.microsoft.com/office/powerpoint/2010/main" val="43605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sv-SE"/>
          </a:p>
        </p:txBody>
      </p:sp>
      <p:sp>
        <p:nvSpPr>
          <p:cNvPr id="3" name="Platshållare för datum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10DCD92A-AC07-45F1-8BF4-946832C2DCD3}" type="datetimeFigureOut">
              <a:rPr lang="sv-SE" smtClean="0"/>
              <a:t>2024-04-15</a:t>
            </a:fld>
            <a:endParaRPr lang="sv-SE"/>
          </a:p>
        </p:txBody>
      </p:sp>
      <p:sp>
        <p:nvSpPr>
          <p:cNvPr id="4" name="Platshållare för bildobjekt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sv-SE"/>
          </a:p>
        </p:txBody>
      </p:sp>
      <p:sp>
        <p:nvSpPr>
          <p:cNvPr id="5" name="Platshållare för anteckninga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sv-SE"/>
          </a:p>
        </p:txBody>
      </p:sp>
      <p:sp>
        <p:nvSpPr>
          <p:cNvPr id="7" name="Platshållare för bildnumm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026E32CB-759D-45BB-AC0C-3DFCF87ED9D8}" type="slidenum">
              <a:rPr lang="sv-SE" smtClean="0"/>
              <a:t>‹#›</a:t>
            </a:fld>
            <a:endParaRPr lang="sv-SE"/>
          </a:p>
        </p:txBody>
      </p:sp>
    </p:spTree>
    <p:extLst>
      <p:ext uri="{BB962C8B-B14F-4D97-AF65-F5344CB8AC3E}">
        <p14:creationId xmlns:p14="http://schemas.microsoft.com/office/powerpoint/2010/main" val="139276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c.europa.eu/food/food/foodlaw/responsibilities/obligations_sv.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1</a:t>
            </a:fld>
            <a:endParaRPr lang="sv-SE"/>
          </a:p>
        </p:txBody>
      </p:sp>
    </p:spTree>
    <p:extLst>
      <p:ext uri="{BB962C8B-B14F-4D97-AF65-F5344CB8AC3E}">
        <p14:creationId xmlns:p14="http://schemas.microsoft.com/office/powerpoint/2010/main" val="98435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300" b="1" dirty="0">
                <a:solidFill>
                  <a:srgbClr val="262626"/>
                </a:solidFill>
                <a:latin typeface="Arial" panose="020B0604020202020204" pitchFamily="34" charset="0"/>
                <a:ea typeface="Calibri" panose="020F0502020204030204" pitchFamily="34" charset="0"/>
                <a:cs typeface="Arial" panose="020B0604020202020204" pitchFamily="34" charset="0"/>
              </a:rPr>
              <a:t>Förvaring och servering</a:t>
            </a:r>
          </a:p>
          <a:p>
            <a:endParaRPr lang="sv-SE" sz="1300" b="1" dirty="0">
              <a:solidFill>
                <a:srgbClr val="262626"/>
              </a:solidFill>
              <a:latin typeface="Arial" panose="020B0604020202020204" pitchFamily="34" charset="0"/>
              <a:ea typeface="Calibri" panose="020F0502020204030204" pitchFamily="34" charset="0"/>
              <a:cs typeface="Arial" panose="020B0604020202020204" pitchFamily="34" charset="0"/>
            </a:endParaRPr>
          </a:p>
          <a:p>
            <a:r>
              <a:rPr lang="sv-SE" sz="1300" b="1" dirty="0">
                <a:solidFill>
                  <a:srgbClr val="262626"/>
                </a:solidFill>
                <a:latin typeface="Arial" panose="020B0604020202020204" pitchFamily="34" charset="0"/>
                <a:ea typeface="Calibri" panose="020F0502020204030204" pitchFamily="34" charset="0"/>
                <a:cs typeface="Arial" panose="020B0604020202020204" pitchFamily="34" charset="0"/>
              </a:rPr>
              <a:t>Förvaring av livsmedel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dirty="0">
                <a:latin typeface="Arial" panose="020B0604020202020204" pitchFamily="34" charset="0"/>
                <a:ea typeface="Calibri" panose="020F0502020204030204" pitchFamily="34" charset="0"/>
                <a:cs typeface="Arial" panose="020B0604020202020204" pitchFamily="34" charset="0"/>
              </a:rPr>
              <a:t>I större livsmedelsanläggningar finns olika rum avdelade för olika funktioner: förvaring av </a:t>
            </a:r>
            <a:r>
              <a:rPr lang="sv-SE" sz="1300" dirty="0" err="1">
                <a:latin typeface="Arial" panose="020B0604020202020204" pitchFamily="34" charset="0"/>
                <a:ea typeface="Calibri" panose="020F0502020204030204" pitchFamily="34" charset="0"/>
                <a:cs typeface="Arial" panose="020B0604020202020204" pitchFamily="34" charset="0"/>
              </a:rPr>
              <a:t>torrvaror</a:t>
            </a:r>
            <a:r>
              <a:rPr lang="sv-SE" sz="1300" dirty="0">
                <a:latin typeface="Arial" panose="020B0604020202020204" pitchFamily="34" charset="0"/>
                <a:ea typeface="Calibri" panose="020F0502020204030204" pitchFamily="34" charset="0"/>
                <a:cs typeface="Arial" panose="020B0604020202020204" pitchFamily="34" charset="0"/>
              </a:rPr>
              <a:t>, kylvaror och frysvaror, diskrum, tillredningsplats/kök, personalrum, grönsaksrum (rum specifikt avdelat om man tar emot färska grönsaker eller frukter som inte är skalade eller rengjorda eller paketerade).</a:t>
            </a:r>
            <a:r>
              <a:rPr lang="sv-SE" sz="1300" baseline="0" dirty="0">
                <a:latin typeface="Arial" panose="020B0604020202020204" pitchFamily="34" charset="0"/>
                <a:ea typeface="Calibri" panose="020F0502020204030204" pitchFamily="34" charset="0"/>
                <a:cs typeface="Arial" panose="020B0604020202020204" pitchFamily="34" charset="0"/>
              </a:rPr>
              <a:t> </a:t>
            </a:r>
            <a:r>
              <a:rPr lang="sv-SE" sz="1300" dirty="0">
                <a:latin typeface="Arial" panose="020B0604020202020204" pitchFamily="34" charset="0"/>
                <a:ea typeface="Calibri" panose="020F0502020204030204" pitchFamily="34" charset="0"/>
                <a:cs typeface="Arial" panose="020B0604020202020204" pitchFamily="34" charset="0"/>
              </a:rPr>
              <a:t>Detta är p g a att vissa bakterier finns bl.a. i jord och för att förhindra smittspridning. Efterhanteringen behöver också planeras.  Färdiglagade livsmedel kan förvaras både i kyl och i frys men bör separeras.</a:t>
            </a:r>
            <a:br>
              <a:rPr lang="sv-SE" sz="1300" dirty="0">
                <a:latin typeface="Arial" panose="020B0604020202020204" pitchFamily="34" charset="0"/>
                <a:ea typeface="Calibri" panose="020F0502020204030204" pitchFamily="34" charset="0"/>
                <a:cs typeface="Arial" panose="020B0604020202020204" pitchFamily="34" charset="0"/>
              </a:rPr>
            </a:br>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tabLst>
                <a:tab pos="147635" algn="l"/>
                <a:tab pos="483169" algn="l"/>
              </a:tabLst>
            </a:pPr>
            <a:r>
              <a:rPr lang="sv-SE" sz="1600" b="0" dirty="0">
                <a:latin typeface="Arial" panose="020B0604020202020204" pitchFamily="34" charset="0"/>
                <a:ea typeface="Calibri" panose="020F0502020204030204" pitchFamily="34" charset="0"/>
                <a:cs typeface="Arial" panose="020B0604020202020204" pitchFamily="34" charset="0"/>
              </a:rPr>
              <a:t>Mobil verksamhet:</a:t>
            </a:r>
            <a:r>
              <a:rPr lang="sv-SE" sz="1600" b="0" baseline="0" dirty="0">
                <a:latin typeface="Arial" panose="020B0604020202020204" pitchFamily="34" charset="0"/>
                <a:ea typeface="Calibri" panose="020F0502020204030204" pitchFamily="34" charset="0"/>
                <a:cs typeface="Arial" panose="020B0604020202020204" pitchFamily="34" charset="0"/>
              </a:rPr>
              <a:t> </a:t>
            </a:r>
            <a:r>
              <a:rPr lang="sv-SE" sz="1600" b="0" baseline="0" dirty="0" err="1">
                <a:latin typeface="Arial" panose="020B0604020202020204" pitchFamily="34" charset="0"/>
                <a:ea typeface="Calibri" panose="020F0502020204030204" pitchFamily="34" charset="0"/>
                <a:cs typeface="Arial" panose="020B0604020202020204" pitchFamily="34" charset="0"/>
              </a:rPr>
              <a:t>t</a:t>
            </a:r>
            <a:r>
              <a:rPr lang="sv-SE" sz="1400" dirty="0" err="1">
                <a:effectLst/>
                <a:latin typeface="Arial" panose="020B0604020202020204" pitchFamily="34" charset="0"/>
                <a:ea typeface="Calibri" panose="020F0502020204030204" pitchFamily="34" charset="0"/>
                <a:cs typeface="Arial" panose="020B0604020202020204" pitchFamily="34" charset="0"/>
              </a:rPr>
              <a:t>orrvaror</a:t>
            </a:r>
            <a:r>
              <a:rPr lang="sv-SE" sz="1400" dirty="0">
                <a:effectLst/>
                <a:latin typeface="Arial" panose="020B0604020202020204" pitchFamily="34" charset="0"/>
                <a:ea typeface="Calibri" panose="020F0502020204030204" pitchFamily="34" charset="0"/>
                <a:cs typeface="Arial" panose="020B0604020202020204" pitchFamily="34" charset="0"/>
              </a:rPr>
              <a:t>, kylvaror och frysvaror förvaras typiskt i väl avskilda förvaringsplatser. Om man bedriver mobil verksamhet får man hålla isär</a:t>
            </a:r>
            <a:r>
              <a:rPr lang="sv-SE" sz="1400" baseline="0" dirty="0">
                <a:effectLst/>
                <a:latin typeface="Arial" panose="020B0604020202020204" pitchFamily="34" charset="0"/>
                <a:ea typeface="Calibri" panose="020F0502020204030204" pitchFamily="34" charset="0"/>
                <a:cs typeface="Arial" panose="020B0604020202020204" pitchFamily="34" charset="0"/>
              </a:rPr>
              <a:t> dessa </a:t>
            </a:r>
            <a:r>
              <a:rPr lang="sv-SE" sz="1400" dirty="0">
                <a:effectLst/>
                <a:latin typeface="Arial" panose="020B0604020202020204" pitchFamily="34" charset="0"/>
                <a:ea typeface="Calibri" panose="020F0502020204030204" pitchFamily="34" charset="0"/>
                <a:cs typeface="Arial" panose="020B0604020202020204" pitchFamily="34" charset="0"/>
              </a:rPr>
              <a:t>och hålla koll på temperaturerna i kyl och frys. </a:t>
            </a:r>
            <a:r>
              <a:rPr lang="sv-SE" sz="1400" baseline="0" dirty="0">
                <a:effectLst/>
                <a:latin typeface="Arial" panose="020B0604020202020204" pitchFamily="34" charset="0"/>
                <a:ea typeface="Calibri" panose="020F0502020204030204" pitchFamily="34" charset="0"/>
                <a:cs typeface="Arial" panose="020B0604020202020204" pitchFamily="34" charset="0"/>
              </a:rPr>
              <a:t> </a:t>
            </a:r>
            <a:r>
              <a:rPr lang="sv-SE" sz="1400" dirty="0">
                <a:effectLst/>
                <a:latin typeface="Arial" panose="020B0604020202020204" pitchFamily="34" charset="0"/>
                <a:ea typeface="Calibri" panose="020F0502020204030204" pitchFamily="34" charset="0"/>
                <a:cs typeface="Arial" panose="020B0604020202020204" pitchFamily="34" charset="0"/>
              </a:rPr>
              <a:t>En stor risk vid mobila verksamheter är skadedjur som kan orsaka smittspridning. Här är det viktigt att skydda produkterna från mark och försöka förvara dem högre upp och i skyddat utrymme.</a:t>
            </a:r>
            <a:r>
              <a:rPr lang="sv-SE" sz="1400" baseline="0" dirty="0">
                <a:effectLst/>
                <a:latin typeface="Arial" panose="020B0604020202020204" pitchFamily="34" charset="0"/>
                <a:ea typeface="Calibri" panose="020F0502020204030204" pitchFamily="34" charset="0"/>
                <a:cs typeface="Arial" panose="020B0604020202020204" pitchFamily="34" charset="0"/>
              </a:rPr>
              <a:t> </a:t>
            </a:r>
            <a:r>
              <a:rPr lang="sv-SE" sz="1400" dirty="0">
                <a:effectLst/>
                <a:latin typeface="Arial" panose="020B0604020202020204" pitchFamily="34" charset="0"/>
                <a:ea typeface="Calibri" panose="020F0502020204030204" pitchFamily="34" charset="0"/>
                <a:cs typeface="Arial" panose="020B0604020202020204" pitchFamily="34" charset="0"/>
              </a:rPr>
              <a:t>Man behöver utvärdera och försöka skapa lämpliga förhållanden för detta även om omständigheterna kan vara svåra under en insats.</a:t>
            </a:r>
            <a:endParaRPr lang="sv-SE" sz="1300" dirty="0">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tabLst>
                <a:tab pos="147635" algn="l"/>
                <a:tab pos="483169" algn="l"/>
              </a:tabLst>
            </a:pPr>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r>
              <a:rPr lang="sv-SE" sz="1300" b="1" dirty="0">
                <a:solidFill>
                  <a:srgbClr val="262626"/>
                </a:solidFill>
                <a:latin typeface="Arial" panose="020B0604020202020204" pitchFamily="34" charset="0"/>
                <a:ea typeface="Calibri" panose="020F0502020204030204" pitchFamily="34" charset="0"/>
                <a:cs typeface="Arial" panose="020B0604020202020204" pitchFamily="34" charset="0"/>
              </a:rPr>
              <a:t>Servering av mat</a:t>
            </a:r>
          </a:p>
          <a:p>
            <a:pPr marL="181188" indent="-18118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Generellt gäller 60 grader för att varm mat skall kunna serveras. Detta mätes lättast med infraröd temperaturutrustning, ett instrument som livsmedelsinspektörer kan bistå med. </a:t>
            </a:r>
            <a:br>
              <a:rPr lang="sv-SE" sz="1300" dirty="0">
                <a:latin typeface="Arial" panose="020B0604020202020204" pitchFamily="34" charset="0"/>
                <a:ea typeface="Calibri" panose="020F0502020204030204" pitchFamily="34" charset="0"/>
                <a:cs typeface="Arial" panose="020B0604020202020204" pitchFamily="34" charset="0"/>
              </a:rPr>
            </a:b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Om temperaturen sjunker är den viktigaste uppgiften att avbryta serveringen. Man skall då uppvärma maten till minst 72 grader, varefter maten återigen kan börja serveras.</a:t>
            </a:r>
            <a:br>
              <a:rPr lang="sv-SE" sz="1300" dirty="0">
                <a:latin typeface="Arial" panose="020B0604020202020204" pitchFamily="34" charset="0"/>
                <a:ea typeface="Calibri" panose="020F0502020204030204" pitchFamily="34" charset="0"/>
                <a:cs typeface="Arial" panose="020B0604020202020204" pitchFamily="34" charset="0"/>
              </a:rPr>
            </a:b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Vid sådana uppdrag är det viktigt att man har tät kontakt med kommunen som är ytterst ansvarig för tillagning.</a:t>
            </a:r>
            <a:b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br>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Servering skall ske på en plats som är väl avgränsad. Gäster bör inte beredas tillträde i kök utan skyddskläder. Serveringsutrustning skall vara ren och </a:t>
            </a:r>
            <a:r>
              <a:rPr lang="sv-SE" sz="1300" dirty="0" err="1">
                <a:latin typeface="Arial" panose="020B0604020202020204" pitchFamily="34" charset="0"/>
                <a:ea typeface="Calibri" panose="020F0502020204030204" pitchFamily="34" charset="0"/>
                <a:cs typeface="Arial" panose="020B0604020202020204" pitchFamily="34" charset="0"/>
              </a:rPr>
              <a:t>väldiskad</a:t>
            </a:r>
            <a:r>
              <a:rPr lang="sv-SE" sz="1300" dirty="0">
                <a:latin typeface="Arial" panose="020B0604020202020204" pitchFamily="34" charset="0"/>
                <a:ea typeface="Calibri" panose="020F0502020204030204" pitchFamily="34" charset="0"/>
                <a:cs typeface="Arial" panose="020B0604020202020204" pitchFamily="34" charset="0"/>
              </a:rPr>
              <a:t> och om man tillåter självservering måste man kontinuerligt kontrollera att material inte glider ner i matvaror som gör att personer måste fiska upp det med händerna, allt för att förhindra smittspridning.</a:t>
            </a:r>
            <a:br>
              <a:rPr lang="sv-SE" sz="1300" dirty="0">
                <a:latin typeface="Arial" panose="020B0604020202020204" pitchFamily="34" charset="0"/>
                <a:ea typeface="Calibri" panose="020F0502020204030204" pitchFamily="34" charset="0"/>
                <a:cs typeface="Arial" panose="020B0604020202020204" pitchFamily="34" charset="0"/>
              </a:rPr>
            </a:b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Se till att maten har en hög temperatur. Ge akt på risken för brännskador!</a:t>
            </a:r>
            <a:br>
              <a:rPr lang="sv-SE" sz="1300" dirty="0">
                <a:latin typeface="Arial" panose="020B0604020202020204" pitchFamily="34" charset="0"/>
                <a:ea typeface="Calibri" panose="020F0502020204030204" pitchFamily="34" charset="0"/>
                <a:cs typeface="Arial" panose="020B0604020202020204" pitchFamily="34" charset="0"/>
              </a:rPr>
            </a:b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Vid mobila serveringar är engångsmaterial som är komposterbart att föredra. Det skall klart och tydligt framgå var man slänger material  och om matrester skall lämnas. Materialet måste hanteras på ett korrekt sätt av kommunen.</a:t>
            </a:r>
          </a:p>
          <a:p>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10</a:t>
            </a:fld>
            <a:endParaRPr lang="sv-SE"/>
          </a:p>
        </p:txBody>
      </p:sp>
    </p:spTree>
    <p:extLst>
      <p:ext uri="{BB962C8B-B14F-4D97-AF65-F5344CB8AC3E}">
        <p14:creationId xmlns:p14="http://schemas.microsoft.com/office/powerpoint/2010/main" val="145583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Märkning</a:t>
            </a:r>
            <a:br>
              <a:rPr lang="sv-SE" dirty="0"/>
            </a:br>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För att göra det lättare att hitta rätt bland maten är den märkt på olika sätt. De finns tydliga regler för hur det ska gå till. Ingredienser, vikt och annat ska synas tydligt och vara lätt att förstå. Köper du mat över disk, fråga gärna om innehållet. Den som säljer maten måste kunna svara på dina frågor.</a:t>
            </a:r>
            <a:b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dirty="0">
              <a:effectLst/>
              <a:latin typeface="Arial" panose="020B0604020202020204" pitchFamily="34" charset="0"/>
              <a:ea typeface="Calibri" panose="020F0502020204030204" pitchFamily="34" charset="0"/>
              <a:cs typeface="Arial" panose="020B0604020202020204" pitchFamily="34" charset="0"/>
            </a:endParaRPr>
          </a:p>
          <a:p>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Genom texter och märkning kan du jämföra innehåll, välja nyttiga varianter och undvika sådant du inte tål. Du hittar också kontaktuppgifter om du har frågor eller vill klaga.</a:t>
            </a:r>
            <a:b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dirty="0">
              <a:effectLst/>
              <a:latin typeface="Arial" panose="020B0604020202020204" pitchFamily="34" charset="0"/>
              <a:ea typeface="Calibri" panose="020F0502020204030204" pitchFamily="34" charset="0"/>
              <a:cs typeface="Arial" panose="020B0604020202020204" pitchFamily="34" charset="0"/>
            </a:endParaRPr>
          </a:p>
          <a:p>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Tycker du att märkningen inte håller vad den lovar kan du kontakta kommunen, oftast miljö- och hälsoskyddsförvaltningen eller motsvarande. Misstankar kan bland annat handla om fel ingredienser eller vilseledande namn och märkning.</a:t>
            </a:r>
            <a:r>
              <a:rPr lang="sv-SE" dirty="0">
                <a:effectLst/>
                <a:latin typeface="Arial" panose="020B0604020202020204" pitchFamily="34" charset="0"/>
                <a:ea typeface="Calibri" panose="020F0502020204030204" pitchFamily="34" charset="0"/>
                <a:cs typeface="Arial" panose="020B0604020202020204" pitchFamily="34" charset="0"/>
              </a:rPr>
              <a:t> </a:t>
            </a:r>
            <a:br>
              <a:rPr lang="sv-SE" dirty="0">
                <a:effectLst/>
                <a:latin typeface="Arial" panose="020B0604020202020204" pitchFamily="34" charset="0"/>
                <a:ea typeface="Calibri" panose="020F0502020204030204" pitchFamily="34" charset="0"/>
                <a:cs typeface="Arial" panose="020B0604020202020204" pitchFamily="34" charset="0"/>
              </a:rPr>
            </a:br>
            <a:br>
              <a:rPr lang="sv-SE" dirty="0">
                <a:effectLst/>
                <a:latin typeface="Arial" panose="020B0604020202020204" pitchFamily="34" charset="0"/>
                <a:ea typeface="Calibri" panose="020F0502020204030204" pitchFamily="34" charset="0"/>
                <a:cs typeface="Arial" panose="020B0604020202020204" pitchFamily="34" charset="0"/>
              </a:rPr>
            </a:br>
            <a:endParaRPr lang="sv-SE" dirty="0">
              <a:effectLst/>
              <a:latin typeface="Arial" panose="020B060402020202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11</a:t>
            </a:fld>
            <a:endParaRPr lang="sv-SE"/>
          </a:p>
        </p:txBody>
      </p:sp>
    </p:spTree>
    <p:extLst>
      <p:ext uri="{BB962C8B-B14F-4D97-AF65-F5344CB8AC3E}">
        <p14:creationId xmlns:p14="http://schemas.microsoft.com/office/powerpoint/2010/main" val="240397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Allergier</a:t>
            </a:r>
            <a:br>
              <a:rPr lang="sv-SE" dirty="0"/>
            </a:b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Om en allergisk person får i sig något hon eller han inte tål kan det leda till svåra symtom. Det finns inget botemedel för allergi. Det enda en allergisk person kan göra för att undvika att bli sjuk är att se till att maten inte innehåller det som orsakar allergin. </a:t>
            </a:r>
            <a:r>
              <a:rPr lang="sv-SE" sz="1300" b="1" dirty="0">
                <a:solidFill>
                  <a:srgbClr val="262626"/>
                </a:solidFill>
                <a:latin typeface="Arial" panose="020B0604020202020204" pitchFamily="34" charset="0"/>
                <a:ea typeface="Calibri" panose="020F0502020204030204" pitchFamily="34" charset="0"/>
                <a:cs typeface="Arial" panose="020B0604020202020204" pitchFamily="34" charset="0"/>
              </a:rPr>
              <a:t>Du som FRG-</a:t>
            </a:r>
            <a:r>
              <a:rPr lang="sv-SE" sz="1300" b="1" dirty="0" err="1">
                <a:solidFill>
                  <a:srgbClr val="262626"/>
                </a:solidFill>
                <a:latin typeface="Arial" panose="020B0604020202020204" pitchFamily="34" charset="0"/>
                <a:ea typeface="Calibri" panose="020F0502020204030204" pitchFamily="34" charset="0"/>
                <a:cs typeface="Arial" panose="020B0604020202020204" pitchFamily="34" charset="0"/>
              </a:rPr>
              <a:t>are</a:t>
            </a:r>
            <a:r>
              <a:rPr lang="sv-SE" sz="1300" b="1" dirty="0">
                <a:solidFill>
                  <a:srgbClr val="262626"/>
                </a:solidFill>
                <a:latin typeface="Arial" panose="020B0604020202020204" pitchFamily="34" charset="0"/>
                <a:ea typeface="Calibri" panose="020F0502020204030204" pitchFamily="34" charset="0"/>
                <a:cs typeface="Arial" panose="020B0604020202020204" pitchFamily="34" charset="0"/>
              </a:rPr>
              <a:t> i insats, fråga de som serveras om allergier innan du delar ut livsmedel!</a:t>
            </a:r>
          </a:p>
          <a:p>
            <a:endParaRPr lang="sv-SE" sz="1300" b="1" dirty="0">
              <a:latin typeface="Arial" panose="020B0604020202020204" pitchFamily="34" charset="0"/>
              <a:ea typeface="Calibri" panose="020F0502020204030204" pitchFamily="34" charset="0"/>
              <a:cs typeface="Arial" panose="020B0604020202020204" pitchFamily="34" charset="0"/>
            </a:endParaRPr>
          </a:p>
          <a:p>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För de 14 ingredienser/livsmedelsgrupper som orsakar flest allvarliga överkänslighetsreaktioner finns det särskilda märknings- och informationskrav. Dessa är:</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Spannmål som innehåller gluten (vete, råg, korn, havre, spelt/</a:t>
            </a:r>
            <a:r>
              <a:rPr lang="sv-SE" sz="1300" dirty="0" err="1">
                <a:solidFill>
                  <a:srgbClr val="262626"/>
                </a:solidFill>
                <a:latin typeface="Arial" panose="020B0604020202020204" pitchFamily="34" charset="0"/>
                <a:ea typeface="Calibri" panose="020F0502020204030204" pitchFamily="34" charset="0"/>
                <a:cs typeface="Arial" panose="020B0604020202020204" pitchFamily="34" charset="0"/>
              </a:rPr>
              <a:t>dinkel</a:t>
            </a: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 </a:t>
            </a:r>
            <a:r>
              <a:rPr lang="sv-SE" sz="1300" dirty="0" err="1">
                <a:solidFill>
                  <a:srgbClr val="262626"/>
                </a:solidFill>
                <a:latin typeface="Arial" panose="020B0604020202020204" pitchFamily="34" charset="0"/>
                <a:ea typeface="Calibri" panose="020F0502020204030204" pitchFamily="34" charset="0"/>
                <a:cs typeface="Arial" panose="020B0604020202020204" pitchFamily="34" charset="0"/>
              </a:rPr>
              <a:t>khorasanvete</a:t>
            </a: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 mm)</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Kräftdjur</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Ägg</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Fisk</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Jordnötter</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Sojabönor</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Mjölk och mjölkprodukter (inklusive laktos)</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Nötter (mandel, hasselnöt, valnöt, cashewnöt, pekannöt, paranöt, pistaschmandel, </a:t>
            </a:r>
            <a:r>
              <a:rPr lang="sv-SE" sz="1300" dirty="0" err="1">
                <a:solidFill>
                  <a:srgbClr val="262626"/>
                </a:solidFill>
                <a:latin typeface="Arial" panose="020B0604020202020204" pitchFamily="34" charset="0"/>
                <a:ea typeface="Calibri" panose="020F0502020204030204" pitchFamily="34" charset="0"/>
                <a:cs typeface="Arial" panose="020B0604020202020204" pitchFamily="34" charset="0"/>
              </a:rPr>
              <a:t>makadamianöt</a:t>
            </a: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Selleri</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Senap</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Sesamfrön</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Svaveldioxid och sulfit i koncentrationer på mer än 10 mg/kg eller 10 mg/liter</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Lupin</a:t>
            </a:r>
            <a:endParaRPr lang="sv-SE" sz="1300" dirty="0">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Blötdjur (snäckor, musslor och bläckfisk)</a:t>
            </a:r>
            <a:b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br>
            <a:endParaRPr lang="sv-SE" sz="1300" dirty="0">
              <a:latin typeface="Arial" panose="020B0604020202020204" pitchFamily="34" charset="0"/>
              <a:ea typeface="Calibri" panose="020F0502020204030204" pitchFamily="34" charset="0"/>
              <a:cs typeface="Arial" panose="020B0604020202020204" pitchFamily="34" charset="0"/>
            </a:endParaRPr>
          </a:p>
          <a:p>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Även produkter framställda från dessa (till exempel sojalecitin) omfattas av märknings- och informationskraven. Ingredienserna/livsmedelsgrupperna brukar kallas allergener och hela listan kallas "allergenlistan" i den fortsatta texten.</a:t>
            </a:r>
          </a:p>
          <a:p>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r>
              <a:rPr lang="sv-SE" sz="1300" b="1" dirty="0">
                <a:solidFill>
                  <a:srgbClr val="262626"/>
                </a:solidFill>
                <a:latin typeface="Arial" panose="020B0604020202020204" pitchFamily="34" charset="0"/>
                <a:ea typeface="Calibri" panose="020F0502020204030204" pitchFamily="34" charset="0"/>
                <a:cs typeface="Arial" panose="020B0604020202020204" pitchFamily="34" charset="0"/>
              </a:rPr>
              <a:t>Allergenmärkning</a:t>
            </a:r>
            <a:b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b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Om man är allergisk eller har en annan överkänslighet bör man alltid läsa ingrediensförteckningen på förpackningen noga. Det gäller också livsmedel man brukar handla ofta, eftersom innehållet i en vara kan ändras med tiden. Det ska tydligt framgå om ingredienser från allergenlistan ingår i ett livsmedel. Du som är allergisk eller glutenintolerant kan därför läsa dig till om ett livsmedel innehåller ingredienser som mjölk, ägg eller vete.</a:t>
            </a:r>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r>
              <a:rPr lang="sv-SE" sz="1300" b="1" dirty="0">
                <a:solidFill>
                  <a:srgbClr val="262626"/>
                </a:solidFill>
                <a:latin typeface="Arial" panose="020B0604020202020204" pitchFamily="34" charset="0"/>
                <a:ea typeface="Calibri" panose="020F0502020204030204" pitchFamily="34" charset="0"/>
                <a:cs typeface="Arial" panose="020B0604020202020204" pitchFamily="34" charset="0"/>
              </a:rPr>
              <a:t>Information om innehåll – inte färdigförpackade livsmedel</a:t>
            </a:r>
            <a:endParaRPr lang="sv-SE" sz="1300" b="1" dirty="0">
              <a:latin typeface="Arial" panose="020B0604020202020204" pitchFamily="34" charset="0"/>
              <a:ea typeface="Calibri" panose="020F0502020204030204" pitchFamily="34" charset="0"/>
              <a:cs typeface="Arial" panose="020B0604020202020204" pitchFamily="34" charset="0"/>
            </a:endParaRPr>
          </a:p>
          <a:p>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Sedan 2014 har man rätt att få veta om mat på restaurang innehåller de ingredienser som finns på allergenlistan. Restauranger och andra som lagar mat som inte är färdigförpackad, måste kunna uppge om maten innehåller dessa ingredienser. Informationen kan ges muntligen eller skriftligen. </a:t>
            </a:r>
          </a:p>
          <a:p>
            <a:endParaRPr lang="sv-SE" sz="1300" dirty="0">
              <a:latin typeface="Arial" panose="020B0604020202020204" pitchFamily="34" charset="0"/>
              <a:ea typeface="Calibri" panose="020F0502020204030204" pitchFamily="34" charset="0"/>
              <a:cs typeface="Arial" panose="020B0604020202020204" pitchFamily="34" charset="0"/>
            </a:endParaRPr>
          </a:p>
          <a:p>
            <a:r>
              <a:rPr lang="sv-SE" sz="1300" b="1" dirty="0">
                <a:solidFill>
                  <a:srgbClr val="262626"/>
                </a:solidFill>
                <a:latin typeface="Arial" panose="020B0604020202020204" pitchFamily="34" charset="0"/>
                <a:ea typeface="Calibri" panose="020F0502020204030204" pitchFamily="34" charset="0"/>
                <a:cs typeface="Arial" panose="020B0604020202020204" pitchFamily="34" charset="0"/>
              </a:rPr>
              <a:t>Fakta om allergimärkning</a:t>
            </a:r>
            <a:endParaRPr lang="sv-SE" sz="1300" b="1" dirty="0">
              <a:latin typeface="Arial" panose="020B0604020202020204" pitchFamily="34" charset="0"/>
              <a:ea typeface="Calibri" panose="020F0502020204030204" pitchFamily="34" charset="0"/>
              <a:cs typeface="Arial" panose="020B0604020202020204" pitchFamily="34" charset="0"/>
            </a:endParaRPr>
          </a:p>
          <a:p>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Alla ingredienser som ingår i ett livsmedel ska anges i fallande ordning efter vikt i ingrediensförteckningen på förpackningen. Det finns några undantag till att alla ingredienser ska anges. Exempelvis kan kategoribeteckningar som "ströbröd" och "kryddor" anges. Däremot ska det tydligt framgå av livsmedlets beteckning (namn) och/eller ingrediensförteckning om livsmedlet innehåller ingredienser från allergenlistan. Dessa ingredienser lyftas fram genom fet stil, stora bokstäver eller annat förtydligande. Dessa ingredienser/livsmedelsgrupper får inte döljas under kategoribeteckningar (som ströbröd). Det måste också anges om ett ämne eller livsmedelstillsats i livsmedlet är framställd av någon av ingredienserna från allergenlistan.</a:t>
            </a:r>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12</a:t>
            </a:fld>
            <a:endParaRPr lang="sv-SE"/>
          </a:p>
        </p:txBody>
      </p:sp>
    </p:spTree>
    <p:extLst>
      <p:ext uri="{BB962C8B-B14F-4D97-AF65-F5344CB8AC3E}">
        <p14:creationId xmlns:p14="http://schemas.microsoft.com/office/powerpoint/2010/main" val="412851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13</a:t>
            </a:fld>
            <a:endParaRPr lang="sv-SE"/>
          </a:p>
        </p:txBody>
      </p:sp>
    </p:spTree>
    <p:extLst>
      <p:ext uri="{BB962C8B-B14F-4D97-AF65-F5344CB8AC3E}">
        <p14:creationId xmlns:p14="http://schemas.microsoft.com/office/powerpoint/2010/main" val="1752460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Hygien</a:t>
            </a:r>
          </a:p>
          <a:p>
            <a:pPr marL="181188" indent="-18118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De som arbetar på platser där livsmedel hanteras behöver iaktta korrekt hygien. Detta avser personer som arbetar med livsmedel, men också andra personer som arbetar på platser där livsmedel hanteras. Det kan t.ex. röra sig om hantverkare och städpersonal. </a:t>
            </a:r>
          </a:p>
          <a:p>
            <a:pPr marL="181188" indent="-18118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De personer som avses inkluderar alla personer som på något sätt sysselsätts i livsmedelshanteringen. Krav på personlig hygien gäller alltså fler än de som vanligen anses som ”livsmedelspersonal”. Ytterligare exempel på sådana som inkluderas är allehanda besökare, samt kontrollpersonal. </a:t>
            </a:r>
          </a:p>
          <a:p>
            <a:pPr marL="181188" indent="-18118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De personer som arbetar på platser där livsmedel hanteras ska även bära lämpliga, rena och, när det är nödvändigt, skyddande kläder. </a:t>
            </a:r>
          </a:p>
          <a:p>
            <a:pPr marL="181188" indent="-181188" defTabSz="96633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Personer som har sjukdom som kan överföras via livsmedel bör inte tillåtas att vistas på arbetsplats där livsmedel hanteras. </a:t>
            </a:r>
          </a:p>
          <a:p>
            <a:pPr marL="181188" indent="-181188" defTabSz="966338">
              <a:buFont typeface="Arial" panose="020B0604020202020204" pitchFamily="34" charset="0"/>
              <a:buChar char="•"/>
            </a:pPr>
            <a:endParaRPr lang="sv-SE" sz="1300" dirty="0">
              <a:latin typeface="Arial" panose="020B0604020202020204" pitchFamily="34" charset="0"/>
              <a:ea typeface="Calibri" panose="020F0502020204030204" pitchFamily="34" charset="0"/>
              <a:cs typeface="Arial" panose="020B0604020202020204" pitchFamily="34" charset="0"/>
            </a:endParaRPr>
          </a:p>
          <a:p>
            <a:r>
              <a:rPr lang="sv-SE" sz="1300" b="1" dirty="0">
                <a:latin typeface="Arial" panose="020B0604020202020204" pitchFamily="34" charset="0"/>
                <a:ea typeface="Calibri" panose="020F0502020204030204" pitchFamily="34" charset="0"/>
                <a:cs typeface="Arial" panose="020B0604020202020204" pitchFamily="34" charset="0"/>
              </a:rPr>
              <a:t>Personlig hygien</a:t>
            </a:r>
            <a:br>
              <a:rPr lang="sv-SE" sz="1300" b="1" dirty="0">
                <a:latin typeface="Arial" panose="020B0604020202020204" pitchFamily="34" charset="0"/>
                <a:ea typeface="Calibri" panose="020F0502020204030204" pitchFamily="34" charset="0"/>
                <a:cs typeface="Arial" panose="020B0604020202020204" pitchFamily="34" charset="0"/>
              </a:rPr>
            </a:br>
            <a:r>
              <a:rPr lang="sv-SE" dirty="0">
                <a:effectLst/>
                <a:latin typeface="Arial" panose="020B0604020202020204" pitchFamily="34" charset="0"/>
                <a:ea typeface="Calibri" panose="020F0502020204030204" pitchFamily="34" charset="0"/>
                <a:cs typeface="Arial" panose="020B0604020202020204" pitchFamily="34" charset="0"/>
              </a:rPr>
              <a:t>God personlig renlighet kan t.ex. inneb</a:t>
            </a:r>
            <a:r>
              <a:rPr lang="sv-SE" dirty="0">
                <a:latin typeface="Arial" panose="020B0604020202020204" pitchFamily="34" charset="0"/>
                <a:ea typeface="Calibri" panose="020F0502020204030204" pitchFamily="34" charset="0"/>
                <a:cs typeface="Arial" panose="020B0604020202020204" pitchFamily="34" charset="0"/>
              </a:rPr>
              <a:t>ä</a:t>
            </a:r>
            <a:r>
              <a:rPr lang="sv-SE" dirty="0">
                <a:effectLst/>
                <a:latin typeface="Arial" panose="020B0604020202020204" pitchFamily="34" charset="0"/>
                <a:ea typeface="Calibri" panose="020F0502020204030204" pitchFamily="34" charset="0"/>
                <a:cs typeface="Arial" panose="020B0604020202020204" pitchFamily="34" charset="0"/>
              </a:rPr>
              <a:t>ra att: </a:t>
            </a:r>
          </a:p>
          <a:p>
            <a:pPr marL="181188" indent="-181188">
              <a:buSzPts val="1000"/>
              <a:buFont typeface="Arial" panose="020B0604020202020204" pitchFamily="34" charset="0"/>
              <a:buChar char="•"/>
              <a:tabLst>
                <a:tab pos="483169" algn="l"/>
              </a:tabLst>
            </a:pPr>
            <a:r>
              <a:rPr lang="sv-SE" dirty="0">
                <a:effectLst/>
                <a:latin typeface="Arial" panose="020B0604020202020204" pitchFamily="34" charset="0"/>
                <a:ea typeface="Calibri" panose="020F0502020204030204" pitchFamily="34" charset="0"/>
                <a:cs typeface="Arial" panose="020B0604020202020204" pitchFamily="34" charset="0"/>
              </a:rPr>
              <a:t>smycken och armbandsklocka inte bärs om de kan komma i kontakt med oförpackade livsmedel eller om de i </a:t>
            </a:r>
            <a:r>
              <a:rPr lang="sv-SE" dirty="0">
                <a:latin typeface="Arial" panose="020B0604020202020204" pitchFamily="34" charset="0"/>
                <a:ea typeface="Calibri" panose="020F0502020204030204" pitchFamily="34" charset="0"/>
                <a:cs typeface="Arial" panose="020B0604020202020204" pitchFamily="34" charset="0"/>
              </a:rPr>
              <a:t>ö</a:t>
            </a:r>
            <a:r>
              <a:rPr lang="sv-SE" dirty="0">
                <a:effectLst/>
                <a:latin typeface="Arial" panose="020B0604020202020204" pitchFamily="34" charset="0"/>
                <a:ea typeface="Calibri" panose="020F0502020204030204" pitchFamily="34" charset="0"/>
                <a:cs typeface="Arial" panose="020B0604020202020204" pitchFamily="34" charset="0"/>
              </a:rPr>
              <a:t>vrigt kan utgöra en hygienisk risk, t.ex. genom att försvåra en god handhygien. Samma sak gäller för nagellack. </a:t>
            </a:r>
          </a:p>
          <a:p>
            <a:pPr marL="181188" indent="-181188">
              <a:buSzPts val="1000"/>
              <a:buFont typeface="Arial" panose="020B0604020202020204" pitchFamily="34" charset="0"/>
              <a:buChar char="•"/>
              <a:tabLst>
                <a:tab pos="483169" algn="l"/>
              </a:tabLst>
            </a:pPr>
            <a:r>
              <a:rPr lang="sv-SE" dirty="0">
                <a:latin typeface="Arial" panose="020B0604020202020204" pitchFamily="34" charset="0"/>
                <a:ea typeface="Calibri" panose="020F0502020204030204" pitchFamily="34" charset="0"/>
                <a:cs typeface="Arial" panose="020B0604020202020204" pitchFamily="34" charset="0"/>
              </a:rPr>
              <a:t>p</a:t>
            </a:r>
            <a:r>
              <a:rPr lang="sv-SE" dirty="0">
                <a:effectLst/>
                <a:latin typeface="Arial" panose="020B0604020202020204" pitchFamily="34" charset="0"/>
                <a:ea typeface="Calibri" panose="020F0502020204030204" pitchFamily="34" charset="0"/>
                <a:cs typeface="Arial" panose="020B0604020202020204" pitchFamily="34" charset="0"/>
              </a:rPr>
              <a:t>ersoner som hanterar oförpackade livsmedel inte har smycken fastsatta i näsan, läppar, ögonbryn, öron eller annan plats om det kan utgöra en livsmedelshygienisk risk. </a:t>
            </a:r>
          </a:p>
          <a:p>
            <a:pPr marL="181188" indent="-181188">
              <a:buSzPts val="1000"/>
              <a:buFont typeface="Arial" panose="020B0604020202020204" pitchFamily="34" charset="0"/>
              <a:buChar char="•"/>
              <a:tabLst>
                <a:tab pos="483169" algn="l"/>
              </a:tabLst>
            </a:pPr>
            <a:r>
              <a:rPr lang="sv-SE" dirty="0">
                <a:effectLst/>
                <a:latin typeface="Arial" panose="020B0604020202020204" pitchFamily="34" charset="0"/>
                <a:ea typeface="Calibri" panose="020F0502020204030204" pitchFamily="34" charset="0"/>
                <a:cs typeface="Arial" panose="020B0604020202020204" pitchFamily="34" charset="0"/>
              </a:rPr>
              <a:t>noggrant tvätta händerna med flytande tvål och använda engångshanddukar för hygienisk torkning, eller motsvarande, så fort det behövs, framför allt efter toalettbesök. </a:t>
            </a:r>
          </a:p>
          <a:p>
            <a:pPr marL="181188" indent="-181188">
              <a:buSzPts val="1000"/>
              <a:buFont typeface="Arial" panose="020B0604020202020204" pitchFamily="34" charset="0"/>
              <a:buChar char="•"/>
              <a:tabLst>
                <a:tab pos="483169" algn="l"/>
              </a:tabLst>
            </a:pPr>
            <a:r>
              <a:rPr lang="sv-SE" dirty="0">
                <a:effectLst/>
                <a:latin typeface="Arial" panose="020B0604020202020204" pitchFamily="34" charset="0"/>
                <a:ea typeface="Calibri" panose="020F0502020204030204" pitchFamily="34" charset="0"/>
                <a:cs typeface="Arial" panose="020B0604020202020204" pitchFamily="34" charset="0"/>
              </a:rPr>
              <a:t>använda handskar för att skydda livsmedlen från t.ex. bakterier på händerna. Sådana kan också vara nödvändiga att bära om man t.ex. bär vigselring eller har sår eller plåster på handen.</a:t>
            </a:r>
          </a:p>
          <a:p>
            <a:pPr>
              <a:buSzPts val="1000"/>
              <a:tabLst>
                <a:tab pos="483169" algn="l"/>
              </a:tabLst>
            </a:pPr>
            <a:r>
              <a:rPr lang="sv-SE" dirty="0">
                <a:effectLst/>
                <a:latin typeface="Arial" panose="020B0604020202020204" pitchFamily="34" charset="0"/>
                <a:ea typeface="Calibri" panose="020F0502020204030204" pitchFamily="34" charset="0"/>
                <a:cs typeface="Arial" panose="020B0604020202020204" pitchFamily="34" charset="0"/>
              </a:rPr>
              <a:t>Användande av handskar innebär inte automatiskt god handhygien, utan behöver bytas kontinuerligt eller mellan olika arbetsmoment för att hanteringen ska vara säker. Det är även viktigt att händerna är rena innan handskar tas på. </a:t>
            </a:r>
          </a:p>
          <a:p>
            <a:pPr marL="181188" indent="-181188" defTabSz="966338">
              <a:buFont typeface="Arial" panose="020B0604020202020204" pitchFamily="34" charset="0"/>
              <a:buChar char="•"/>
            </a:pP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a:buSzPts val="1000"/>
              <a:buFont typeface="Arial" panose="020B0604020202020204" pitchFamily="34" charset="0"/>
              <a:buChar char="•"/>
              <a:tabLst>
                <a:tab pos="483169" algn="l"/>
              </a:tabLst>
            </a:pPr>
            <a:r>
              <a:rPr lang="sv-SE" dirty="0">
                <a:effectLst/>
                <a:latin typeface="Arial" panose="020B0604020202020204" pitchFamily="34" charset="0"/>
                <a:ea typeface="Calibri" panose="020F0502020204030204" pitchFamily="34" charset="0"/>
                <a:cs typeface="Arial" panose="020B0604020202020204" pitchFamily="34" charset="0"/>
              </a:rPr>
              <a:t>De toaletter som används av personer som arbetar med att hantera livsmedel är utformade så att god personlig renlighet kan upprätthållas. Det betyder t.ex. att de ska hållas rena och vara så utrustade så att god handhygien kan uppnås efter toalettbesök. Sådana toaletter ska inte upplåtas till andra personer än livsmedelspersonal annat än i undantagsfall. </a:t>
            </a:r>
          </a:p>
          <a:p>
            <a:pPr marL="181188" indent="-181188">
              <a:buSzPts val="1000"/>
              <a:buFont typeface="Arial" panose="020B0604020202020204" pitchFamily="34" charset="0"/>
              <a:buChar char="•"/>
              <a:tabLst>
                <a:tab pos="483169" algn="l"/>
              </a:tabLst>
            </a:pPr>
            <a:r>
              <a:rPr lang="sv-SE" dirty="0">
                <a:effectLst/>
                <a:latin typeface="Arial" panose="020B0604020202020204" pitchFamily="34" charset="0"/>
                <a:ea typeface="Calibri" panose="020F0502020204030204" pitchFamily="34" charset="0"/>
                <a:cs typeface="Arial" panose="020B0604020202020204" pitchFamily="34" charset="0"/>
              </a:rPr>
              <a:t>Att röka eller snusa är inte lämpligt i samband med hantering av livsmedel. </a:t>
            </a:r>
          </a:p>
          <a:p>
            <a:pPr marL="181188" indent="-181188">
              <a:buSzPts val="1000"/>
              <a:buFont typeface="Arial" panose="020B0604020202020204" pitchFamily="34" charset="0"/>
              <a:buChar char="•"/>
              <a:tabLst>
                <a:tab pos="483169" algn="l"/>
              </a:tabLst>
            </a:pPr>
            <a:r>
              <a:rPr lang="sv-SE" dirty="0">
                <a:latin typeface="Arial" panose="020B0604020202020204" pitchFamily="34" charset="0"/>
                <a:ea typeface="Calibri" panose="020F0502020204030204" pitchFamily="34" charset="0"/>
                <a:cs typeface="Arial" panose="020B0604020202020204" pitchFamily="34" charset="0"/>
              </a:rPr>
              <a:t>Ha på lä</a:t>
            </a:r>
            <a:r>
              <a:rPr lang="sv-SE" dirty="0">
                <a:effectLst/>
                <a:latin typeface="Arial" panose="020B0604020202020204" pitchFamily="34" charset="0"/>
                <a:ea typeface="Calibri" panose="020F0502020204030204" pitchFamily="34" charset="0"/>
                <a:cs typeface="Arial" panose="020B0604020202020204" pitchFamily="34" charset="0"/>
              </a:rPr>
              <a:t>mpliga, rena och skyddande kläder. Lämpliga och skyddande syftar på livsmedlen och inte på personen som bär kläderna. Det är således huruvida kläderna förmår skydda livsmedlen från kontaminering som avgör om de är lämpliga eller inte. </a:t>
            </a:r>
          </a:p>
          <a:p>
            <a:pPr marL="181188" indent="-181188">
              <a:buSzPts val="1000"/>
              <a:buFont typeface="Arial" panose="020B0604020202020204" pitchFamily="34" charset="0"/>
              <a:buChar char="•"/>
              <a:tabLst>
                <a:tab pos="483169" algn="l"/>
              </a:tabLst>
            </a:pPr>
            <a:endParaRPr lang="sv-SE" dirty="0">
              <a:effectLst/>
              <a:latin typeface="Arial" panose="020B0604020202020204" pitchFamily="34" charset="0"/>
              <a:ea typeface="Calibri" panose="020F0502020204030204" pitchFamily="34" charset="0"/>
              <a:cs typeface="Arial" panose="020B0604020202020204" pitchFamily="34" charset="0"/>
            </a:endParaRPr>
          </a:p>
          <a:p>
            <a:pPr marL="181188" indent="-181188">
              <a:buSzPts val="1000"/>
              <a:buFont typeface="Arial" panose="020B0604020202020204" pitchFamily="34" charset="0"/>
              <a:buChar char="•"/>
              <a:tabLst>
                <a:tab pos="483169" algn="l"/>
              </a:tabLst>
            </a:pPr>
            <a:r>
              <a:rPr lang="sv-SE" sz="1300" dirty="0">
                <a:latin typeface="Arial" panose="020B0604020202020204" pitchFamily="34" charset="0"/>
                <a:ea typeface="Calibri" panose="020F0502020204030204" pitchFamily="34" charset="0"/>
                <a:cs typeface="Arial" panose="020B0604020202020204" pitchFamily="34" charset="0"/>
              </a:rPr>
              <a:t>Arbetskläder inkluderar även hårskydd och skor. </a:t>
            </a:r>
          </a:p>
          <a:p>
            <a:pPr marL="181188" indent="-181188">
              <a:buSzPts val="1000"/>
              <a:buFont typeface="Arial" panose="020B0604020202020204" pitchFamily="34" charset="0"/>
              <a:buChar char="•"/>
              <a:tabLst>
                <a:tab pos="483169" algn="l"/>
              </a:tabLst>
            </a:pPr>
            <a:r>
              <a:rPr lang="sv-SE" sz="1300" dirty="0">
                <a:latin typeface="Arial" panose="020B0604020202020204" pitchFamily="34" charset="0"/>
                <a:ea typeface="Calibri" panose="020F0502020204030204" pitchFamily="34" charset="0"/>
                <a:cs typeface="Arial" panose="020B0604020202020204" pitchFamily="34" charset="0"/>
              </a:rPr>
              <a:t>Arbetskläder bär vara av sådan beskaffenhet att de går att göra tillräckligt rena. </a:t>
            </a:r>
          </a:p>
          <a:p>
            <a:pPr marL="181188" indent="-181188">
              <a:buSzPts val="1000"/>
              <a:buFont typeface="Arial" panose="020B0604020202020204" pitchFamily="34" charset="0"/>
              <a:buChar char="•"/>
              <a:tabLst>
                <a:tab pos="483169" algn="l"/>
              </a:tabLst>
            </a:pPr>
            <a:r>
              <a:rPr lang="sv-SE" sz="1300" dirty="0">
                <a:latin typeface="Arial" panose="020B0604020202020204" pitchFamily="34" charset="0"/>
                <a:ea typeface="Calibri" panose="020F0502020204030204" pitchFamily="34" charset="0"/>
                <a:cs typeface="Arial" panose="020B0604020202020204" pitchFamily="34" charset="0"/>
              </a:rPr>
              <a:t>Arbetskläder bör hanteras så att de är rena då de ska användas. Detta kan t.ex. innebära att arbetskläder förvaras åtskilt från privata kläder, samt att de i övrigt förvaras så att de inte förorenas på annat sätt. </a:t>
            </a:r>
          </a:p>
          <a:p>
            <a:pPr marL="181188" indent="-181188">
              <a:buSzPts val="1000"/>
              <a:buFont typeface="Arial" panose="020B0604020202020204" pitchFamily="34" charset="0"/>
              <a:buChar char="•"/>
              <a:tabLst>
                <a:tab pos="483169" algn="l"/>
              </a:tabLst>
            </a:pPr>
            <a:r>
              <a:rPr lang="sv-SE" sz="1300" dirty="0">
                <a:latin typeface="Arial" panose="020B0604020202020204" pitchFamily="34" charset="0"/>
                <a:ea typeface="Calibri" panose="020F0502020204030204" pitchFamily="34" charset="0"/>
                <a:cs typeface="Arial" panose="020B0604020202020204" pitchFamily="34" charset="0"/>
              </a:rPr>
              <a:t>Om en person till följd av skada måste ha sin hand och arm i bandage, och bandaget innebär att god handhygien inte kan upprätthållas, och detta inte går att lösa med hjälp av t.ex. handskar, kan det föreligga en risk för direkt eller indirekt kontaminering. </a:t>
            </a:r>
          </a:p>
          <a:p>
            <a:pPr marL="181188" indent="-181188">
              <a:buSzPts val="1000"/>
              <a:buFont typeface="Arial" panose="020B0604020202020204" pitchFamily="34" charset="0"/>
              <a:buChar char="•"/>
              <a:tabLst>
                <a:tab pos="483169" algn="l"/>
              </a:tabLst>
            </a:pPr>
            <a:endParaRPr lang="sv-SE" dirty="0">
              <a:effectLst/>
              <a:latin typeface="Arial" panose="020B0604020202020204" pitchFamily="34" charset="0"/>
              <a:ea typeface="Calibri" panose="020F0502020204030204" pitchFamily="34" charset="0"/>
              <a:cs typeface="Arial" panose="020B0604020202020204" pitchFamily="34" charset="0"/>
            </a:endParaRPr>
          </a:p>
          <a:p>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14</a:t>
            </a:fld>
            <a:endParaRPr lang="sv-SE"/>
          </a:p>
        </p:txBody>
      </p:sp>
    </p:spTree>
    <p:extLst>
      <p:ext uri="{BB962C8B-B14F-4D97-AF65-F5344CB8AC3E}">
        <p14:creationId xmlns:p14="http://schemas.microsoft.com/office/powerpoint/2010/main" val="552826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solidFill>
                  <a:srgbClr val="262626"/>
                </a:solidFill>
                <a:effectLst/>
                <a:latin typeface="Arial" panose="020B0604020202020204" pitchFamily="34" charset="0"/>
                <a:ea typeface="Calibri" panose="020F0502020204030204" pitchFamily="34" charset="0"/>
                <a:cs typeface="Arial" panose="020B0604020202020204" pitchFamily="34" charset="0"/>
              </a:rPr>
              <a:t>Egenkontroll</a:t>
            </a:r>
            <a:b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br>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Kommunerna har uppgjorda rutiner och egenkontroller i sitt dagliga arbete. </a:t>
            </a:r>
            <a:r>
              <a:rPr lang="sv-SE" dirty="0">
                <a:solidFill>
                  <a:srgbClr val="262626"/>
                </a:solidFill>
                <a:latin typeface="Arial" panose="020B0604020202020204" pitchFamily="34" charset="0"/>
                <a:ea typeface="Calibri" panose="020F0502020204030204" pitchFamily="34" charset="0"/>
                <a:cs typeface="Arial" panose="020B0604020202020204" pitchFamily="34" charset="0"/>
              </a:rPr>
              <a:t>O</a:t>
            </a:r>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m FRG får uppdrag att hjälpa till med livsmedelshantering är det kommunens ansvar att egenkontroll finns - däremot är det inget som hindrar att man har egna uppgjorda rutiner som gäller gruppen. Livsmedelsinspektörerna är viktiga med upplysningar och information.</a:t>
            </a:r>
            <a:endParaRPr lang="sv-SE" dirty="0">
              <a:effectLst/>
              <a:latin typeface="Arial" panose="020B0604020202020204" pitchFamily="34" charset="0"/>
              <a:ea typeface="Calibri" panose="020F0502020204030204" pitchFamily="34" charset="0"/>
              <a:cs typeface="Arial" panose="020B0604020202020204" pitchFamily="34" charset="0"/>
            </a:endParaRPr>
          </a:p>
          <a:p>
            <a:endPar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För att egen kontroll ska bli bra måste man först och främst tänka på hur man  arbetar för att uppnå goda grundförutsättningar. Det är oftast tillräckligt med goda grundförutsättningar för att producera säker mat.</a:t>
            </a:r>
            <a:endParaRPr lang="sv-SE" dirty="0">
              <a:effectLst/>
              <a:latin typeface="Arial" panose="020B0604020202020204" pitchFamily="34" charset="0"/>
              <a:ea typeface="Calibri" panose="020F0502020204030204" pitchFamily="34" charset="0"/>
              <a:cs typeface="Arial" panose="020B0604020202020204" pitchFamily="34" charset="0"/>
            </a:endParaRPr>
          </a:p>
          <a:p>
            <a:endParaRPr lang="sv-SE" u="none" strike="noStrike" dirty="0">
              <a:solidFill>
                <a:srgbClr val="0B5CBE"/>
              </a:solidFill>
              <a:effectLst/>
              <a:latin typeface="Arial" panose="020B0604020202020204" pitchFamily="34" charset="0"/>
              <a:ea typeface="Calibri" panose="020F0502020204030204" pitchFamily="34" charset="0"/>
              <a:cs typeface="Arial" panose="020B0604020202020204" pitchFamily="34" charset="0"/>
              <a:hlinkClick r:id="rId3"/>
            </a:endParaRPr>
          </a:p>
          <a:p>
            <a:r>
              <a:rPr lang="sv-SE" b="1" dirty="0">
                <a:solidFill>
                  <a:srgbClr val="262626"/>
                </a:solidFill>
                <a:effectLst/>
                <a:latin typeface="Arial" panose="020B0604020202020204" pitchFamily="34" charset="0"/>
                <a:ea typeface="Calibri" panose="020F0502020204030204" pitchFamily="34" charset="0"/>
                <a:cs typeface="Arial" panose="020B0604020202020204" pitchFamily="34" charset="0"/>
              </a:rPr>
              <a:t>Goda grundförutsättningar</a:t>
            </a:r>
          </a:p>
          <a:p>
            <a:r>
              <a:rPr lang="sv-SE" dirty="0">
                <a:solidFill>
                  <a:srgbClr val="262626"/>
                </a:solidFill>
                <a:latin typeface="Arial" panose="020B0604020202020204" pitchFamily="34" charset="0"/>
                <a:ea typeface="Calibri" panose="020F0502020204030204" pitchFamily="34" charset="0"/>
                <a:cs typeface="Arial" panose="020B0604020202020204" pitchFamily="34" charset="0"/>
              </a:rPr>
              <a:t>A</a:t>
            </a:r>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tt verksamheten har bra lokaler, lämplig utrustning och goda arbetsrutiner.</a:t>
            </a:r>
          </a:p>
          <a:p>
            <a:endParaRPr lang="sv-SE" dirty="0">
              <a:effectLst/>
              <a:latin typeface="Arial" panose="020B0604020202020204" pitchFamily="34" charset="0"/>
              <a:ea typeface="Calibri" panose="020F0502020204030204" pitchFamily="34" charset="0"/>
              <a:cs typeface="Arial" panose="020B0604020202020204" pitchFamily="34" charset="0"/>
            </a:endParaRPr>
          </a:p>
          <a:p>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Egenkontroll omfattar alltså alla de rutiner, den dokumentation och de journaler som behövs i en anläggning för att uppfylla livsmedelslagstiftningens krav. </a:t>
            </a:r>
            <a:r>
              <a:rPr lang="sv-SE" dirty="0">
                <a:effectLst/>
                <a:latin typeface="Arial" panose="020B0604020202020204" pitchFamily="34" charset="0"/>
                <a:ea typeface="Calibri" panose="020F0502020204030204" pitchFamily="34" charset="0"/>
                <a:cs typeface="Arial" panose="020B0604020202020204" pitchFamily="34" charset="0"/>
              </a:rPr>
              <a:t>N</a:t>
            </a:r>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ågra exempel på områden som kan utgöra grunden för den egna kontrollen är personalens utbildning, </a:t>
            </a:r>
            <a:r>
              <a:rPr lang="sv-SE" dirty="0">
                <a:effectLst/>
                <a:latin typeface="Arial" panose="020B0604020202020204" pitchFamily="34" charset="0"/>
                <a:ea typeface="Calibri" panose="020F0502020204030204" pitchFamily="34" charset="0"/>
                <a:cs typeface="Arial" panose="020B0604020202020204" pitchFamily="34" charset="0"/>
              </a:rPr>
              <a:t>p</a:t>
            </a:r>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ersonlig hygien, </a:t>
            </a:r>
            <a:r>
              <a:rPr lang="sv-SE" dirty="0">
                <a:effectLst/>
                <a:latin typeface="Arial" panose="020B0604020202020204" pitchFamily="34" charset="0"/>
                <a:ea typeface="Calibri" panose="020F0502020204030204" pitchFamily="34" charset="0"/>
                <a:cs typeface="Arial" panose="020B0604020202020204" pitchFamily="34" charset="0"/>
              </a:rPr>
              <a:t>a</a:t>
            </a:r>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nläggningens lokaler, utrustning och underhåll, rengöring, skadedjursbekämpning, temperaturövervakning, vattenkvalitet, varumottagning, livsmedelsinformation m.m.</a:t>
            </a:r>
            <a:endParaRPr lang="sv-SE" dirty="0">
              <a:effectLst/>
              <a:latin typeface="Arial" panose="020B060402020202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15</a:t>
            </a:fld>
            <a:endParaRPr lang="sv-SE"/>
          </a:p>
        </p:txBody>
      </p:sp>
    </p:spTree>
    <p:extLst>
      <p:ext uri="{BB962C8B-B14F-4D97-AF65-F5344CB8AC3E}">
        <p14:creationId xmlns:p14="http://schemas.microsoft.com/office/powerpoint/2010/main" val="960916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16</a:t>
            </a:fld>
            <a:endParaRPr lang="sv-SE"/>
          </a:p>
        </p:txBody>
      </p:sp>
    </p:spTree>
    <p:extLst>
      <p:ext uri="{BB962C8B-B14F-4D97-AF65-F5344CB8AC3E}">
        <p14:creationId xmlns:p14="http://schemas.microsoft.com/office/powerpoint/2010/main" val="79611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Den som producerar dricksvattnet eller förser konsumenterna med dricksvatten via ett ledningsnät är ansvarig för att dricksvattnet är bra och säkert, det vill säga inte innehåller bakterier eller ämnen som är dåliga för vår hälsa. Många aktörer är involverade i dricksvattenproduktionen. Livsmedelsverket har samordningsansvar för dricksvattenfrågor i Sverige. </a:t>
            </a:r>
          </a:p>
          <a:p>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sv-SE" sz="1300" dirty="0">
                <a:solidFill>
                  <a:srgbClr val="262626"/>
                </a:solidFill>
                <a:latin typeface="Arial" panose="020B0604020202020204" pitchFamily="34" charset="0"/>
                <a:ea typeface="Calibri" panose="020F0502020204030204" pitchFamily="34" charset="0"/>
                <a:cs typeface="Arial" panose="020B0604020202020204" pitchFamily="34" charset="0"/>
              </a:rPr>
              <a:t>Klimatförändringar innebär stora utmaningar för att vi även i framtiden ska ha bra dricksvatten. Ett nationellt nätverk för dricksvatten samarbetar kring dessa utmaningar.</a:t>
            </a:r>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17</a:t>
            </a:fld>
            <a:endParaRPr lang="sv-SE"/>
          </a:p>
        </p:txBody>
      </p:sp>
    </p:spTree>
    <p:extLst>
      <p:ext uri="{BB962C8B-B14F-4D97-AF65-F5344CB8AC3E}">
        <p14:creationId xmlns:p14="http://schemas.microsoft.com/office/powerpoint/2010/main" val="3875310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VAKA bildade 2004 </a:t>
            </a:r>
            <a:r>
              <a:rPr lang="sv-SE" dirty="0"/>
              <a:t>av Livsmedelsverket med stöd från MSB. </a:t>
            </a:r>
          </a:p>
          <a:p>
            <a:endParaRPr lang="sv-SE" dirty="0"/>
          </a:p>
          <a:p>
            <a:r>
              <a:rPr lang="sv-SE" b="1" dirty="0"/>
              <a:t>Behovet uppstod efter en rad allvarliga händelser </a:t>
            </a:r>
            <a:r>
              <a:rPr lang="sv-SE" dirty="0"/>
              <a:t>med översvämningar, elavbrott, mm, som påverkade dricksvattnet i flera kommuner.</a:t>
            </a:r>
          </a:p>
          <a:p>
            <a:endParaRPr lang="sv-SE" dirty="0"/>
          </a:p>
          <a:p>
            <a:r>
              <a:rPr lang="sv-SE" dirty="0"/>
              <a:t>VAKA ger stöd och råd</a:t>
            </a:r>
            <a:r>
              <a:rPr lang="sv-SE" baseline="0" dirty="0"/>
              <a:t> till kommuner, dricksvattenproducenter, länsstyrelser och centrala myndigheter. VAKA har tillgång till ett brett expertnätverk.</a:t>
            </a:r>
          </a:p>
          <a:p>
            <a:endParaRPr lang="sv-SE" baseline="0" dirty="0"/>
          </a:p>
          <a:p>
            <a:r>
              <a:rPr lang="sv-SE" baseline="0" dirty="0"/>
              <a:t>Genom kontakt med VAKA kan man också låna </a:t>
            </a:r>
            <a:r>
              <a:rPr lang="sv-SE" b="1" baseline="0" dirty="0"/>
              <a:t>den nationella utrustningen för nödvattenförsörjning</a:t>
            </a:r>
            <a:r>
              <a:rPr lang="sv-SE" baseline="0" dirty="0"/>
              <a:t>.</a:t>
            </a:r>
          </a:p>
          <a:p>
            <a:endParaRPr lang="sv-SE" baseline="0" dirty="0"/>
          </a:p>
          <a:p>
            <a:r>
              <a:rPr lang="sv-SE" b="1" dirty="0"/>
              <a:t>Nödvatten är vatten som distribueras till konsumenter på annat sätt än via ledningsnätet, exempelvis i tankar. Nödvatten ska hålla samma kvalitet som dricksvatten.</a:t>
            </a:r>
            <a:endParaRPr lang="sv-SE" dirty="0"/>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18</a:t>
            </a:fld>
            <a:endParaRPr lang="sv-SE"/>
          </a:p>
        </p:txBody>
      </p:sp>
    </p:spTree>
    <p:extLst>
      <p:ext uri="{BB962C8B-B14F-4D97-AF65-F5344CB8AC3E}">
        <p14:creationId xmlns:p14="http://schemas.microsoft.com/office/powerpoint/2010/main" val="2673454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19</a:t>
            </a:fld>
            <a:endParaRPr lang="sv-SE"/>
          </a:p>
        </p:txBody>
      </p:sp>
    </p:spTree>
    <p:extLst>
      <p:ext uri="{BB962C8B-B14F-4D97-AF65-F5344CB8AC3E}">
        <p14:creationId xmlns:p14="http://schemas.microsoft.com/office/powerpoint/2010/main" val="270318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2</a:t>
            </a:fld>
            <a:endParaRPr lang="sv-SE"/>
          </a:p>
        </p:txBody>
      </p:sp>
    </p:spTree>
    <p:extLst>
      <p:ext uri="{BB962C8B-B14F-4D97-AF65-F5344CB8AC3E}">
        <p14:creationId xmlns:p14="http://schemas.microsoft.com/office/powerpoint/2010/main" val="1469017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20</a:t>
            </a:fld>
            <a:endParaRPr lang="sv-SE"/>
          </a:p>
        </p:txBody>
      </p:sp>
    </p:spTree>
    <p:extLst>
      <p:ext uri="{BB962C8B-B14F-4D97-AF65-F5344CB8AC3E}">
        <p14:creationId xmlns:p14="http://schemas.microsoft.com/office/powerpoint/2010/main" val="1853478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21</a:t>
            </a:fld>
            <a:endParaRPr lang="sv-SE"/>
          </a:p>
        </p:txBody>
      </p:sp>
    </p:spTree>
    <p:extLst>
      <p:ext uri="{BB962C8B-B14F-4D97-AF65-F5344CB8AC3E}">
        <p14:creationId xmlns:p14="http://schemas.microsoft.com/office/powerpoint/2010/main" val="3287625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22</a:t>
            </a:fld>
            <a:endParaRPr lang="sv-SE"/>
          </a:p>
        </p:txBody>
      </p:sp>
    </p:spTree>
    <p:extLst>
      <p:ext uri="{BB962C8B-B14F-4D97-AF65-F5344CB8AC3E}">
        <p14:creationId xmlns:p14="http://schemas.microsoft.com/office/powerpoint/2010/main" val="3520433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23</a:t>
            </a:fld>
            <a:endParaRPr lang="sv-SE"/>
          </a:p>
        </p:txBody>
      </p:sp>
    </p:spTree>
    <p:extLst>
      <p:ext uri="{BB962C8B-B14F-4D97-AF65-F5344CB8AC3E}">
        <p14:creationId xmlns:p14="http://schemas.microsoft.com/office/powerpoint/2010/main" val="1271336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24</a:t>
            </a:fld>
            <a:endParaRPr lang="sv-SE"/>
          </a:p>
        </p:txBody>
      </p:sp>
    </p:spTree>
    <p:extLst>
      <p:ext uri="{BB962C8B-B14F-4D97-AF65-F5344CB8AC3E}">
        <p14:creationId xmlns:p14="http://schemas.microsoft.com/office/powerpoint/2010/main" val="2433013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25</a:t>
            </a:fld>
            <a:endParaRPr lang="sv-SE"/>
          </a:p>
        </p:txBody>
      </p:sp>
    </p:spTree>
    <p:extLst>
      <p:ext uri="{BB962C8B-B14F-4D97-AF65-F5344CB8AC3E}">
        <p14:creationId xmlns:p14="http://schemas.microsoft.com/office/powerpoint/2010/main" val="35629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3</a:t>
            </a:fld>
            <a:endParaRPr lang="sv-SE"/>
          </a:p>
        </p:txBody>
      </p:sp>
    </p:spTree>
    <p:extLst>
      <p:ext uri="{BB962C8B-B14F-4D97-AF65-F5344CB8AC3E}">
        <p14:creationId xmlns:p14="http://schemas.microsoft.com/office/powerpoint/2010/main" val="3400698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4</a:t>
            </a:fld>
            <a:endParaRPr lang="sv-SE"/>
          </a:p>
        </p:txBody>
      </p:sp>
    </p:spTree>
    <p:extLst>
      <p:ext uri="{BB962C8B-B14F-4D97-AF65-F5344CB8AC3E}">
        <p14:creationId xmlns:p14="http://schemas.microsoft.com/office/powerpoint/2010/main" val="322817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26E32CB-759D-45BB-AC0C-3DFCF87ED9D8}" type="slidenum">
              <a:rPr lang="sv-SE" smtClean="0"/>
              <a:t>5</a:t>
            </a:fld>
            <a:endParaRPr lang="sv-SE"/>
          </a:p>
        </p:txBody>
      </p:sp>
    </p:spTree>
    <p:extLst>
      <p:ext uri="{BB962C8B-B14F-4D97-AF65-F5344CB8AC3E}">
        <p14:creationId xmlns:p14="http://schemas.microsoft.com/office/powerpoint/2010/main" val="364140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1188" indent="-181188" defTabSz="966338">
              <a:buFont typeface="Arial" panose="020B0604020202020204" pitchFamily="34" charset="0"/>
              <a:buChar char="•"/>
              <a:defRPr/>
            </a:pPr>
            <a:r>
              <a:rPr lang="sv-SE" sz="1200" dirty="0">
                <a:latin typeface="Arial" panose="020B0604020202020204" pitchFamily="34" charset="0"/>
                <a:cs typeface="Arial" panose="020B0604020202020204" pitchFamily="34" charset="0"/>
              </a:rPr>
              <a:t>Det finns många situationer där FRG under insatser och övningar behöver hantera och dela ut livsmedel, till sin egen personal, som stöd till insatspersonal, eller till hjälpsökande.</a:t>
            </a:r>
            <a:br>
              <a:rPr lang="sv-SE" sz="1200" dirty="0">
                <a:latin typeface="Arial" panose="020B0604020202020204" pitchFamily="34" charset="0"/>
                <a:cs typeface="Arial" panose="020B0604020202020204" pitchFamily="34" charset="0"/>
              </a:rPr>
            </a:br>
            <a:endParaRPr lang="sv-SE" sz="1200" dirty="0">
              <a:latin typeface="Arial" panose="020B0604020202020204" pitchFamily="34" charset="0"/>
              <a:cs typeface="Arial" panose="020B0604020202020204" pitchFamily="34" charset="0"/>
            </a:endParaRPr>
          </a:p>
          <a:p>
            <a:pPr marL="181188" indent="-181188" defTabSz="966338">
              <a:buFont typeface="Arial" panose="020B0604020202020204" pitchFamily="34" charset="0"/>
              <a:buChar char="•"/>
              <a:defRPr/>
            </a:pPr>
            <a:r>
              <a:rPr lang="sv-SE" sz="1200" dirty="0">
                <a:latin typeface="Arial" panose="020B0604020202020204" pitchFamily="34" charset="0"/>
                <a:cs typeface="Arial" panose="020B0604020202020204" pitchFamily="34" charset="0"/>
              </a:rPr>
              <a:t>Att ha kunskap om korrekt hygien och hantering av livsmedel är därför viktigt för varje FRG. Såväl i skarpt läge som i aktiviteter bör FRG-funktionärer ha en kännedom om vad de bör tänka på för att undvika sjukdomar och minska risken för smittspridning.</a:t>
            </a:r>
            <a:br>
              <a:rPr lang="sv-SE" sz="1200" dirty="0">
                <a:latin typeface="Arial" panose="020B0604020202020204" pitchFamily="34" charset="0"/>
                <a:cs typeface="Arial" panose="020B0604020202020204" pitchFamily="34" charset="0"/>
              </a:rPr>
            </a:br>
            <a:endParaRPr lang="sv-SE" sz="1200" dirty="0">
              <a:latin typeface="Arial" panose="020B0604020202020204" pitchFamily="34" charset="0"/>
              <a:cs typeface="Arial" panose="020B0604020202020204" pitchFamily="34" charset="0"/>
            </a:endParaRPr>
          </a:p>
          <a:p>
            <a:pPr marL="181188" indent="-181188" defTabSz="966338">
              <a:buFont typeface="Arial" panose="020B0604020202020204" pitchFamily="34" charset="0"/>
              <a:buChar char="•"/>
              <a:defRPr/>
            </a:pPr>
            <a:r>
              <a:rPr lang="sv-SE" sz="1200" dirty="0">
                <a:latin typeface="Arial" panose="020B0604020202020204" pitchFamily="34" charset="0"/>
                <a:cs typeface="Arial" panose="020B0604020202020204" pitchFamily="34" charset="0"/>
              </a:rPr>
              <a:t>Detta material är framtaget för att ge dig som FRG-funktionär rätt kunskap och medvetenhet i dessa frågor.</a:t>
            </a: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6</a:t>
            </a:fld>
            <a:endParaRPr lang="sv-SE"/>
          </a:p>
        </p:txBody>
      </p:sp>
    </p:spTree>
    <p:extLst>
      <p:ext uri="{BB962C8B-B14F-4D97-AF65-F5344CB8AC3E}">
        <p14:creationId xmlns:p14="http://schemas.microsoft.com/office/powerpoint/2010/main" val="406165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7</a:t>
            </a:fld>
            <a:endParaRPr lang="sv-SE"/>
          </a:p>
        </p:txBody>
      </p:sp>
    </p:spTree>
    <p:extLst>
      <p:ext uri="{BB962C8B-B14F-4D97-AF65-F5344CB8AC3E}">
        <p14:creationId xmlns:p14="http://schemas.microsoft.com/office/powerpoint/2010/main" val="153962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sz="1300" dirty="0">
                <a:latin typeface="Arial" panose="020B0604020202020204" pitchFamily="34" charset="0"/>
                <a:ea typeface="Calibri" panose="020F0502020204030204" pitchFamily="34" charset="0"/>
                <a:cs typeface="Arial" panose="020B0604020202020204" pitchFamily="34" charset="0"/>
              </a:rPr>
            </a:br>
            <a:br>
              <a:rPr lang="sv-SE" sz="1300" dirty="0">
                <a:latin typeface="Arial" panose="020B0604020202020204" pitchFamily="34" charset="0"/>
                <a:ea typeface="Calibri" panose="020F0502020204030204" pitchFamily="34" charset="0"/>
                <a:cs typeface="Arial" panose="020B0604020202020204" pitchFamily="34" charset="0"/>
              </a:rPr>
            </a:b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defTabSz="966338">
              <a:buFont typeface="Arial" panose="020B0604020202020204" pitchFamily="34" charset="0"/>
              <a:buChar char="•"/>
            </a:pPr>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endParaRPr lang="sv-SE" sz="1300" dirty="0">
              <a:latin typeface="Arial" panose="020B0604020202020204" pitchFamily="34" charset="0"/>
              <a:ea typeface="Calibri" panose="020F0502020204030204" pitchFamily="34" charset="0"/>
              <a:cs typeface="Arial" panose="020B0604020202020204" pitchFamily="34" charset="0"/>
            </a:endParaRPr>
          </a:p>
          <a:p>
            <a:pPr>
              <a:tabLst>
                <a:tab pos="147635" algn="l"/>
                <a:tab pos="483169" algn="l"/>
              </a:tabLst>
            </a:pPr>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362377" indent="-362377">
              <a:buFont typeface="Arial" panose="020B0604020202020204" pitchFamily="34" charset="0"/>
              <a:buChar char="•"/>
              <a:tabLst>
                <a:tab pos="147635" algn="l"/>
                <a:tab pos="483169" algn="l"/>
              </a:tabLst>
            </a:pPr>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tabLst>
                <a:tab pos="147635" algn="l"/>
                <a:tab pos="483169" algn="l"/>
              </a:tabLst>
            </a:pPr>
            <a:endParaRPr lang="sv-SE" sz="1300"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8</a:t>
            </a:fld>
            <a:endParaRPr lang="sv-SE"/>
          </a:p>
        </p:txBody>
      </p:sp>
    </p:spTree>
    <p:extLst>
      <p:ext uri="{BB962C8B-B14F-4D97-AF65-F5344CB8AC3E}">
        <p14:creationId xmlns:p14="http://schemas.microsoft.com/office/powerpoint/2010/main" val="382605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300" b="1" dirty="0">
                <a:latin typeface="Arial" panose="020B0604020202020204" pitchFamily="34" charset="0"/>
                <a:ea typeface="Calibri" panose="020F0502020204030204" pitchFamily="34" charset="0"/>
                <a:cs typeface="Arial" panose="020B0604020202020204" pitchFamily="34" charset="0"/>
              </a:rPr>
              <a:t>Temperatur</a:t>
            </a:r>
            <a:r>
              <a:rPr lang="sv-SE" sz="1300" b="1" baseline="0" dirty="0">
                <a:latin typeface="Arial" panose="020B0604020202020204" pitchFamily="34" charset="0"/>
                <a:ea typeface="Calibri" panose="020F0502020204030204" pitchFamily="34" charset="0"/>
                <a:cs typeface="Arial" panose="020B0604020202020204" pitchFamily="34" charset="0"/>
              </a:rPr>
              <a:t> och transporter</a:t>
            </a:r>
            <a:br>
              <a:rPr lang="sv-SE" sz="1300" b="1" baseline="0" dirty="0">
                <a:latin typeface="Arial" panose="020B0604020202020204" pitchFamily="34" charset="0"/>
                <a:ea typeface="Calibri" panose="020F0502020204030204" pitchFamily="34" charset="0"/>
                <a:cs typeface="Arial" panose="020B0604020202020204" pitchFamily="34" charset="0"/>
              </a:rPr>
            </a:br>
            <a:endParaRPr lang="sv-SE" sz="1300" b="1" dirty="0">
              <a:latin typeface="Arial" panose="020B0604020202020204" pitchFamily="34" charset="0"/>
              <a:ea typeface="Calibri" panose="020F0502020204030204" pitchFamily="34" charset="0"/>
              <a:cs typeface="Arial" panose="020B0604020202020204" pitchFamily="34" charset="0"/>
            </a:endParaRPr>
          </a:p>
          <a:p>
            <a:r>
              <a:rPr lang="sv-SE" sz="1300" b="1" dirty="0">
                <a:latin typeface="Arial" panose="020B0604020202020204" pitchFamily="34" charset="0"/>
                <a:ea typeface="Calibri" panose="020F0502020204030204" pitchFamily="34" charset="0"/>
                <a:cs typeface="Arial" panose="020B0604020202020204" pitchFamily="34" charset="0"/>
              </a:rPr>
              <a:t>Rätt temperatur för livsmedel</a:t>
            </a:r>
          </a:p>
          <a:p>
            <a:pPr marL="181188" indent="-18118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FRG kan få i uppgift att hantera kylvaror eller frysta produkter. Det är viktigt att rätt temperatur på dessa produkter hålls; om temperaturen stiger sker en bakterietillväxt, och matvaror kan ta skada av att fryspunkten förändras. För detta uppdrag är det viktigt att ha rätt utrustning. Bland annat måste temperaturen mätas med rätt teknik. Denna utrustning får vid behov kommunen tillhandahålla. </a:t>
            </a:r>
            <a:br>
              <a:rPr lang="sv-SE" sz="1300" dirty="0">
                <a:latin typeface="Arial" panose="020B0604020202020204" pitchFamily="34" charset="0"/>
                <a:ea typeface="Calibri" panose="020F0502020204030204" pitchFamily="34" charset="0"/>
                <a:cs typeface="Arial" panose="020B0604020202020204" pitchFamily="34" charset="0"/>
              </a:rPr>
            </a:b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r>
              <a:rPr lang="sv-SE" sz="1400" dirty="0"/>
              <a:t>I kylskåp håller tillagad mat ofta flera dagar, ibland upp till ungefär en vecka. Det är främst temperaturen i kylskåpet som avgör hur länge maten håller och en lämplig kylskåpstemperatur är 4-5 °C. </a:t>
            </a:r>
            <a:br>
              <a:rPr lang="sv-SE" sz="1400" dirty="0"/>
            </a:br>
            <a:endParaRPr lang="sv-SE" sz="1400" dirty="0"/>
          </a:p>
          <a:p>
            <a:pPr marL="181188" indent="-181188">
              <a:buFont typeface="Arial" panose="020B0604020202020204" pitchFamily="34" charset="0"/>
              <a:buChar char="•"/>
            </a:pPr>
            <a:r>
              <a:rPr lang="sv-SE" sz="1400" dirty="0">
                <a:solidFill>
                  <a:srgbClr val="262626"/>
                </a:solidFill>
                <a:latin typeface="Arial" panose="020B0604020202020204" pitchFamily="34" charset="0"/>
                <a:ea typeface="Calibri" panose="020F0502020204030204" pitchFamily="34" charset="0"/>
                <a:cs typeface="Arial" panose="020B0604020202020204" pitchFamily="34" charset="0"/>
              </a:rPr>
              <a:t>Mindre mängder mat kan du ställa in direkt i kylen. Större mängder än en till två portioner bör först svalna innan kylförvaring. Om du ställer in stora mängder varm mat i kylskåpet höjs temperaturen i hela kylen, vilket förkortar hållbarheten på alla kylvaror som finns där. För att nedkylningen av större mängder mat ska gå så fort som möjligt är det bra att dela upp maten i mindre portioner. Maten kan sedan kylas i ett kallt vattenbad eller väl täckt utomhus om det är kallt.</a:t>
            </a:r>
            <a:br>
              <a:rPr lang="sv-SE" sz="1400" dirty="0"/>
            </a:br>
            <a:endParaRPr lang="sv-SE" sz="1400" dirty="0"/>
          </a:p>
          <a:p>
            <a:pPr marL="181188" indent="-181188">
              <a:buFont typeface="Arial" panose="020B0604020202020204" pitchFamily="34" charset="0"/>
              <a:buChar char="•"/>
            </a:pPr>
            <a:r>
              <a:rPr lang="sv-SE" sz="1400" dirty="0"/>
              <a:t>Generellt gäller att kylförvarad mat håller sig fräsch dubbelt så länge vid 4 °C jämfört med vid 8 °C. I frysen (-18 °C eller lägre) är hållbarheten mycket längre. </a:t>
            </a:r>
            <a:br>
              <a:rPr lang="sv-SE" sz="1400" dirty="0"/>
            </a:br>
            <a:endParaRPr lang="sv-SE" sz="1400" dirty="0"/>
          </a:p>
          <a:p>
            <a:pPr marL="181188" indent="-181188">
              <a:buFont typeface="Arial" panose="020B0604020202020204" pitchFamily="34" charset="0"/>
              <a:buChar char="•"/>
            </a:pPr>
            <a:r>
              <a:rPr lang="sv-SE" sz="1400" dirty="0"/>
              <a:t>Förutsatt att din tillagade mat har kylts snabbt efter tillagning och förvaras kylt i tillsluten förpackning, så kan du äta den om maten luktar och smakar som den ska, samt ser ok ut. </a:t>
            </a: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a:buFont typeface="Arial" panose="020B0604020202020204" pitchFamily="34" charset="0"/>
              <a:buChar char="•"/>
            </a:pPr>
            <a:endParaRPr lang="sv-SE" sz="1300" dirty="0">
              <a:latin typeface="Arial" panose="020B0604020202020204" pitchFamily="34" charset="0"/>
              <a:ea typeface="Calibri" panose="020F0502020204030204" pitchFamily="34" charset="0"/>
              <a:cs typeface="Arial" panose="020B0604020202020204" pitchFamily="34" charset="0"/>
            </a:endParaRPr>
          </a:p>
          <a:p>
            <a:r>
              <a:rPr lang="sv-SE" sz="1300" b="1" dirty="0">
                <a:latin typeface="Arial" panose="020B0604020202020204" pitchFamily="34" charset="0"/>
                <a:ea typeface="Calibri" panose="020F0502020204030204" pitchFamily="34" charset="0"/>
                <a:cs typeface="Arial" panose="020B0604020202020204" pitchFamily="34" charset="0"/>
              </a:rPr>
              <a:t>Transport av livsmedel</a:t>
            </a: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defTabSz="96633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Vid långa transporter måste produkterna skyddas och täckas, och man måste kontrollera att rätt temperatur hålls; man kan på produkterna avläsa vilken temperatur som är rätt. Kylar och frysar som används måste avläsas regelbundet då de öppnas och stängs ofta. </a:t>
            </a:r>
            <a:br>
              <a:rPr lang="sv-SE" sz="1300" dirty="0">
                <a:latin typeface="Arial" panose="020B0604020202020204" pitchFamily="34" charset="0"/>
                <a:ea typeface="Calibri" panose="020F0502020204030204" pitchFamily="34" charset="0"/>
                <a:cs typeface="Arial" panose="020B0604020202020204" pitchFamily="34" charset="0"/>
              </a:rPr>
            </a:b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indent="-181188" defTabSz="966338">
              <a:buFont typeface="Arial" panose="020B0604020202020204" pitchFamily="34" charset="0"/>
              <a:buChar char="•"/>
            </a:pPr>
            <a:r>
              <a:rPr lang="sv-SE" sz="1300" dirty="0">
                <a:latin typeface="Arial" panose="020B0604020202020204" pitchFamily="34" charset="0"/>
                <a:ea typeface="Calibri" panose="020F0502020204030204" pitchFamily="34" charset="0"/>
                <a:cs typeface="Arial" panose="020B0604020202020204" pitchFamily="34" charset="0"/>
              </a:rPr>
              <a:t>Transport av färdiglagad mat, eller i vissa fall till och med att bistå kommunen med tillagning av mat eller livsmedel, kräver planering, utbildning och rätt utrustning. Även enkel tillagning och servering kräver att rätt temperatur hålls.</a:t>
            </a:r>
            <a:br>
              <a:rPr lang="sv-SE" sz="1300" dirty="0">
                <a:latin typeface="Arial" panose="020B0604020202020204" pitchFamily="34" charset="0"/>
                <a:ea typeface="Calibri" panose="020F0502020204030204" pitchFamily="34" charset="0"/>
                <a:cs typeface="Arial" panose="020B0604020202020204" pitchFamily="34" charset="0"/>
              </a:rPr>
            </a:b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marR="0" lvl="0" indent="-181188" algn="l" defTabSz="9663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dirty="0">
                <a:latin typeface="Arial" panose="020B0604020202020204" pitchFamily="34" charset="0"/>
                <a:ea typeface="Calibri" panose="020F0502020204030204" pitchFamily="34" charset="0"/>
                <a:cs typeface="Arial" panose="020B0604020202020204" pitchFamily="34" charset="0"/>
              </a:rPr>
              <a:t> Det kan också vara så att mat levereras i värmekärl där det handlar om att hålla en tillräckligt hög temperatur under transport (t.ex. vid leverans från kök i storkärl).</a:t>
            </a:r>
            <a:br>
              <a:rPr lang="sv-SE" sz="1300" dirty="0">
                <a:latin typeface="Arial" panose="020B0604020202020204" pitchFamily="34" charset="0"/>
                <a:ea typeface="Calibri" panose="020F0502020204030204" pitchFamily="34" charset="0"/>
                <a:cs typeface="Arial" panose="020B0604020202020204" pitchFamily="34" charset="0"/>
              </a:rPr>
            </a:br>
            <a:endParaRPr lang="sv-SE" sz="1300" dirty="0">
              <a:latin typeface="Arial" panose="020B0604020202020204" pitchFamily="34" charset="0"/>
              <a:ea typeface="Calibri" panose="020F0502020204030204" pitchFamily="34" charset="0"/>
              <a:cs typeface="Arial" panose="020B0604020202020204" pitchFamily="34" charset="0"/>
            </a:endParaRPr>
          </a:p>
          <a:p>
            <a:pPr marL="181188" marR="0" lvl="0" indent="-181188" algn="l" defTabSz="9663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dirty="0">
                <a:latin typeface="Arial" panose="020B0604020202020204" pitchFamily="34" charset="0"/>
                <a:ea typeface="Calibri" panose="020F0502020204030204" pitchFamily="34" charset="0"/>
                <a:cs typeface="Arial" panose="020B0604020202020204" pitchFamily="34" charset="0"/>
              </a:rPr>
              <a:t>Vid lastning och lossning måste rätt utrustning för händer finnas för att köld/brännskador inte skall uppstå hos funktionärer. </a:t>
            </a:r>
          </a:p>
          <a:p>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sz="1300" dirty="0">
              <a:latin typeface="Arial" panose="020B060402020202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026E32CB-759D-45BB-AC0C-3DFCF87ED9D8}" type="slidenum">
              <a:rPr lang="sv-SE" smtClean="0"/>
              <a:t>9</a:t>
            </a:fld>
            <a:endParaRPr lang="sv-SE"/>
          </a:p>
        </p:txBody>
      </p:sp>
    </p:spTree>
    <p:extLst>
      <p:ext uri="{BB962C8B-B14F-4D97-AF65-F5344CB8AC3E}">
        <p14:creationId xmlns:p14="http://schemas.microsoft.com/office/powerpoint/2010/main" val="163719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AD992AFA-C33C-4072-B463-0DB1B393E8CD}" type="datetimeFigureOut">
              <a:rPr lang="sv-SE" smtClean="0"/>
              <a:t>2024-04-15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313719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AD992AFA-C33C-4072-B463-0DB1B393E8CD}" type="datetimeFigureOut">
              <a:rPr lang="sv-SE" smtClean="0"/>
              <a:t>2024-04-15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309838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AD992AFA-C33C-4072-B463-0DB1B393E8CD}" type="datetimeFigureOut">
              <a:rPr lang="sv-SE" smtClean="0"/>
              <a:t>2024-04-15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393497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AD992AFA-C33C-4072-B463-0DB1B393E8CD}" type="datetimeFigureOut">
              <a:rPr lang="sv-SE" smtClean="0"/>
              <a:t>2024-04-15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66349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992AFA-C33C-4072-B463-0DB1B393E8CD}" type="datetimeFigureOut">
              <a:rPr lang="sv-SE" smtClean="0"/>
              <a:t>2024-04-15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53873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p:txBody>
          <a:bodyPr/>
          <a:lstStyle/>
          <a:p>
            <a:fld id="{AD992AFA-C33C-4072-B463-0DB1B393E8CD}" type="datetimeFigureOut">
              <a:rPr lang="sv-SE" smtClean="0"/>
              <a:t>2024-04-15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217320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AD992AFA-C33C-4072-B463-0DB1B393E8CD}" type="datetimeFigureOut">
              <a:rPr lang="sv-SE" smtClean="0"/>
              <a:t>2024-04-15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362006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fld id="{AD992AFA-C33C-4072-B463-0DB1B393E8CD}" type="datetimeFigureOut">
              <a:rPr lang="sv-SE" smtClean="0"/>
              <a:t>2024-04-15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1281980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92AFA-C33C-4072-B463-0DB1B393E8CD}" type="datetimeFigureOut">
              <a:rPr lang="sv-SE" smtClean="0"/>
              <a:t>2024-04-15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113614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992AFA-C33C-4072-B463-0DB1B393E8CD}" type="datetimeFigureOut">
              <a:rPr lang="sv-SE" smtClean="0"/>
              <a:t>2024-04-15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168868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992AFA-C33C-4072-B463-0DB1B393E8CD}" type="datetimeFigureOut">
              <a:rPr lang="sv-SE" smtClean="0"/>
              <a:t>2024-04-15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947D063-6836-41CE-922A-2D436FF43AAA}" type="slidenum">
              <a:rPr lang="sv-SE" smtClean="0"/>
              <a:t>‹#›</a:t>
            </a:fld>
            <a:endParaRPr lang="sv-SE"/>
          </a:p>
        </p:txBody>
      </p:sp>
    </p:spTree>
    <p:extLst>
      <p:ext uri="{BB962C8B-B14F-4D97-AF65-F5344CB8AC3E}">
        <p14:creationId xmlns:p14="http://schemas.microsoft.com/office/powerpoint/2010/main" val="368331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92AFA-C33C-4072-B463-0DB1B393E8CD}" type="datetimeFigureOut">
              <a:rPr lang="sv-SE" smtClean="0"/>
              <a:t>2024-04-15</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7D063-6836-41CE-922A-2D436FF43AAA}" type="slidenum">
              <a:rPr lang="sv-SE" smtClean="0"/>
              <a:t>‹#›</a:t>
            </a:fld>
            <a:endParaRPr lang="sv-SE"/>
          </a:p>
        </p:txBody>
      </p:sp>
    </p:spTree>
    <p:extLst>
      <p:ext uri="{BB962C8B-B14F-4D97-AF65-F5344CB8AC3E}">
        <p14:creationId xmlns:p14="http://schemas.microsoft.com/office/powerpoint/2010/main" val="2573056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www.volunteerpower.se/"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www.volunteerpower.se/"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ec.europa.eu/food/food/foodlaw/responsibilities/obligations_sv.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www.frgjarfalla.se/" TargetMode="Externa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www.civil.se/" TargetMode="Externa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www.volunteerpower.se/resurscentrum/goda-exempel/frg-j%C3%A4rf%C3%A4lla-28265836" TargetMode="External"/><Relationship Id="rId5" Type="http://schemas.openxmlformats.org/officeDocument/2006/relationships/hyperlink" Target="mailto:patrik.vuorio@volunteerpower.se" TargetMode="Externa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www.civil.se/" TargetMode="Externa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www.frgnorr.se/v&#229;ra-frg/sigtuna-31890826" TargetMode="Externa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www.livsmedelsverket.se/" TargetMode="External"/><Relationship Id="rId7" Type="http://schemas.openxmlformats.org/officeDocument/2006/relationships/hyperlink" Target="http://www.civil.se/"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www.volunteerpower.se/" TargetMode="External"/><Relationship Id="rId5" Type="http://schemas.openxmlformats.org/officeDocument/2006/relationships/hyperlink" Target="mailto:info@civil.se" TargetMode="External"/><Relationship Id="rId4" Type="http://schemas.openxmlformats.org/officeDocument/2006/relationships/hyperlink" Target="http://www.frivilligaresursgruppen.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mailto:patrik.vuorio@volunteerpower.se"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www.volunteerpower.se/"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frgnorr.se/v&#229;ra-frg/sigtuna-31890826"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7126" y="2353754"/>
            <a:ext cx="9144000" cy="1845184"/>
          </a:xfrm>
        </p:spPr>
        <p:txBody>
          <a:bodyPr/>
          <a:lstStyle/>
          <a:p>
            <a:r>
              <a:rPr lang="sv-SE" b="1" dirty="0">
                <a:solidFill>
                  <a:srgbClr val="005397"/>
                </a:solidFill>
                <a:latin typeface="Arial" panose="020B0604020202020204" pitchFamily="34" charset="0"/>
                <a:cs typeface="Arial" panose="020B0604020202020204" pitchFamily="34" charset="0"/>
              </a:rPr>
              <a:t>Livsmedelshantering</a:t>
            </a:r>
          </a:p>
        </p:txBody>
      </p:sp>
      <p:sp>
        <p:nvSpPr>
          <p:cNvPr id="3" name="Subtitle 2"/>
          <p:cNvSpPr>
            <a:spLocks noGrp="1"/>
          </p:cNvSpPr>
          <p:nvPr>
            <p:ph type="subTitle" idx="1"/>
          </p:nvPr>
        </p:nvSpPr>
        <p:spPr>
          <a:xfrm>
            <a:off x="1654628" y="4286684"/>
            <a:ext cx="9144000" cy="1655762"/>
          </a:xfrm>
        </p:spPr>
        <p:txBody>
          <a:bodyPr/>
          <a:lstStyle/>
          <a:p>
            <a:r>
              <a:rPr lang="sv-SE" i="1" dirty="0">
                <a:latin typeface="Arial" panose="020B0604020202020204" pitchFamily="34" charset="0"/>
                <a:cs typeface="Arial" panose="020B0604020202020204" pitchFamily="34" charset="0"/>
              </a:rPr>
              <a:t>Utbildning för funktionärer i FRG (Frivilliga Resursgruppen)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4042" y="243445"/>
            <a:ext cx="4501491" cy="3000994"/>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13" y="5568867"/>
            <a:ext cx="1663226" cy="88261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1103" y="5787928"/>
            <a:ext cx="3103532" cy="43184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1962" y="5631325"/>
            <a:ext cx="2149186" cy="745051"/>
          </a:xfrm>
          <a:prstGeom prst="rect">
            <a:avLst/>
          </a:prstGeom>
        </p:spPr>
      </p:pic>
      <p:sp>
        <p:nvSpPr>
          <p:cNvPr id="6" name="textruta 5"/>
          <p:cNvSpPr txBox="1"/>
          <p:nvPr/>
        </p:nvSpPr>
        <p:spPr>
          <a:xfrm>
            <a:off x="361812" y="6553200"/>
            <a:ext cx="2825887" cy="369332"/>
          </a:xfrm>
          <a:prstGeom prst="rect">
            <a:avLst/>
          </a:prstGeom>
          <a:noFill/>
        </p:spPr>
        <p:txBody>
          <a:bodyPr wrap="square" rtlCol="0">
            <a:spAutoFit/>
          </a:bodyPr>
          <a:lstStyle/>
          <a:p>
            <a:r>
              <a:rPr lang="sv-SE" dirty="0"/>
              <a:t>Uppdaterat 2020-08-26 CW</a:t>
            </a:r>
          </a:p>
        </p:txBody>
      </p:sp>
    </p:spTree>
    <p:extLst>
      <p:ext uri="{BB962C8B-B14F-4D97-AF65-F5344CB8AC3E}">
        <p14:creationId xmlns:p14="http://schemas.microsoft.com/office/powerpoint/2010/main" val="1711278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3" name="Title 1"/>
          <p:cNvSpPr>
            <a:spLocks noGrp="1"/>
          </p:cNvSpPr>
          <p:nvPr>
            <p:ph type="ctrTitle"/>
          </p:nvPr>
        </p:nvSpPr>
        <p:spPr>
          <a:xfrm>
            <a:off x="706582" y="187979"/>
            <a:ext cx="10598727" cy="686329"/>
          </a:xfrm>
        </p:spPr>
        <p:txBody>
          <a:bodyPr>
            <a:normAutofit/>
          </a:bodyPr>
          <a:lstStyle/>
          <a:p>
            <a:r>
              <a:rPr lang="sv-SE" sz="3600" b="1" dirty="0">
                <a:solidFill>
                  <a:srgbClr val="005397"/>
                </a:solidFill>
                <a:latin typeface="Arial" panose="020B0604020202020204" pitchFamily="34" charset="0"/>
                <a:cs typeface="Arial" panose="020B0604020202020204" pitchFamily="34" charset="0"/>
              </a:rPr>
              <a:t>Förvaring och servering</a:t>
            </a:r>
          </a:p>
        </p:txBody>
      </p:sp>
      <p:sp>
        <p:nvSpPr>
          <p:cNvPr id="2" name="Rectangle 1"/>
          <p:cNvSpPr/>
          <p:nvPr/>
        </p:nvSpPr>
        <p:spPr>
          <a:xfrm>
            <a:off x="167505" y="1033386"/>
            <a:ext cx="6108183" cy="5262979"/>
          </a:xfrm>
          <a:prstGeom prst="rect">
            <a:avLst/>
          </a:prstGeom>
        </p:spPr>
        <p:txBody>
          <a:bodyPr wrap="square">
            <a:spAutoFit/>
          </a:bodyPr>
          <a:lstStyle/>
          <a:p>
            <a:pPr marL="285750" indent="-285750">
              <a:spcAft>
                <a:spcPts val="0"/>
              </a:spcAft>
              <a:buFont typeface="Arial" panose="020B0604020202020204" pitchFamily="34" charset="0"/>
              <a:buChar char="•"/>
            </a:pPr>
            <a:r>
              <a:rPr lang="sv-SE" sz="2400" dirty="0">
                <a:effectLst/>
                <a:latin typeface="Arial" panose="020B0604020202020204" pitchFamily="34" charset="0"/>
                <a:ea typeface="Calibri" panose="020F0502020204030204" pitchFamily="34" charset="0"/>
                <a:cs typeface="Arial" panose="020B0604020202020204" pitchFamily="34" charset="0"/>
              </a:rPr>
              <a:t>I </a:t>
            </a:r>
            <a:r>
              <a:rPr lang="sv-SE" sz="2400" dirty="0">
                <a:latin typeface="Arial" panose="020B0604020202020204" pitchFamily="34" charset="0"/>
                <a:ea typeface="Calibri" panose="020F0502020204030204" pitchFamily="34" charset="0"/>
                <a:cs typeface="Arial" panose="020B0604020202020204" pitchFamily="34" charset="0"/>
              </a:rPr>
              <a:t>större </a:t>
            </a:r>
            <a:r>
              <a:rPr lang="sv-SE" sz="2400" dirty="0">
                <a:effectLst/>
                <a:latin typeface="Arial" panose="020B0604020202020204" pitchFamily="34" charset="0"/>
                <a:ea typeface="Calibri" panose="020F0502020204030204" pitchFamily="34" charset="0"/>
                <a:cs typeface="Arial" panose="020B0604020202020204" pitchFamily="34" charset="0"/>
              </a:rPr>
              <a:t>livsmedelsanläggningar separeras olika funktioner</a:t>
            </a:r>
            <a:r>
              <a:rPr lang="sv-SE" sz="2400" dirty="0">
                <a:latin typeface="Arial" panose="020B0604020202020204" pitchFamily="34" charset="0"/>
                <a:ea typeface="Calibri" panose="020F0502020204030204" pitchFamily="34" charset="0"/>
                <a:cs typeface="Arial" panose="020B0604020202020204" pitchFamily="34" charset="0"/>
              </a:rPr>
              <a:t>, ex förvaring av </a:t>
            </a:r>
            <a:r>
              <a:rPr lang="sv-SE" sz="2400" dirty="0" err="1">
                <a:effectLst/>
                <a:latin typeface="Arial" panose="020B0604020202020204" pitchFamily="34" charset="0"/>
                <a:ea typeface="Calibri" panose="020F0502020204030204" pitchFamily="34" charset="0"/>
                <a:cs typeface="Arial" panose="020B0604020202020204" pitchFamily="34" charset="0"/>
              </a:rPr>
              <a:t>torrvaror</a:t>
            </a:r>
            <a:r>
              <a:rPr lang="sv-SE" sz="2400" dirty="0">
                <a:effectLst/>
                <a:latin typeface="Arial" panose="020B0604020202020204" pitchFamily="34" charset="0"/>
                <a:ea typeface="Calibri" panose="020F0502020204030204" pitchFamily="34" charset="0"/>
                <a:cs typeface="Arial" panose="020B0604020202020204" pitchFamily="34" charset="0"/>
              </a:rPr>
              <a:t>, kylvaror, frysvaror och diskrum, tillredningsplats/kök osv</a:t>
            </a:r>
            <a:br>
              <a:rPr lang="sv-SE" sz="2400" dirty="0">
                <a:effectLst/>
                <a:latin typeface="Arial" panose="020B0604020202020204" pitchFamily="34" charset="0"/>
                <a:ea typeface="Calibri" panose="020F0502020204030204" pitchFamily="34" charset="0"/>
                <a:cs typeface="Arial" panose="020B0604020202020204" pitchFamily="34" charset="0"/>
              </a:rPr>
            </a:br>
            <a:endParaRPr lang="sv-SE" sz="2400" dirty="0">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a:effectLst/>
                <a:latin typeface="Arial" panose="020B0604020202020204" pitchFamily="34" charset="0"/>
                <a:ea typeface="Calibri" panose="020F0502020204030204" pitchFamily="34" charset="0"/>
                <a:cs typeface="Arial" panose="020B0604020202020204" pitchFamily="34" charset="0"/>
              </a:rPr>
              <a:t>Se till att maten har en hög temperatur. Ge akt på risken för brännskador!</a:t>
            </a:r>
            <a:br>
              <a:rPr lang="sv-SE" sz="2400" dirty="0">
                <a:effectLst/>
                <a:latin typeface="Arial" panose="020B0604020202020204" pitchFamily="34" charset="0"/>
                <a:ea typeface="Calibri" panose="020F0502020204030204" pitchFamily="34" charset="0"/>
                <a:cs typeface="Arial" panose="020B0604020202020204" pitchFamily="34" charset="0"/>
              </a:rPr>
            </a:br>
            <a:endParaRPr lang="sv-SE" sz="24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sv-SE" sz="2400" dirty="0">
                <a:latin typeface="Arial" panose="020B0604020202020204" pitchFamily="34" charset="0"/>
                <a:ea typeface="Calibri" panose="020F0502020204030204" pitchFamily="34" charset="0"/>
                <a:cs typeface="Arial" panose="020B0604020202020204" pitchFamily="34" charset="0"/>
              </a:rPr>
              <a:t>Servering skall ske på en plats som är väl avgränsad. </a:t>
            </a:r>
            <a:br>
              <a:rPr lang="sv-SE" sz="2400" dirty="0">
                <a:effectLst/>
                <a:latin typeface="Arial" panose="020B0604020202020204" pitchFamily="34" charset="0"/>
                <a:ea typeface="Calibri" panose="020F0502020204030204" pitchFamily="34" charset="0"/>
                <a:cs typeface="Arial" panose="020B0604020202020204" pitchFamily="34" charset="0"/>
              </a:rPr>
            </a:br>
            <a:endParaRPr lang="sv-SE" sz="2400" dirty="0">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a:effectLst/>
                <a:latin typeface="Arial" panose="020B0604020202020204" pitchFamily="34" charset="0"/>
                <a:ea typeface="Calibri" panose="020F0502020204030204" pitchFamily="34" charset="0"/>
                <a:cs typeface="Arial" panose="020B0604020202020204" pitchFamily="34" charset="0"/>
              </a:rPr>
              <a:t>Vid mobila serveringar är engångsmaterial som är komposterbart att föredra.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7566" y="1018286"/>
            <a:ext cx="5697606" cy="4316724"/>
          </a:xfrm>
          <a:prstGeom prst="rect">
            <a:avLst/>
          </a:prstGeom>
          <a:ln>
            <a:noFill/>
          </a:ln>
          <a:effectLst>
            <a:softEdge rad="112500"/>
          </a:effectLst>
        </p:spPr>
      </p:pic>
      <p:sp>
        <p:nvSpPr>
          <p:cNvPr id="6" name="TextBox 5"/>
          <p:cNvSpPr txBox="1"/>
          <p:nvPr/>
        </p:nvSpPr>
        <p:spPr>
          <a:xfrm>
            <a:off x="7772398" y="5219594"/>
            <a:ext cx="3592428" cy="230832"/>
          </a:xfrm>
          <a:prstGeom prst="rect">
            <a:avLst/>
          </a:prstGeom>
          <a:noFill/>
        </p:spPr>
        <p:txBody>
          <a:bodyPr wrap="square" rtlCol="0">
            <a:spAutoFit/>
          </a:bodyPr>
          <a:lstStyle/>
          <a:p>
            <a:pPr algn="ctr"/>
            <a:r>
              <a:rPr lang="sv-SE" sz="900" i="1" dirty="0">
                <a:latin typeface="Arial" panose="020B0604020202020204" pitchFamily="34" charset="0"/>
                <a:cs typeface="Arial" panose="020B0604020202020204" pitchFamily="34" charset="0"/>
              </a:rPr>
              <a:t>Foto: </a:t>
            </a:r>
            <a:r>
              <a:rPr lang="sv-SE" sz="900" i="1" dirty="0">
                <a:latin typeface="Arial" panose="020B0604020202020204" pitchFamily="34" charset="0"/>
                <a:cs typeface="Arial" panose="020B0604020202020204" pitchFamily="34" charset="0"/>
                <a:hlinkClick r:id="rId5"/>
              </a:rPr>
              <a:t>VolunteerPower Sweden</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22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2" name="Rectangle 1"/>
          <p:cNvSpPr/>
          <p:nvPr/>
        </p:nvSpPr>
        <p:spPr>
          <a:xfrm>
            <a:off x="818147" y="1745354"/>
            <a:ext cx="8263976" cy="3416320"/>
          </a:xfrm>
          <a:prstGeom prst="rect">
            <a:avLst/>
          </a:prstGeom>
        </p:spPr>
        <p:txBody>
          <a:bodyPr wrap="square">
            <a:spAutoFit/>
          </a:bodyPr>
          <a:lstStyle/>
          <a:p>
            <a:pPr marL="342900" indent="-342900">
              <a:spcAft>
                <a:spcPts val="0"/>
              </a:spcAft>
              <a:buFont typeface="Arial" panose="020B0604020202020204" pitchFamily="34" charset="0"/>
              <a:buChar char="•"/>
            </a:pPr>
            <a:r>
              <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rPr>
              <a:t>För att göra det lättare att hitta rätt bland maten är den märkt på olika sätt. Ingredienser, vikt och annat ska synas tydligt och vara lätt att förstå.</a:t>
            </a:r>
          </a:p>
          <a:p>
            <a:pPr>
              <a:spcAft>
                <a:spcPts val="0"/>
              </a:spcAft>
            </a:pPr>
            <a:r>
              <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rPr>
              <a:t> </a:t>
            </a:r>
            <a:endParaRPr lang="sv-SE"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r>
              <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rPr>
              <a:t>Genom texter och märkning kan du jämföra innehåll, välja nyttiga varianter och undvika sådant du inte tål. Du hittar också kontaktuppgifter om du har frågor eller vill klaga.</a:t>
            </a:r>
            <a:br>
              <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itle 1"/>
          <p:cNvSpPr>
            <a:spLocks noGrp="1"/>
          </p:cNvSpPr>
          <p:nvPr>
            <p:ph type="ctrTitle"/>
          </p:nvPr>
        </p:nvSpPr>
        <p:spPr>
          <a:xfrm>
            <a:off x="706582" y="287447"/>
            <a:ext cx="10598727" cy="686329"/>
          </a:xfrm>
        </p:spPr>
        <p:txBody>
          <a:bodyPr>
            <a:normAutofit/>
          </a:bodyPr>
          <a:lstStyle/>
          <a:p>
            <a:r>
              <a:rPr lang="sv-SE" sz="3600" b="1" dirty="0">
                <a:solidFill>
                  <a:srgbClr val="005397"/>
                </a:solidFill>
                <a:latin typeface="Arial" panose="020B0604020202020204" pitchFamily="34" charset="0"/>
                <a:cs typeface="Arial" panose="020B0604020202020204" pitchFamily="34" charset="0"/>
              </a:rPr>
              <a:t>Märkning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6648" y="1840675"/>
            <a:ext cx="2228761" cy="2927268"/>
          </a:xfrm>
          <a:prstGeom prst="rect">
            <a:avLst/>
          </a:prstGeom>
          <a:ln>
            <a:noFill/>
          </a:ln>
          <a:effectLst>
            <a:softEdge rad="112500"/>
          </a:effectLst>
        </p:spPr>
      </p:pic>
    </p:spTree>
    <p:extLst>
      <p:ext uri="{BB962C8B-B14F-4D97-AF65-F5344CB8AC3E}">
        <p14:creationId xmlns:p14="http://schemas.microsoft.com/office/powerpoint/2010/main" val="250574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2" name="Rectangle 1"/>
          <p:cNvSpPr/>
          <p:nvPr/>
        </p:nvSpPr>
        <p:spPr>
          <a:xfrm>
            <a:off x="1034321" y="1228633"/>
            <a:ext cx="8309687" cy="3631763"/>
          </a:xfrm>
          <a:prstGeom prst="rect">
            <a:avLst/>
          </a:prstGeom>
        </p:spPr>
        <p:txBody>
          <a:bodyPr wrap="square">
            <a:spAutoFit/>
          </a:bodyPr>
          <a:lstStyle/>
          <a:p>
            <a:pPr marL="342900" indent="-342900">
              <a:spcAft>
                <a:spcPts val="0"/>
              </a:spcAft>
              <a:buFont typeface="Arial" panose="020B0604020202020204" pitchFamily="34" charset="0"/>
              <a:buChar char="•"/>
            </a:pPr>
            <a: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t>Om en allergisk person får i sig något hon eller han inte tål kan det leda till svåra symtom. Det finns inget botemedel för allergi. </a:t>
            </a:r>
            <a:b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br>
            <a:endParaRPr lang="sv-SE" sz="2400"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t>Fråga om </a:t>
            </a:r>
            <a:r>
              <a:rPr lang="sv-SE" sz="2400" dirty="0" err="1">
                <a:solidFill>
                  <a:srgbClr val="262626"/>
                </a:solidFill>
                <a:latin typeface="Arial" panose="020B0604020202020204" pitchFamily="34" charset="0"/>
                <a:ea typeface="Calibri" panose="020F0502020204030204" pitchFamily="34" charset="0"/>
                <a:cs typeface="Arial" panose="020B0604020202020204" pitchFamily="34" charset="0"/>
              </a:rPr>
              <a:t>ev</a:t>
            </a:r>
            <a: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t> allergier innan du delar ut livsmedel</a:t>
            </a:r>
            <a:br>
              <a:rPr lang="sv-SE" sz="2400" b="1" dirty="0">
                <a:solidFill>
                  <a:srgbClr val="262626"/>
                </a:solidFill>
                <a:latin typeface="Arial" panose="020B0604020202020204" pitchFamily="34" charset="0"/>
                <a:ea typeface="Calibri" panose="020F0502020204030204" pitchFamily="34" charset="0"/>
                <a:cs typeface="Arial" panose="020B0604020202020204" pitchFamily="34" charset="0"/>
              </a:rPr>
            </a:br>
            <a:endParaRPr lang="sv-SE" sz="2400" b="1"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t>Märkning av livsmedel</a:t>
            </a:r>
            <a:br>
              <a:rPr lang="sv-SE" sz="2400" b="1" dirty="0">
                <a:solidFill>
                  <a:srgbClr val="262626"/>
                </a:solidFill>
                <a:latin typeface="Arial" panose="020B0604020202020204" pitchFamily="34" charset="0"/>
                <a:ea typeface="Calibri" panose="020F0502020204030204" pitchFamily="34" charset="0"/>
                <a:cs typeface="Arial" panose="020B0604020202020204" pitchFamily="34" charset="0"/>
              </a:rPr>
            </a:br>
            <a:endParaRPr lang="sv-SE" sz="2400" b="1"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endParaRPr lang="sv-SE" sz="2400" b="1"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sv-SE" sz="1400" b="1" dirty="0">
              <a:latin typeface="Arial" panose="020B0604020202020204" pitchFamily="34" charset="0"/>
              <a:ea typeface="Calibri" panose="020F0502020204030204" pitchFamily="34" charset="0"/>
              <a:cs typeface="Arial" panose="020B0604020202020204" pitchFamily="34" charset="0"/>
            </a:endParaRPr>
          </a:p>
        </p:txBody>
      </p:sp>
      <p:sp>
        <p:nvSpPr>
          <p:cNvPr id="5" name="Title 1"/>
          <p:cNvSpPr>
            <a:spLocks noGrp="1"/>
          </p:cNvSpPr>
          <p:nvPr>
            <p:ph type="ctrTitle"/>
          </p:nvPr>
        </p:nvSpPr>
        <p:spPr>
          <a:xfrm>
            <a:off x="706582" y="287447"/>
            <a:ext cx="10598727" cy="686329"/>
          </a:xfrm>
        </p:spPr>
        <p:txBody>
          <a:bodyPr>
            <a:normAutofit/>
          </a:bodyPr>
          <a:lstStyle/>
          <a:p>
            <a:r>
              <a:rPr lang="sv-SE" sz="3600" b="1" dirty="0">
                <a:solidFill>
                  <a:srgbClr val="005397"/>
                </a:solidFill>
                <a:latin typeface="Arial" panose="020B0604020202020204" pitchFamily="34" charset="0"/>
                <a:cs typeface="Arial" panose="020B0604020202020204" pitchFamily="34" charset="0"/>
              </a:rPr>
              <a:t>Allergier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267" y="2186234"/>
            <a:ext cx="2066925" cy="2295525"/>
          </a:xfrm>
          <a:prstGeom prst="rect">
            <a:avLst/>
          </a:prstGeom>
          <a:ln>
            <a:noFill/>
          </a:ln>
          <a:effectLst>
            <a:softEdge rad="112500"/>
          </a:effectLst>
        </p:spPr>
      </p:pic>
    </p:spTree>
    <p:extLst>
      <p:ext uri="{BB962C8B-B14F-4D97-AF65-F5344CB8AC3E}">
        <p14:creationId xmlns:p14="http://schemas.microsoft.com/office/powerpoint/2010/main" val="375616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sp>
        <p:nvSpPr>
          <p:cNvPr id="5" name="Title 1"/>
          <p:cNvSpPr txBox="1">
            <a:spLocks/>
          </p:cNvSpPr>
          <p:nvPr/>
        </p:nvSpPr>
        <p:spPr>
          <a:xfrm>
            <a:off x="3302329" y="174633"/>
            <a:ext cx="6411687" cy="686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rgbClr val="005397"/>
                </a:solidFill>
                <a:latin typeface="Arial" panose="020B0604020202020204" pitchFamily="34" charset="0"/>
                <a:cs typeface="Arial" panose="020B0604020202020204" pitchFamily="34" charset="0"/>
              </a:rPr>
              <a:t>Diskutera!</a:t>
            </a:r>
          </a:p>
        </p:txBody>
      </p:sp>
      <p:sp>
        <p:nvSpPr>
          <p:cNvPr id="6" name="Rectangle 5"/>
          <p:cNvSpPr/>
          <p:nvPr/>
        </p:nvSpPr>
        <p:spPr>
          <a:xfrm rot="900000">
            <a:off x="8855550" y="2410672"/>
            <a:ext cx="2344983" cy="240065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tileRect/>
          </a:gradFill>
          <a:effectLst>
            <a:glow rad="228600">
              <a:schemeClr val="accent1">
                <a:satMod val="175000"/>
                <a:alpha val="40000"/>
              </a:schemeClr>
            </a:glow>
          </a:effectLst>
        </p:spPr>
        <p:txBody>
          <a:bodyPr wrap="square" lIns="91440" tIns="45720" rIns="91440" bIns="45720">
            <a:spAutoFit/>
          </a:bodyPr>
          <a:lstStyle/>
          <a:p>
            <a:pPr algn="ctr"/>
            <a:r>
              <a:rPr lang="en-US" sz="15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sz="15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Content Placeholder 2"/>
          <p:cNvSpPr>
            <a:spLocks noGrp="1"/>
          </p:cNvSpPr>
          <p:nvPr>
            <p:ph idx="1"/>
          </p:nvPr>
        </p:nvSpPr>
        <p:spPr>
          <a:xfrm>
            <a:off x="564129" y="1409413"/>
            <a:ext cx="7321710" cy="4553513"/>
          </a:xfrm>
        </p:spPr>
        <p:txBody>
          <a:bodyPr>
            <a:normAutofit/>
          </a:bodyPr>
          <a:lstStyle/>
          <a:p>
            <a:pPr lvl="1"/>
            <a:r>
              <a:rPr lang="sv-SE" dirty="0">
                <a:latin typeface="Arial" panose="020B0604020202020204" pitchFamily="34" charset="0"/>
                <a:cs typeface="Arial" panose="020B0604020202020204" pitchFamily="34" charset="0"/>
              </a:rPr>
              <a:t>Vilka åtgärder kring personlig hygien bör du som </a:t>
            </a:r>
            <a:r>
              <a:rPr lang="sv-SE" dirty="0" err="1">
                <a:latin typeface="Arial" panose="020B0604020202020204" pitchFamily="34" charset="0"/>
                <a:cs typeface="Arial" panose="020B0604020202020204" pitchFamily="34" charset="0"/>
              </a:rPr>
              <a:t>FRG:are</a:t>
            </a:r>
            <a:r>
              <a:rPr lang="sv-SE" dirty="0">
                <a:latin typeface="Arial" panose="020B0604020202020204" pitchFamily="34" charset="0"/>
                <a:cs typeface="Arial" panose="020B0604020202020204" pitchFamily="34" charset="0"/>
              </a:rPr>
              <a:t> vidta vid livsmedelshantering?</a:t>
            </a:r>
            <a:br>
              <a:rPr lang="sv-SE" dirty="0">
                <a:latin typeface="Arial" panose="020B0604020202020204" pitchFamily="34" charset="0"/>
                <a:cs typeface="Arial" panose="020B0604020202020204" pitchFamily="34" charset="0"/>
              </a:rPr>
            </a:br>
            <a:endParaRPr lang="sv-SE" dirty="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Vad är goda grundförutsättningar för livsmedelshantering?</a:t>
            </a: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44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3" name="Title 1"/>
          <p:cNvSpPr>
            <a:spLocks noGrp="1"/>
          </p:cNvSpPr>
          <p:nvPr>
            <p:ph type="ctrTitle"/>
          </p:nvPr>
        </p:nvSpPr>
        <p:spPr>
          <a:xfrm>
            <a:off x="706582" y="287447"/>
            <a:ext cx="10598727" cy="686329"/>
          </a:xfrm>
        </p:spPr>
        <p:txBody>
          <a:bodyPr>
            <a:normAutofit/>
          </a:bodyPr>
          <a:lstStyle/>
          <a:p>
            <a:r>
              <a:rPr lang="sv-SE" sz="3600" b="1" dirty="0">
                <a:solidFill>
                  <a:srgbClr val="005397"/>
                </a:solidFill>
                <a:latin typeface="Arial" panose="020B0604020202020204" pitchFamily="34" charset="0"/>
                <a:cs typeface="Arial" panose="020B0604020202020204" pitchFamily="34" charset="0"/>
              </a:rPr>
              <a:t>Hygien</a:t>
            </a:r>
          </a:p>
        </p:txBody>
      </p:sp>
      <p:sp>
        <p:nvSpPr>
          <p:cNvPr id="2" name="Rectangle 1"/>
          <p:cNvSpPr/>
          <p:nvPr/>
        </p:nvSpPr>
        <p:spPr>
          <a:xfrm>
            <a:off x="3841101" y="1407226"/>
            <a:ext cx="7719527" cy="3416320"/>
          </a:xfrm>
          <a:prstGeom prst="rect">
            <a:avLst/>
          </a:prstGeom>
        </p:spPr>
        <p:txBody>
          <a:bodyPr wrap="square">
            <a:spAutoFit/>
          </a:bodyPr>
          <a:lstStyle/>
          <a:p>
            <a:pPr marL="342900" indent="-342900">
              <a:buFont typeface="Arial" panose="020B0604020202020204" pitchFamily="34" charset="0"/>
              <a:buChar char="•"/>
            </a:pPr>
            <a:r>
              <a:rPr lang="sv-SE" sz="2400" dirty="0">
                <a:effectLst/>
                <a:latin typeface="Arial" panose="020B0604020202020204" pitchFamily="34" charset="0"/>
                <a:ea typeface="Calibri" panose="020F0502020204030204" pitchFamily="34" charset="0"/>
                <a:cs typeface="Arial" panose="020B0604020202020204" pitchFamily="34" charset="0"/>
              </a:rPr>
              <a:t>De som arbetar där livsmedel hanteras ska iaktta </a:t>
            </a:r>
            <a:r>
              <a:rPr lang="sv-SE" sz="2400" dirty="0">
                <a:latin typeface="Arial" panose="020B0604020202020204" pitchFamily="34" charset="0"/>
                <a:ea typeface="Calibri" panose="020F0502020204030204" pitchFamily="34" charset="0"/>
                <a:cs typeface="Arial" panose="020B0604020202020204" pitchFamily="34" charset="0"/>
              </a:rPr>
              <a:t>korrekt </a:t>
            </a:r>
            <a:r>
              <a:rPr lang="sv-SE" sz="2400" dirty="0">
                <a:effectLst/>
                <a:latin typeface="Arial" panose="020B0604020202020204" pitchFamily="34" charset="0"/>
                <a:ea typeface="Calibri" panose="020F0502020204030204" pitchFamily="34" charset="0"/>
                <a:cs typeface="Arial" panose="020B0604020202020204" pitchFamily="34" charset="0"/>
              </a:rPr>
              <a:t>hygien</a:t>
            </a:r>
            <a:br>
              <a:rPr lang="sv-SE" sz="2400" dirty="0">
                <a:effectLst/>
                <a:latin typeface="Arial" panose="020B0604020202020204" pitchFamily="34" charset="0"/>
                <a:ea typeface="Calibri" panose="020F0502020204030204" pitchFamily="34" charset="0"/>
                <a:cs typeface="Arial" panose="020B0604020202020204" pitchFamily="34" charset="0"/>
              </a:rPr>
            </a:br>
            <a:endParaRPr lang="sv-SE"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sv-SE" sz="2400" dirty="0">
                <a:effectLst/>
                <a:latin typeface="Arial" panose="020B0604020202020204" pitchFamily="34" charset="0"/>
                <a:ea typeface="Calibri" panose="020F0502020204030204" pitchFamily="34" charset="0"/>
                <a:cs typeface="Arial" panose="020B0604020202020204" pitchFamily="34" charset="0"/>
              </a:rPr>
              <a:t>Krav på personlig hygien gäller alltså fler än de som vanligen anses som ”livsmedelspersonal”</a:t>
            </a:r>
            <a:br>
              <a:rPr lang="sv-SE" sz="2400" dirty="0">
                <a:effectLst/>
                <a:latin typeface="Arial" panose="020B0604020202020204" pitchFamily="34" charset="0"/>
                <a:ea typeface="Calibri" panose="020F0502020204030204" pitchFamily="34" charset="0"/>
                <a:cs typeface="Arial" panose="020B0604020202020204" pitchFamily="34" charset="0"/>
              </a:rPr>
            </a:br>
            <a:endParaRPr lang="sv-SE"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sv-SE" sz="2400" dirty="0">
                <a:effectLst/>
                <a:latin typeface="Arial" panose="020B0604020202020204" pitchFamily="34" charset="0"/>
                <a:ea typeface="Calibri" panose="020F0502020204030204" pitchFamily="34" charset="0"/>
                <a:cs typeface="Arial" panose="020B0604020202020204" pitchFamily="34" charset="0"/>
              </a:rPr>
              <a:t>De personer som arbetar på platser där livsmedel hanteras ska även bära lämpliga, rena och, när det är nödvändigt, skyddande kläder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465" y="1407226"/>
            <a:ext cx="2874845" cy="3492564"/>
          </a:xfrm>
          <a:prstGeom prst="rect">
            <a:avLst/>
          </a:prstGeom>
          <a:ln>
            <a:noFill/>
          </a:ln>
          <a:effectLst>
            <a:softEdge rad="112500"/>
          </a:effectLst>
        </p:spPr>
      </p:pic>
      <p:sp>
        <p:nvSpPr>
          <p:cNvPr id="6" name="TextBox 5"/>
          <p:cNvSpPr txBox="1"/>
          <p:nvPr/>
        </p:nvSpPr>
        <p:spPr>
          <a:xfrm>
            <a:off x="248673" y="4998798"/>
            <a:ext cx="3592428" cy="230832"/>
          </a:xfrm>
          <a:prstGeom prst="rect">
            <a:avLst/>
          </a:prstGeom>
          <a:noFill/>
        </p:spPr>
        <p:txBody>
          <a:bodyPr wrap="square" rtlCol="0">
            <a:spAutoFit/>
          </a:bodyPr>
          <a:lstStyle/>
          <a:p>
            <a:pPr algn="ctr"/>
            <a:r>
              <a:rPr lang="sv-SE" sz="900" i="1" dirty="0">
                <a:latin typeface="Arial" panose="020B0604020202020204" pitchFamily="34" charset="0"/>
                <a:cs typeface="Arial" panose="020B0604020202020204" pitchFamily="34" charset="0"/>
              </a:rPr>
              <a:t>Foto: </a:t>
            </a:r>
            <a:r>
              <a:rPr lang="sv-SE" sz="900" i="1" dirty="0">
                <a:latin typeface="Arial" panose="020B0604020202020204" pitchFamily="34" charset="0"/>
                <a:cs typeface="Arial" panose="020B0604020202020204" pitchFamily="34" charset="0"/>
                <a:hlinkClick r:id="rId5"/>
              </a:rPr>
              <a:t>VolunteerPower Sweden</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53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2" name="Rectangle 1"/>
          <p:cNvSpPr/>
          <p:nvPr/>
        </p:nvSpPr>
        <p:spPr>
          <a:xfrm>
            <a:off x="385010" y="1013357"/>
            <a:ext cx="11454063" cy="3416320"/>
          </a:xfrm>
          <a:prstGeom prst="rect">
            <a:avLst/>
          </a:prstGeom>
        </p:spPr>
        <p:txBody>
          <a:bodyPr wrap="square">
            <a:spAutoFit/>
          </a:bodyPr>
          <a:lstStyle/>
          <a:p>
            <a:pPr marL="342900" indent="-342900">
              <a:spcAft>
                <a:spcPts val="0"/>
              </a:spcAft>
              <a:buFont typeface="Arial" panose="020B0604020202020204" pitchFamily="34" charset="0"/>
              <a:buChar char="•"/>
            </a:pPr>
            <a:r>
              <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rPr>
              <a:t>Kommunerna har uppgjorda rutiner och egenkontroller i sitt dagliga arbete. </a:t>
            </a:r>
            <a: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t>O</a:t>
            </a:r>
            <a:r>
              <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rPr>
              <a:t>m FRG får uppdrag att hjälpa till med livsmedelshantering är det kommunens ansvar att egenkontroll finns - däremot är det inget som hindrar att man har egna uppgjorda rutiner som gäller gruppen. </a:t>
            </a:r>
            <a:endParaRPr lang="sv-SE" sz="24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sv-SE" sz="2400" u="none" strike="noStrike" dirty="0">
              <a:solidFill>
                <a:srgbClr val="0B5CBE"/>
              </a:solidFill>
              <a:effectLst/>
              <a:latin typeface="Arial" panose="020B0604020202020204" pitchFamily="34" charset="0"/>
              <a:ea typeface="Calibri" panose="020F0502020204030204" pitchFamily="34" charset="0"/>
              <a:cs typeface="Arial" panose="020B0604020202020204" pitchFamily="34" charset="0"/>
              <a:hlinkClick r:id="rId4"/>
            </a:endParaRPr>
          </a:p>
          <a:p>
            <a:pPr marL="342900" indent="-342900">
              <a:spcAft>
                <a:spcPts val="0"/>
              </a:spcAft>
              <a:buFont typeface="Arial" panose="020B0604020202020204" pitchFamily="34" charset="0"/>
              <a:buChar char="•"/>
            </a:pPr>
            <a:r>
              <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rPr>
              <a:t>Goda grundförutsättningar</a:t>
            </a:r>
            <a:br>
              <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rPr>
            </a:br>
            <a: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t>A</a:t>
            </a:r>
            <a:r>
              <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rPr>
              <a:t>tt verksamheten har bra lokaler, lämplig utrustning och goda arbetsrutiner.</a:t>
            </a:r>
          </a:p>
          <a:p>
            <a:pPr>
              <a:spcAft>
                <a:spcPts val="0"/>
              </a:spcAft>
            </a:pPr>
            <a:endParaRPr lang="sv-SE"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itle 1"/>
          <p:cNvSpPr>
            <a:spLocks noGrp="1"/>
          </p:cNvSpPr>
          <p:nvPr>
            <p:ph type="ctrTitle"/>
          </p:nvPr>
        </p:nvSpPr>
        <p:spPr>
          <a:xfrm>
            <a:off x="699707" y="204739"/>
            <a:ext cx="10598727" cy="686329"/>
          </a:xfrm>
        </p:spPr>
        <p:txBody>
          <a:bodyPr>
            <a:normAutofit/>
          </a:bodyPr>
          <a:lstStyle/>
          <a:p>
            <a:r>
              <a:rPr lang="sv-SE" sz="3600" b="1" dirty="0">
                <a:solidFill>
                  <a:srgbClr val="005397"/>
                </a:solidFill>
                <a:latin typeface="Arial" panose="020B0604020202020204" pitchFamily="34" charset="0"/>
                <a:cs typeface="Arial" panose="020B0604020202020204" pitchFamily="34" charset="0"/>
              </a:rPr>
              <a:t>Egenkontroll</a:t>
            </a:r>
          </a:p>
        </p:txBody>
      </p:sp>
    </p:spTree>
    <p:extLst>
      <p:ext uri="{BB962C8B-B14F-4D97-AF65-F5344CB8AC3E}">
        <p14:creationId xmlns:p14="http://schemas.microsoft.com/office/powerpoint/2010/main" val="4157151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sp>
        <p:nvSpPr>
          <p:cNvPr id="5" name="Title 1"/>
          <p:cNvSpPr txBox="1">
            <a:spLocks/>
          </p:cNvSpPr>
          <p:nvPr/>
        </p:nvSpPr>
        <p:spPr>
          <a:xfrm>
            <a:off x="3302329" y="174633"/>
            <a:ext cx="6411687" cy="686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rgbClr val="005397"/>
                </a:solidFill>
                <a:latin typeface="Arial" panose="020B0604020202020204" pitchFamily="34" charset="0"/>
                <a:cs typeface="Arial" panose="020B0604020202020204" pitchFamily="34" charset="0"/>
              </a:rPr>
              <a:t>Diskutera!</a:t>
            </a:r>
          </a:p>
        </p:txBody>
      </p:sp>
      <p:sp>
        <p:nvSpPr>
          <p:cNvPr id="6" name="Rectangle 5"/>
          <p:cNvSpPr/>
          <p:nvPr/>
        </p:nvSpPr>
        <p:spPr>
          <a:xfrm rot="900000">
            <a:off x="8855550" y="2410672"/>
            <a:ext cx="2344983" cy="240065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tileRect/>
          </a:gradFill>
          <a:effectLst>
            <a:glow rad="228600">
              <a:schemeClr val="accent1">
                <a:satMod val="175000"/>
                <a:alpha val="40000"/>
              </a:schemeClr>
            </a:glow>
          </a:effectLst>
        </p:spPr>
        <p:txBody>
          <a:bodyPr wrap="square" lIns="91440" tIns="45720" rIns="91440" bIns="45720">
            <a:spAutoFit/>
          </a:bodyPr>
          <a:lstStyle/>
          <a:p>
            <a:pPr algn="ctr"/>
            <a:r>
              <a:rPr lang="en-US" sz="15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sz="15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Content Placeholder 2"/>
          <p:cNvSpPr>
            <a:spLocks noGrp="1"/>
          </p:cNvSpPr>
          <p:nvPr>
            <p:ph idx="1"/>
          </p:nvPr>
        </p:nvSpPr>
        <p:spPr>
          <a:xfrm>
            <a:off x="605381" y="1292535"/>
            <a:ext cx="7321710" cy="5268532"/>
          </a:xfrm>
        </p:spPr>
        <p:txBody>
          <a:bodyPr>
            <a:normAutofit/>
          </a:bodyPr>
          <a:lstStyle/>
          <a:p>
            <a:pPr lvl="1"/>
            <a:r>
              <a:rPr lang="sv-SE" dirty="0">
                <a:latin typeface="Arial" panose="020B0604020202020204" pitchFamily="34" charset="0"/>
                <a:cs typeface="Arial" panose="020B0604020202020204" pitchFamily="34" charset="0"/>
              </a:rPr>
              <a:t>Vilka hygienåtgärder bör du som </a:t>
            </a:r>
            <a:r>
              <a:rPr lang="sv-SE" dirty="0" err="1">
                <a:latin typeface="Arial" panose="020B0604020202020204" pitchFamily="34" charset="0"/>
                <a:cs typeface="Arial" panose="020B0604020202020204" pitchFamily="34" charset="0"/>
              </a:rPr>
              <a:t>FRG:are</a:t>
            </a:r>
            <a:r>
              <a:rPr lang="sv-SE" dirty="0">
                <a:latin typeface="Arial" panose="020B0604020202020204" pitchFamily="34" charset="0"/>
                <a:cs typeface="Arial" panose="020B0604020202020204" pitchFamily="34" charset="0"/>
              </a:rPr>
              <a:t> vidta vid hantering av dricksvatten?</a:t>
            </a:r>
          </a:p>
          <a:p>
            <a:pPr lvl="1"/>
            <a:endParaRPr lang="sv-SE" dirty="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 Hur säkerställer man att vatten är drickbart om man är osäker på kvaliteten?</a:t>
            </a:r>
          </a:p>
          <a:p>
            <a:pPr lvl="1"/>
            <a:endParaRPr lang="sv-SE" dirty="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Vilka tappställen bör man undvika att ta vatten ifrån vid ett krisläge med tanke på smittrisk?</a:t>
            </a:r>
          </a:p>
          <a:p>
            <a:pPr lvl="1"/>
            <a:endParaRPr lang="sv-SE" dirty="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Hur ska buteljerat vatten förvaras?</a:t>
            </a:r>
          </a:p>
          <a:p>
            <a:pPr lvl="1"/>
            <a:endParaRPr lang="sv-SE" dirty="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Hur kan FRG förbereda sig på uppgifter kring detta?</a:t>
            </a: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723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3" name="Title 1"/>
          <p:cNvSpPr>
            <a:spLocks noGrp="1"/>
          </p:cNvSpPr>
          <p:nvPr>
            <p:ph type="ctrTitle"/>
          </p:nvPr>
        </p:nvSpPr>
        <p:spPr>
          <a:xfrm>
            <a:off x="706582" y="287447"/>
            <a:ext cx="10598727" cy="686329"/>
          </a:xfrm>
        </p:spPr>
        <p:txBody>
          <a:bodyPr>
            <a:noAutofit/>
          </a:bodyPr>
          <a:lstStyle/>
          <a:p>
            <a:r>
              <a:rPr lang="sv-SE" sz="4400" b="1" dirty="0">
                <a:solidFill>
                  <a:srgbClr val="005397"/>
                </a:solidFill>
                <a:latin typeface="Arial" panose="020B0604020202020204" pitchFamily="34" charset="0"/>
                <a:cs typeface="Arial" panose="020B0604020202020204" pitchFamily="34" charset="0"/>
              </a:rPr>
              <a:t>Dricksvatten</a:t>
            </a:r>
          </a:p>
        </p:txBody>
      </p:sp>
      <p:sp>
        <p:nvSpPr>
          <p:cNvPr id="2" name="Rectangle 1"/>
          <p:cNvSpPr/>
          <p:nvPr/>
        </p:nvSpPr>
        <p:spPr>
          <a:xfrm>
            <a:off x="2019794" y="1391602"/>
            <a:ext cx="8572996" cy="4647426"/>
          </a:xfrm>
          <a:prstGeom prst="rect">
            <a:avLst/>
          </a:prstGeom>
        </p:spPr>
        <p:txBody>
          <a:bodyPr wrap="square">
            <a:spAutoFit/>
          </a:bodyPr>
          <a:lstStyle/>
          <a:p>
            <a:pPr>
              <a:spcAft>
                <a:spcPts val="0"/>
              </a:spcAft>
            </a:pPr>
            <a:r>
              <a:rPr lang="sv-SE" sz="1600" dirty="0">
                <a:effectLst/>
                <a:latin typeface="Arial" panose="020B0604020202020204" pitchFamily="34" charset="0"/>
                <a:ea typeface="Calibri" panose="020F0502020204030204" pitchFamily="34" charset="0"/>
                <a:cs typeface="Arial" panose="020B0604020202020204" pitchFamily="34" charset="0"/>
              </a:rPr>
              <a:t> </a:t>
            </a:r>
          </a:p>
          <a:p>
            <a:pPr marL="342900" indent="-342900">
              <a:spcAft>
                <a:spcPts val="0"/>
              </a:spcAft>
              <a:buFont typeface="Arial" panose="020B0604020202020204" pitchFamily="34" charset="0"/>
              <a:buChar char="•"/>
            </a:pPr>
            <a:r>
              <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rPr>
              <a:t>Dricksvatten är vårt viktigaste livsmedel</a:t>
            </a:r>
            <a:br>
              <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r>
              <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rPr>
              <a:t>I Sverige använder varje invånare cirka 160 liter vatten per dag, varav tio liter till dryck och matlagning</a:t>
            </a:r>
            <a:b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br>
            <a:endPar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r>
              <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rPr>
              <a:t>I Sverige är det självklart att vi ska kunna dricka vattnet direkt ur kranen utan att bli sjuka och vi vill inte heller att vattnet ska vara grumligt, färgat eller lukta illa</a:t>
            </a:r>
            <a:br>
              <a:rPr lang="sv-SE" sz="2400" dirty="0">
                <a:solidFill>
                  <a:srgbClr val="262626"/>
                </a:solidFill>
                <a:latin typeface="Arial" panose="020B0604020202020204" pitchFamily="34" charset="0"/>
                <a:ea typeface="Calibri" panose="020F0502020204030204" pitchFamily="34" charset="0"/>
                <a:cs typeface="Arial" panose="020B0604020202020204" pitchFamily="34" charset="0"/>
              </a:rPr>
            </a:br>
            <a:endPar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r>
              <a:rPr lang="sv-SE" sz="2400" dirty="0">
                <a:solidFill>
                  <a:srgbClr val="262626"/>
                </a:solidFill>
                <a:effectLst/>
                <a:latin typeface="Arial" panose="020B0604020202020204" pitchFamily="34" charset="0"/>
                <a:ea typeface="Calibri" panose="020F0502020204030204" pitchFamily="34" charset="0"/>
                <a:cs typeface="Arial" panose="020B0604020202020204" pitchFamily="34" charset="0"/>
              </a:rPr>
              <a:t>Bra dricksvatten är också en förutsättning för att livsmedelsindustri ska fungera</a:t>
            </a:r>
          </a:p>
          <a:p>
            <a:pPr>
              <a:spcAft>
                <a:spcPts val="0"/>
              </a:spcAft>
            </a:pPr>
            <a:endParaRPr lang="sv-SE"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9843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3" name="Title 1"/>
          <p:cNvSpPr>
            <a:spLocks noGrp="1"/>
          </p:cNvSpPr>
          <p:nvPr>
            <p:ph type="ctrTitle"/>
          </p:nvPr>
        </p:nvSpPr>
        <p:spPr>
          <a:xfrm>
            <a:off x="706582" y="287447"/>
            <a:ext cx="10598727" cy="686329"/>
          </a:xfrm>
        </p:spPr>
        <p:txBody>
          <a:bodyPr>
            <a:noAutofit/>
          </a:bodyPr>
          <a:lstStyle/>
          <a:p>
            <a:r>
              <a:rPr lang="sv-SE" sz="4000" b="1" dirty="0">
                <a:solidFill>
                  <a:srgbClr val="005397"/>
                </a:solidFill>
                <a:latin typeface="Arial" panose="020B0604020202020204" pitchFamily="34" charset="0"/>
                <a:cs typeface="Arial" panose="020B0604020202020204" pitchFamily="34" charset="0"/>
              </a:rPr>
              <a:t>VAKA – nationell vattenkatastrofgrupp</a:t>
            </a:r>
          </a:p>
        </p:txBody>
      </p:sp>
      <p:sp>
        <p:nvSpPr>
          <p:cNvPr id="2" name="Rectangle 1"/>
          <p:cNvSpPr/>
          <p:nvPr/>
        </p:nvSpPr>
        <p:spPr>
          <a:xfrm>
            <a:off x="1066800" y="1709102"/>
            <a:ext cx="9525990" cy="2923877"/>
          </a:xfrm>
          <a:prstGeom prst="rect">
            <a:avLst/>
          </a:prstGeom>
        </p:spPr>
        <p:txBody>
          <a:bodyPr wrap="square">
            <a:spAutoFit/>
          </a:bodyPr>
          <a:lstStyle/>
          <a:p>
            <a:pPr>
              <a:spcAft>
                <a:spcPts val="0"/>
              </a:spcAft>
            </a:pPr>
            <a:r>
              <a:rPr lang="sv-SE" sz="1600" dirty="0">
                <a:effectLst/>
                <a:latin typeface="Arial" panose="020B0604020202020204" pitchFamily="34" charset="0"/>
                <a:ea typeface="Calibri" panose="020F0502020204030204" pitchFamily="34" charset="0"/>
                <a:cs typeface="Arial" panose="020B0604020202020204" pitchFamily="34" charset="0"/>
              </a:rPr>
              <a:t> </a:t>
            </a:r>
          </a:p>
          <a:p>
            <a:pPr>
              <a:spcAft>
                <a:spcPts val="0"/>
              </a:spcAft>
            </a:pPr>
            <a:r>
              <a:rPr lang="sv-SE" sz="2800" dirty="0"/>
              <a:t>VAKA, den nationella vattenkatastrofgruppen, ger stöd på plats eller via telefon till kommuner och dricksvattenproducenter i kriser som rör dricksvattenområdet. Stöd ges även till länsstyrelser och centrala myndigheter.</a:t>
            </a:r>
          </a:p>
          <a:p>
            <a:pPr>
              <a:spcAft>
                <a:spcPts val="0"/>
              </a:spcAft>
            </a:pPr>
            <a:endParaRPr lang="sv-SE" sz="28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sv-SE"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7867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2" name="Rectangle 1"/>
          <p:cNvSpPr/>
          <p:nvPr/>
        </p:nvSpPr>
        <p:spPr>
          <a:xfrm>
            <a:off x="821377" y="1102578"/>
            <a:ext cx="6357256" cy="5509200"/>
          </a:xfrm>
          <a:prstGeom prst="rect">
            <a:avLst/>
          </a:prstGeom>
        </p:spPr>
        <p:txBody>
          <a:bodyPr wrap="square">
            <a:spAutoFit/>
          </a:bodyPr>
          <a:lstStyle/>
          <a:p>
            <a:pPr marL="285750" indent="-285750">
              <a:spcAft>
                <a:spcPts val="0"/>
              </a:spcAft>
              <a:buFont typeface="Arial" panose="020B0604020202020204" pitchFamily="34" charset="0"/>
              <a:buChar char="•"/>
            </a:pP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Vattnet som skall transporteras måste tappas på en av kommunen angiven plats.</a:t>
            </a:r>
            <a:b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Man bör undvika tappningsställe som är i gymnastiksalar, duschutrymme, städlokaler, sköljrum på vårdinrättningar, och toaletter. </a:t>
            </a:r>
            <a:b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Man måste se till att spola under en period innan påfyllning.</a:t>
            </a:r>
            <a:b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16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Se till att ha rena händer när du exempelvis fyller vattendunkar. </a:t>
            </a:r>
            <a:b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b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Materialet man fyller i skall vara rent och urspolat.</a:t>
            </a:r>
            <a:b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solidFill>
                  <a:srgbClr val="262626"/>
                </a:solidFill>
                <a:latin typeface="Arial" panose="020B0604020202020204" pitchFamily="34" charset="0"/>
                <a:ea typeface="Calibri" panose="020F0502020204030204" pitchFamily="34" charset="0"/>
                <a:cs typeface="Arial" panose="020B0604020202020204" pitchFamily="34" charset="0"/>
              </a:rPr>
              <a:t>M</a:t>
            </a: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an kan alltid lukta i kärlet för att kontrollera att det inte avger en konstig doft eller att man ser missfärgning i dunken.</a:t>
            </a:r>
            <a:b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De flesta plastdunkar idag är godkända för vattenförvaring. Man bör om möjligt undvika dunkar/kärl som använts till annat innan. </a:t>
            </a:r>
            <a:b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br>
            <a:endPar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Kärlen skall förslutas och förhållas så kallt och mörkt som möjligt. Man bör undvika att placera kärl i direkt sol, som är en risk för tillväxt av bakterier och vattenförändringar. En presenning är bra att täcka med.</a:t>
            </a:r>
            <a:endParaRPr lang="sv-SE"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itle 1"/>
          <p:cNvSpPr>
            <a:spLocks noGrp="1"/>
          </p:cNvSpPr>
          <p:nvPr>
            <p:ph type="ctrTitle"/>
          </p:nvPr>
        </p:nvSpPr>
        <p:spPr>
          <a:xfrm>
            <a:off x="706582" y="287447"/>
            <a:ext cx="10598727" cy="686329"/>
          </a:xfrm>
        </p:spPr>
        <p:txBody>
          <a:bodyPr>
            <a:normAutofit/>
          </a:bodyPr>
          <a:lstStyle/>
          <a:p>
            <a:r>
              <a:rPr lang="sv-SE" sz="3600" b="1" dirty="0">
                <a:solidFill>
                  <a:srgbClr val="005397"/>
                </a:solidFill>
                <a:latin typeface="Arial" panose="020B0604020202020204" pitchFamily="34" charset="0"/>
                <a:cs typeface="Arial" panose="020B0604020202020204" pitchFamily="34" charset="0"/>
              </a:rPr>
              <a:t>Nödvattenmateriel</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8308" y="1666847"/>
            <a:ext cx="4122320" cy="3091740"/>
          </a:xfrm>
          <a:prstGeom prst="rect">
            <a:avLst/>
          </a:prstGeom>
          <a:ln>
            <a:noFill/>
          </a:ln>
          <a:effectLst>
            <a:softEdge rad="112500"/>
          </a:effectLst>
        </p:spPr>
      </p:pic>
      <p:sp>
        <p:nvSpPr>
          <p:cNvPr id="6" name="TextBox 5"/>
          <p:cNvSpPr txBox="1"/>
          <p:nvPr/>
        </p:nvSpPr>
        <p:spPr>
          <a:xfrm>
            <a:off x="7760454" y="4764219"/>
            <a:ext cx="3592428" cy="369332"/>
          </a:xfrm>
          <a:prstGeom prst="rect">
            <a:avLst/>
          </a:prstGeom>
          <a:noFill/>
        </p:spPr>
        <p:txBody>
          <a:bodyPr wrap="square" rtlCol="0">
            <a:spAutoFit/>
          </a:bodyPr>
          <a:lstStyle/>
          <a:p>
            <a:pPr algn="ctr"/>
            <a:r>
              <a:rPr lang="sv-SE" sz="900" i="1" dirty="0">
                <a:latin typeface="Arial" panose="020B0604020202020204" pitchFamily="34" charset="0"/>
                <a:cs typeface="Arial" panose="020B0604020202020204" pitchFamily="34" charset="0"/>
              </a:rPr>
              <a:t>FRG-övning i Järfälla 2008 med utdelning av nödvatten från vattentank uppställd av kommunen. Foto: </a:t>
            </a:r>
            <a:r>
              <a:rPr lang="sv-SE" sz="900" i="1" dirty="0">
                <a:latin typeface="Arial" panose="020B0604020202020204" pitchFamily="34" charset="0"/>
                <a:cs typeface="Arial" panose="020B0604020202020204" pitchFamily="34" charset="0"/>
                <a:hlinkClick r:id="rId5"/>
              </a:rPr>
              <a:t>FRG Järfälla</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93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5" name="Title 1"/>
          <p:cNvSpPr txBox="1">
            <a:spLocks/>
          </p:cNvSpPr>
          <p:nvPr/>
        </p:nvSpPr>
        <p:spPr>
          <a:xfrm>
            <a:off x="2340864" y="2381915"/>
            <a:ext cx="8467344" cy="686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5400" b="1" dirty="0">
                <a:solidFill>
                  <a:srgbClr val="005397"/>
                </a:solidFill>
                <a:latin typeface="Arial" panose="020B0604020202020204" pitchFamily="34" charset="0"/>
                <a:cs typeface="Arial" panose="020B0604020202020204" pitchFamily="34" charset="0"/>
              </a:rPr>
              <a:t>Vad är livsmedel?</a:t>
            </a:r>
          </a:p>
        </p:txBody>
      </p:sp>
    </p:spTree>
    <p:extLst>
      <p:ext uri="{BB962C8B-B14F-4D97-AF65-F5344CB8AC3E}">
        <p14:creationId xmlns:p14="http://schemas.microsoft.com/office/powerpoint/2010/main" val="2415481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2" name="Rectangle 1"/>
          <p:cNvSpPr/>
          <p:nvPr/>
        </p:nvSpPr>
        <p:spPr>
          <a:xfrm>
            <a:off x="934192" y="1577150"/>
            <a:ext cx="6096000" cy="4278094"/>
          </a:xfrm>
          <a:prstGeom prst="rect">
            <a:avLst/>
          </a:prstGeom>
        </p:spPr>
        <p:txBody>
          <a:bodyPr>
            <a:spAutoFit/>
          </a:bodyPr>
          <a:lstStyle/>
          <a:p>
            <a:pPr marL="285750" indent="-285750">
              <a:spcAft>
                <a:spcPts val="0"/>
              </a:spcAft>
              <a:buFont typeface="Arial" panose="020B0604020202020204" pitchFamily="34" charset="0"/>
              <a:buChar char="•"/>
            </a:pP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Normalt kan vatten i tillslutet kärl och som förvarats korrekt hållas fräscht i som minst en vecka. </a:t>
            </a:r>
            <a:r>
              <a:rPr lang="sv-SE" sz="1600" dirty="0">
                <a:solidFill>
                  <a:srgbClr val="262626"/>
                </a:solidFill>
                <a:latin typeface="Arial" panose="020B0604020202020204" pitchFamily="34" charset="0"/>
                <a:ea typeface="Calibri" panose="020F0502020204030204" pitchFamily="34" charset="0"/>
                <a:cs typeface="Arial" panose="020B0604020202020204" pitchFamily="34" charset="0"/>
              </a:rPr>
              <a:t>Här gäller dock sunt förnuft och egen bedömning beroende på lukt, utseende etc.</a:t>
            </a:r>
            <a:endParaRPr lang="sv-SE"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endPar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En del kommuner använder klortabletter för att säkerställa att bakterier inte växer i vattnet. Detta gör att vattnet luktar och får smak av klor. För att bli av med detta kan vattnet kokas.</a:t>
            </a:r>
          </a:p>
          <a:p>
            <a:pPr marL="285750" indent="-285750">
              <a:spcAft>
                <a:spcPts val="0"/>
              </a:spcAft>
              <a:buFont typeface="Arial" panose="020B0604020202020204" pitchFamily="34" charset="0"/>
              <a:buChar char="•"/>
            </a:pPr>
            <a:endPar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Om man av någon anledning inte är säker på när kärlet påfylldes, skall man hälla ut innehållet och påfylla nytt vatten.</a:t>
            </a:r>
          </a:p>
          <a:p>
            <a:pPr marL="285750" indent="-285750">
              <a:spcAft>
                <a:spcPts val="0"/>
              </a:spcAft>
              <a:buFont typeface="Arial" panose="020B0604020202020204" pitchFamily="34" charset="0"/>
              <a:buChar char="•"/>
            </a:pPr>
            <a:endPar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solidFill>
                  <a:srgbClr val="262626"/>
                </a:solidFill>
                <a:latin typeface="Arial" panose="020B0604020202020204" pitchFamily="34" charset="0"/>
                <a:ea typeface="Calibri" panose="020F0502020204030204" pitchFamily="34" charset="0"/>
                <a:cs typeface="Arial" panose="020B0604020202020204" pitchFamily="34" charset="0"/>
              </a:rPr>
              <a:t>O</a:t>
            </a: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m man levererar vatten till hushåll kan man be dem koka vattnet om man är osäker. Ett problem är om man inte har möjlighet att koka; då kan buteljerat vatten vara en möjlighet. </a:t>
            </a:r>
          </a:p>
          <a:p>
            <a:pPr marL="285750" indent="-285750">
              <a:spcAft>
                <a:spcPts val="0"/>
              </a:spcAft>
              <a:buFont typeface="Arial" panose="020B0604020202020204" pitchFamily="34" charset="0"/>
              <a:buChar char="•"/>
            </a:pPr>
            <a:endPar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För buteljerat vatten gäller också principen om förvaring svalt och mörkt och att inte utsätta detta för direkt solljus</a:t>
            </a:r>
            <a:r>
              <a:rPr lang="sv-SE" sz="1600">
                <a:solidFill>
                  <a:srgbClr val="262626"/>
                </a:solidFill>
                <a:effectLst/>
                <a:latin typeface="Arial" panose="020B0604020202020204" pitchFamily="34" charset="0"/>
                <a:ea typeface="Calibri" panose="020F0502020204030204" pitchFamily="34" charset="0"/>
                <a:cs typeface="Arial" panose="020B0604020202020204" pitchFamily="34" charset="0"/>
              </a:rPr>
              <a:t>. </a:t>
            </a: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 </a:t>
            </a:r>
            <a:endParaRPr lang="sv-SE"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267" y="1777633"/>
            <a:ext cx="4227615" cy="2993731"/>
          </a:xfrm>
          <a:prstGeom prst="rect">
            <a:avLst/>
          </a:prstGeom>
          <a:ln>
            <a:noFill/>
          </a:ln>
          <a:effectLst>
            <a:softEdge rad="112500"/>
          </a:effectLst>
        </p:spPr>
      </p:pic>
      <p:sp>
        <p:nvSpPr>
          <p:cNvPr id="6" name="TextBox 5"/>
          <p:cNvSpPr txBox="1"/>
          <p:nvPr/>
        </p:nvSpPr>
        <p:spPr>
          <a:xfrm>
            <a:off x="7763117" y="4845964"/>
            <a:ext cx="3592428" cy="369332"/>
          </a:xfrm>
          <a:prstGeom prst="rect">
            <a:avLst/>
          </a:prstGeom>
          <a:noFill/>
        </p:spPr>
        <p:txBody>
          <a:bodyPr wrap="square" rtlCol="0">
            <a:spAutoFit/>
          </a:bodyPr>
          <a:lstStyle/>
          <a:p>
            <a:pPr algn="ctr"/>
            <a:r>
              <a:rPr lang="sv-SE" sz="900" i="1" dirty="0">
                <a:latin typeface="Arial" panose="020B0604020202020204" pitchFamily="34" charset="0"/>
                <a:cs typeface="Arial" panose="020B0604020202020204" pitchFamily="34" charset="0"/>
              </a:rPr>
              <a:t>Större FRG-övning i Stockholms län med uppmontering av mobila nödvattentankar. Foto: </a:t>
            </a:r>
            <a:r>
              <a:rPr lang="sv-SE" sz="900" i="1" dirty="0">
                <a:latin typeface="Arial" panose="020B0604020202020204" pitchFamily="34" charset="0"/>
                <a:cs typeface="Arial" panose="020B0604020202020204" pitchFamily="34" charset="0"/>
                <a:hlinkClick r:id="rId5"/>
              </a:rPr>
              <a:t>Civilförsvarsförbundet</a:t>
            </a:r>
            <a:endParaRPr lang="sv-SE" sz="900" i="1" dirty="0">
              <a:latin typeface="Arial" panose="020B0604020202020204" pitchFamily="34" charset="0"/>
              <a:cs typeface="Arial" panose="020B0604020202020204" pitchFamily="34" charset="0"/>
            </a:endParaRPr>
          </a:p>
        </p:txBody>
      </p:sp>
      <p:sp>
        <p:nvSpPr>
          <p:cNvPr id="7" name="Title 1"/>
          <p:cNvSpPr>
            <a:spLocks noGrp="1"/>
          </p:cNvSpPr>
          <p:nvPr>
            <p:ph type="ctrTitle"/>
          </p:nvPr>
        </p:nvSpPr>
        <p:spPr>
          <a:xfrm>
            <a:off x="706582" y="287447"/>
            <a:ext cx="10598727" cy="686329"/>
          </a:xfrm>
        </p:spPr>
        <p:txBody>
          <a:bodyPr>
            <a:normAutofit/>
          </a:bodyPr>
          <a:lstStyle/>
          <a:p>
            <a:r>
              <a:rPr lang="sv-SE" sz="3600" b="1" dirty="0">
                <a:solidFill>
                  <a:srgbClr val="005397"/>
                </a:solidFill>
                <a:latin typeface="Arial" panose="020B0604020202020204" pitchFamily="34" charset="0"/>
                <a:cs typeface="Arial" panose="020B0604020202020204" pitchFamily="34" charset="0"/>
              </a:rPr>
              <a:t>Nödvattenmateriel forts</a:t>
            </a:r>
          </a:p>
        </p:txBody>
      </p:sp>
    </p:spTree>
    <p:extLst>
      <p:ext uri="{BB962C8B-B14F-4D97-AF65-F5344CB8AC3E}">
        <p14:creationId xmlns:p14="http://schemas.microsoft.com/office/powerpoint/2010/main" val="369906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2" name="Rectangle 1"/>
          <p:cNvSpPr/>
          <p:nvPr/>
        </p:nvSpPr>
        <p:spPr>
          <a:xfrm>
            <a:off x="5001491" y="1790906"/>
            <a:ext cx="6096000" cy="3293209"/>
          </a:xfrm>
          <a:prstGeom prst="rect">
            <a:avLst/>
          </a:prstGeom>
        </p:spPr>
        <p:txBody>
          <a:bodyPr>
            <a:spAutoFit/>
          </a:bodyPr>
          <a:lstStyle/>
          <a:p>
            <a:pPr>
              <a:spcAft>
                <a:spcPts val="0"/>
              </a:spcAft>
            </a:pP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 </a:t>
            </a:r>
            <a:endParaRPr lang="sv-SE" sz="16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sv-SE" sz="1600" i="1" dirty="0">
                <a:solidFill>
                  <a:srgbClr val="262626"/>
                </a:solidFill>
                <a:effectLst/>
                <a:latin typeface="Arial" panose="020B0604020202020204" pitchFamily="34" charset="0"/>
                <a:ea typeface="Calibri" panose="020F0502020204030204" pitchFamily="34" charset="0"/>
                <a:cs typeface="Arial" panose="020B0604020202020204" pitchFamily="34" charset="0"/>
              </a:rPr>
              <a:t>Avloppsvatten</a:t>
            </a: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 som kan uppstå i samband med rengöring, diskning, tvätt etc. måste ledas bort så att färskvatten inte kontamineras eller smittas. </a:t>
            </a:r>
          </a:p>
          <a:p>
            <a:pPr>
              <a:spcAft>
                <a:spcPts val="0"/>
              </a:spcAft>
            </a:pPr>
            <a:endParaRPr lang="sv-SE" sz="1600" dirty="0">
              <a:solidFill>
                <a:srgbClr val="262626"/>
              </a:solidFill>
              <a:latin typeface="Arial" panose="020B0604020202020204" pitchFamily="34" charset="0"/>
              <a:ea typeface="Calibri" panose="020F0502020204030204" pitchFamily="34" charset="0"/>
              <a:cs typeface="Arial" panose="020B0604020202020204" pitchFamily="34" charset="0"/>
            </a:endParaRPr>
          </a:p>
          <a:p>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Kommunens avloppssystem är väl utvecklat, men under svåra regnperioder kan ibland inte systemet ta hand om den stora mängd vatten som kommer, vilket gör att dagvattenbrunnar och avlopp i hushåll kan blockeras. Ett scenario är att FRG får bistå med hjälp med </a:t>
            </a:r>
            <a:r>
              <a:rPr lang="sv-SE" sz="1600" dirty="0" err="1">
                <a:solidFill>
                  <a:srgbClr val="262626"/>
                </a:solidFill>
                <a:effectLst/>
                <a:latin typeface="Arial" panose="020B0604020202020204" pitchFamily="34" charset="0"/>
                <a:ea typeface="Calibri" panose="020F0502020204030204" pitchFamily="34" charset="0"/>
                <a:cs typeface="Arial" panose="020B0604020202020204" pitchFamily="34" charset="0"/>
              </a:rPr>
              <a:t>urpumpning</a:t>
            </a:r>
            <a:r>
              <a:rPr lang="sv-SE"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 i fastigheter. Rätt skyddsutrustning och god hygien efter insats då är viktig för att minska smittspridning. </a:t>
            </a:r>
            <a:endParaRPr lang="sv-SE" sz="16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sv-SE" sz="1600" dirty="0">
              <a:solidFill>
                <a:srgbClr val="262626"/>
              </a:solidFill>
              <a:latin typeface="Arial" panose="020B0604020202020204" pitchFamily="34" charset="0"/>
              <a:ea typeface="Calibri" panose="020F0502020204030204" pitchFamily="34" charset="0"/>
              <a:cs typeface="Arial" panose="020B0604020202020204" pitchFamily="34" charset="0"/>
            </a:endParaRPr>
          </a:p>
        </p:txBody>
      </p:sp>
      <p:sp>
        <p:nvSpPr>
          <p:cNvPr id="7" name="Title 1"/>
          <p:cNvSpPr>
            <a:spLocks noGrp="1"/>
          </p:cNvSpPr>
          <p:nvPr>
            <p:ph type="ctrTitle"/>
          </p:nvPr>
        </p:nvSpPr>
        <p:spPr>
          <a:xfrm>
            <a:off x="706582" y="287447"/>
            <a:ext cx="10598727" cy="686329"/>
          </a:xfrm>
        </p:spPr>
        <p:txBody>
          <a:bodyPr>
            <a:normAutofit/>
          </a:bodyPr>
          <a:lstStyle/>
          <a:p>
            <a:r>
              <a:rPr lang="sv-SE" sz="3600" b="1" dirty="0">
                <a:solidFill>
                  <a:srgbClr val="005397"/>
                </a:solidFill>
                <a:latin typeface="Arial" panose="020B0604020202020204" pitchFamily="34" charset="0"/>
                <a:cs typeface="Arial" panose="020B0604020202020204" pitchFamily="34" charset="0"/>
              </a:rPr>
              <a:t>Avloppsvatten</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574" y="2055577"/>
            <a:ext cx="3823546" cy="2763866"/>
          </a:xfrm>
          <a:prstGeom prst="rect">
            <a:avLst/>
          </a:prstGeom>
          <a:ln>
            <a:noFill/>
          </a:ln>
          <a:effectLst>
            <a:softEdge rad="112500"/>
          </a:effectLst>
        </p:spPr>
      </p:pic>
      <p:sp>
        <p:nvSpPr>
          <p:cNvPr id="10" name="TextBox 9"/>
          <p:cNvSpPr txBox="1"/>
          <p:nvPr/>
        </p:nvSpPr>
        <p:spPr>
          <a:xfrm>
            <a:off x="706582" y="4819443"/>
            <a:ext cx="3592428" cy="369332"/>
          </a:xfrm>
          <a:prstGeom prst="rect">
            <a:avLst/>
          </a:prstGeom>
          <a:noFill/>
        </p:spPr>
        <p:txBody>
          <a:bodyPr wrap="square" rtlCol="0">
            <a:spAutoFit/>
          </a:bodyPr>
          <a:lstStyle/>
          <a:p>
            <a:pPr algn="ctr"/>
            <a:r>
              <a:rPr lang="sv-SE" sz="900" i="1" dirty="0">
                <a:latin typeface="Arial" panose="020B0604020202020204" pitchFamily="34" charset="0"/>
                <a:cs typeface="Arial" panose="020B0604020202020204" pitchFamily="34" charset="0"/>
              </a:rPr>
              <a:t>FRG Järfälla i insats vid översvämning 2015. </a:t>
            </a:r>
            <a:br>
              <a:rPr lang="sv-SE" sz="900" i="1" dirty="0">
                <a:latin typeface="Arial" panose="020B0604020202020204" pitchFamily="34" charset="0"/>
                <a:cs typeface="Arial" panose="020B0604020202020204" pitchFamily="34" charset="0"/>
              </a:rPr>
            </a:br>
            <a:r>
              <a:rPr lang="sv-SE" sz="900" i="1" dirty="0">
                <a:latin typeface="Arial" panose="020B0604020202020204" pitchFamily="34" charset="0"/>
                <a:cs typeface="Arial" panose="020B0604020202020204" pitchFamily="34" charset="0"/>
              </a:rPr>
              <a:t>Foto: </a:t>
            </a:r>
            <a:r>
              <a:rPr lang="sv-SE" sz="900" i="1" dirty="0">
                <a:latin typeface="Arial" panose="020B0604020202020204" pitchFamily="34" charset="0"/>
                <a:cs typeface="Arial" panose="020B0604020202020204" pitchFamily="34" charset="0"/>
                <a:hlinkClick r:id="rId5"/>
              </a:rPr>
              <a:t>Patrik Vuorio</a:t>
            </a:r>
            <a:r>
              <a:rPr lang="sv-SE" sz="900" i="1" dirty="0">
                <a:latin typeface="Arial" panose="020B0604020202020204" pitchFamily="34" charset="0"/>
                <a:cs typeface="Arial" panose="020B0604020202020204" pitchFamily="34" charset="0"/>
              </a:rPr>
              <a:t> / </a:t>
            </a:r>
            <a:r>
              <a:rPr lang="sv-SE" sz="900" i="1" dirty="0">
                <a:latin typeface="Arial" panose="020B0604020202020204" pitchFamily="34" charset="0"/>
                <a:cs typeface="Arial" panose="020B0604020202020204" pitchFamily="34" charset="0"/>
                <a:hlinkClick r:id="rId6"/>
              </a:rPr>
              <a:t>VolunteerPower Sweden</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429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5" name="Title 1"/>
          <p:cNvSpPr txBox="1">
            <a:spLocks/>
          </p:cNvSpPr>
          <p:nvPr/>
        </p:nvSpPr>
        <p:spPr>
          <a:xfrm>
            <a:off x="700644" y="418076"/>
            <a:ext cx="10598727" cy="686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3600" b="1" dirty="0">
                <a:solidFill>
                  <a:srgbClr val="005397"/>
                </a:solidFill>
                <a:latin typeface="Arial" panose="020B0604020202020204" pitchFamily="34" charset="0"/>
                <a:cs typeface="Arial" panose="020B0604020202020204" pitchFamily="34" charset="0"/>
              </a:rPr>
              <a:t>FRG:s potentiella uppgifter</a:t>
            </a:r>
          </a:p>
        </p:txBody>
      </p:sp>
      <p:sp>
        <p:nvSpPr>
          <p:cNvPr id="7" name="Rectangle 6"/>
          <p:cNvSpPr/>
          <p:nvPr/>
        </p:nvSpPr>
        <p:spPr>
          <a:xfrm>
            <a:off x="810647" y="1802021"/>
            <a:ext cx="5628905" cy="3970318"/>
          </a:xfrm>
          <a:prstGeom prst="rect">
            <a:avLst/>
          </a:prstGeom>
        </p:spPr>
        <p:txBody>
          <a:bodyPr wrap="square">
            <a:spAutoFit/>
          </a:bodyPr>
          <a:lstStyle/>
          <a:p>
            <a:pPr>
              <a:spcAft>
                <a:spcPts val="0"/>
              </a:spcAft>
            </a:pPr>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FRG kommer under en insats ofta att komma i kontakt med livsmedelshantering på något sätt. Här är några exempel på uppgifter:</a:t>
            </a:r>
          </a:p>
          <a:p>
            <a:pPr>
              <a:spcAft>
                <a:spcPts val="0"/>
              </a:spcAft>
            </a:pPr>
            <a:endParaRPr lang="sv-SE" dirty="0">
              <a:solidFill>
                <a:srgbClr val="262626"/>
              </a:solidFill>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Mat och dryck till egen personal under uppdraget</a:t>
            </a:r>
          </a:p>
          <a:p>
            <a:pPr marL="285750" indent="-285750">
              <a:spcAft>
                <a:spcPts val="0"/>
              </a:spcAft>
              <a:buFont typeface="Arial" panose="020B0604020202020204" pitchFamily="34" charset="0"/>
              <a:buChar char="•"/>
            </a:pPr>
            <a:r>
              <a:rPr lang="sv-SE" dirty="0">
                <a:solidFill>
                  <a:srgbClr val="262626"/>
                </a:solidFill>
                <a:latin typeface="Arial" panose="020B0604020202020204" pitchFamily="34" charset="0"/>
                <a:ea typeface="Calibri" panose="020F0502020204030204" pitchFamily="34" charset="0"/>
                <a:cs typeface="Arial" panose="020B0604020202020204" pitchFamily="34" charset="0"/>
              </a:rPr>
              <a:t>Mat och dryck till insatspersonal för att underlätta deras arbete</a:t>
            </a:r>
          </a:p>
          <a:p>
            <a:pPr marL="285750" indent="-285750">
              <a:spcAft>
                <a:spcPts val="0"/>
              </a:spcAft>
              <a:buFont typeface="Arial" panose="020B0604020202020204" pitchFamily="34" charset="0"/>
              <a:buChar char="•"/>
            </a:pPr>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Mat och dryck till allmänheten vid hjälpinsatser (vid informationsställe, </a:t>
            </a:r>
            <a:r>
              <a:rPr lang="sv-SE" dirty="0" err="1">
                <a:solidFill>
                  <a:srgbClr val="262626"/>
                </a:solidFill>
                <a:effectLst/>
                <a:latin typeface="Arial" panose="020B0604020202020204" pitchFamily="34" charset="0"/>
                <a:ea typeface="Calibri" panose="020F0502020204030204" pitchFamily="34" charset="0"/>
                <a:cs typeface="Arial" panose="020B0604020202020204" pitchFamily="34" charset="0"/>
              </a:rPr>
              <a:t>insatsplats</a:t>
            </a:r>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 </a:t>
            </a:r>
            <a:r>
              <a:rPr lang="sv-SE" dirty="0" err="1">
                <a:solidFill>
                  <a:srgbClr val="262626"/>
                </a:solidFill>
                <a:effectLst/>
                <a:latin typeface="Arial" panose="020B0604020202020204" pitchFamily="34" charset="0"/>
                <a:ea typeface="Calibri" panose="020F0502020204030204" pitchFamily="34" charset="0"/>
                <a:cs typeface="Arial" panose="020B0604020202020204" pitchFamily="34" charset="0"/>
              </a:rPr>
              <a:t>etc</a:t>
            </a:r>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spcAft>
                <a:spcPts val="0"/>
              </a:spcAft>
              <a:buFont typeface="Arial" panose="020B0604020202020204" pitchFamily="34" charset="0"/>
              <a:buChar char="•"/>
            </a:pPr>
            <a:r>
              <a:rPr lang="sv-SE" dirty="0">
                <a:solidFill>
                  <a:srgbClr val="262626"/>
                </a:solidFill>
                <a:latin typeface="Arial" panose="020B0604020202020204" pitchFamily="34" charset="0"/>
                <a:ea typeface="Calibri" panose="020F0502020204030204" pitchFamily="34" charset="0"/>
                <a:cs typeface="Arial" panose="020B0604020202020204" pitchFamily="34" charset="0"/>
              </a:rPr>
              <a:t>Mat och dryck under övningar</a:t>
            </a:r>
          </a:p>
          <a:p>
            <a:pPr marL="285750" indent="-285750">
              <a:spcAft>
                <a:spcPts val="0"/>
              </a:spcAft>
              <a:buFont typeface="Arial" panose="020B0604020202020204" pitchFamily="34" charset="0"/>
              <a:buChar char="•"/>
            </a:pPr>
            <a:r>
              <a:rPr lang="sv-SE" dirty="0">
                <a:solidFill>
                  <a:srgbClr val="262626"/>
                </a:solidFill>
                <a:effectLst/>
                <a:latin typeface="Arial" panose="020B0604020202020204" pitchFamily="34" charset="0"/>
                <a:ea typeface="Calibri" panose="020F0502020204030204" pitchFamily="34" charset="0"/>
                <a:cs typeface="Arial" panose="020B0604020202020204" pitchFamily="34" charset="0"/>
              </a:rPr>
              <a:t>Mat och dryck under event</a:t>
            </a:r>
          </a:p>
          <a:p>
            <a:pPr>
              <a:spcAft>
                <a:spcPts val="0"/>
              </a:spcAft>
            </a:pPr>
            <a:endParaRPr lang="sv-SE"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sv-SE" dirty="0">
                <a:latin typeface="Arial" panose="020B0604020202020204" pitchFamily="34" charset="0"/>
                <a:ea typeface="Calibri" panose="020F0502020204030204" pitchFamily="34" charset="0"/>
                <a:cs typeface="Arial" panose="020B0604020202020204" pitchFamily="34" charset="0"/>
              </a:rPr>
              <a:t>Ovanstående kräver en logistik och planering kring inköp, iordningsställande, utdelning och städning.</a:t>
            </a:r>
            <a:endParaRPr lang="sv-SE"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2544" y="1802021"/>
            <a:ext cx="4110546" cy="3113739"/>
          </a:xfrm>
          <a:prstGeom prst="rect">
            <a:avLst/>
          </a:prstGeom>
          <a:ln>
            <a:noFill/>
          </a:ln>
          <a:effectLst>
            <a:softEdge rad="112500"/>
          </a:effectLst>
        </p:spPr>
      </p:pic>
      <p:sp>
        <p:nvSpPr>
          <p:cNvPr id="11" name="TextBox 10"/>
          <p:cNvSpPr txBox="1"/>
          <p:nvPr/>
        </p:nvSpPr>
        <p:spPr>
          <a:xfrm>
            <a:off x="7321603" y="4915760"/>
            <a:ext cx="3592428" cy="230832"/>
          </a:xfrm>
          <a:prstGeom prst="rect">
            <a:avLst/>
          </a:prstGeom>
          <a:noFill/>
        </p:spPr>
        <p:txBody>
          <a:bodyPr wrap="square" rtlCol="0">
            <a:spAutoFit/>
          </a:bodyPr>
          <a:lstStyle/>
          <a:p>
            <a:pPr algn="ctr"/>
            <a:r>
              <a:rPr lang="sv-SE" sz="900" i="1" dirty="0">
                <a:latin typeface="Arial" panose="020B0604020202020204" pitchFamily="34" charset="0"/>
                <a:cs typeface="Arial" panose="020B0604020202020204" pitchFamily="34" charset="0"/>
              </a:rPr>
              <a:t>Foto: Civilförsvarsförbundet</a:t>
            </a:r>
          </a:p>
        </p:txBody>
      </p:sp>
    </p:spTree>
    <p:extLst>
      <p:ext uri="{BB962C8B-B14F-4D97-AF65-F5344CB8AC3E}">
        <p14:creationId xmlns:p14="http://schemas.microsoft.com/office/powerpoint/2010/main" val="3841545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3" name="Title 1"/>
          <p:cNvSpPr>
            <a:spLocks noGrp="1"/>
          </p:cNvSpPr>
          <p:nvPr>
            <p:ph type="ctrTitle"/>
          </p:nvPr>
        </p:nvSpPr>
        <p:spPr>
          <a:xfrm>
            <a:off x="498763" y="257758"/>
            <a:ext cx="11061865" cy="686329"/>
          </a:xfrm>
        </p:spPr>
        <p:txBody>
          <a:bodyPr>
            <a:normAutofit/>
          </a:bodyPr>
          <a:lstStyle/>
          <a:p>
            <a:r>
              <a:rPr lang="sv-SE" sz="3600" b="1" dirty="0">
                <a:solidFill>
                  <a:srgbClr val="005397"/>
                </a:solidFill>
                <a:latin typeface="Arial" panose="020B0604020202020204" pitchFamily="34" charset="0"/>
                <a:cs typeface="Arial" panose="020B0604020202020204" pitchFamily="34" charset="0"/>
              </a:rPr>
              <a:t>Övning för FRG</a:t>
            </a:r>
          </a:p>
        </p:txBody>
      </p:sp>
      <p:sp>
        <p:nvSpPr>
          <p:cNvPr id="2" name="Rectangle 1"/>
          <p:cNvSpPr/>
          <p:nvPr/>
        </p:nvSpPr>
        <p:spPr>
          <a:xfrm>
            <a:off x="5676404" y="1594541"/>
            <a:ext cx="5628905" cy="4524315"/>
          </a:xfrm>
          <a:prstGeom prst="rect">
            <a:avLst/>
          </a:prstGeom>
        </p:spPr>
        <p:txBody>
          <a:bodyPr wrap="square">
            <a:spAutoFit/>
          </a:bodyPr>
          <a:lstStyle/>
          <a:p>
            <a:pPr>
              <a:spcAft>
                <a:spcPts val="0"/>
              </a:spcAft>
            </a:pPr>
            <a:r>
              <a:rPr lang="sv-SE" sz="1600" dirty="0">
                <a:effectLst/>
                <a:latin typeface="Arial" panose="020B0604020202020204" pitchFamily="34" charset="0"/>
                <a:ea typeface="Calibri" panose="020F0502020204030204" pitchFamily="34" charset="0"/>
                <a:cs typeface="Arial" panose="020B0604020202020204" pitchFamily="34" charset="0"/>
              </a:rPr>
              <a:t>I samverkan med Livsmedelsverket erbjuder Civilförsvarsförbundet fr o m 2020 en regional utbildning och övning för FRG. 19 september </a:t>
            </a:r>
            <a:r>
              <a:rPr lang="sv-SE" sz="1600" dirty="0">
                <a:latin typeface="Arial" panose="020B0604020202020204" pitchFamily="34" charset="0"/>
                <a:ea typeface="Calibri" panose="020F0502020204030204" pitchFamily="34" charset="0"/>
                <a:cs typeface="Arial" panose="020B0604020202020204" pitchFamily="34" charset="0"/>
              </a:rPr>
              <a:t>2020 genomförs övningen i Borås. </a:t>
            </a:r>
            <a:br>
              <a:rPr lang="sv-SE" sz="1600" dirty="0">
                <a:latin typeface="Arial" panose="020B0604020202020204" pitchFamily="34" charset="0"/>
                <a:ea typeface="Calibri" panose="020F0502020204030204" pitchFamily="34" charset="0"/>
                <a:cs typeface="Arial" panose="020B0604020202020204" pitchFamily="34" charset="0"/>
              </a:rPr>
            </a:br>
            <a:br>
              <a:rPr lang="sv-SE" sz="1600" dirty="0">
                <a:latin typeface="Arial" panose="020B0604020202020204" pitchFamily="34" charset="0"/>
                <a:ea typeface="Calibri" panose="020F0502020204030204" pitchFamily="34" charset="0"/>
                <a:cs typeface="Arial" panose="020B0604020202020204" pitchFamily="34" charset="0"/>
              </a:rPr>
            </a:br>
            <a:r>
              <a:rPr lang="sv-SE" sz="1600" dirty="0">
                <a:effectLst/>
                <a:latin typeface="Arial" panose="020B0604020202020204" pitchFamily="34" charset="0"/>
                <a:ea typeface="Calibri" panose="020F0502020204030204" pitchFamily="34" charset="0"/>
                <a:cs typeface="Arial" panose="020B0604020202020204" pitchFamily="34" charset="0"/>
              </a:rPr>
              <a:t>Mål med uppdragsutbildningen:</a:t>
            </a:r>
          </a:p>
          <a:p>
            <a:pPr>
              <a:spcAft>
                <a:spcPts val="0"/>
              </a:spcAft>
            </a:pPr>
            <a:endParaRPr lang="sv-SE" sz="16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latin typeface="Arial" panose="020B0604020202020204" pitchFamily="34" charset="0"/>
                <a:ea typeface="Calibri" panose="020F0502020204030204" pitchFamily="34" charset="0"/>
                <a:cs typeface="Arial" panose="020B0604020202020204" pitchFamily="34" charset="0"/>
              </a:rPr>
              <a:t>Utbildning att hantera och montera Livsmedelsverkets nödvattenmateriel samt löpande hantering</a:t>
            </a:r>
            <a:br>
              <a:rPr lang="sv-SE" sz="1600" dirty="0">
                <a:latin typeface="Arial" panose="020B0604020202020204" pitchFamily="34" charset="0"/>
                <a:ea typeface="Calibri" panose="020F0502020204030204" pitchFamily="34" charset="0"/>
                <a:cs typeface="Arial" panose="020B0604020202020204" pitchFamily="34" charset="0"/>
              </a:rPr>
            </a:br>
            <a:endParaRPr lang="sv-SE" sz="16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effectLst/>
                <a:latin typeface="Arial" panose="020B0604020202020204" pitchFamily="34" charset="0"/>
                <a:ea typeface="Calibri" panose="020F0502020204030204" pitchFamily="34" charset="0"/>
                <a:cs typeface="Arial" panose="020B0604020202020204" pitchFamily="34" charset="0"/>
              </a:rPr>
              <a:t>Kunskap om nödvattenförsörjningens olika aspekter som ex samhällets dricksvattenbehov och säkerhetsfrågor</a:t>
            </a:r>
            <a:br>
              <a:rPr lang="sv-SE" sz="1600" dirty="0">
                <a:effectLst/>
                <a:latin typeface="Arial" panose="020B0604020202020204" pitchFamily="34" charset="0"/>
                <a:ea typeface="Calibri" panose="020F0502020204030204" pitchFamily="34" charset="0"/>
                <a:cs typeface="Arial" panose="020B0604020202020204" pitchFamily="34" charset="0"/>
              </a:rPr>
            </a:br>
            <a:endParaRPr lang="sv-SE"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latin typeface="Arial" panose="020B0604020202020204" pitchFamily="34" charset="0"/>
                <a:ea typeface="Calibri" panose="020F0502020204030204" pitchFamily="34" charset="0"/>
                <a:cs typeface="Arial" panose="020B0604020202020204" pitchFamily="34" charset="0"/>
              </a:rPr>
              <a:t>Utbildning i livsmedelshygien</a:t>
            </a:r>
            <a:br>
              <a:rPr lang="sv-SE" sz="1600" dirty="0">
                <a:latin typeface="Arial" panose="020B0604020202020204" pitchFamily="34" charset="0"/>
                <a:ea typeface="Calibri" panose="020F0502020204030204" pitchFamily="34" charset="0"/>
                <a:cs typeface="Arial" panose="020B0604020202020204" pitchFamily="34" charset="0"/>
              </a:rPr>
            </a:br>
            <a:br>
              <a:rPr lang="sv-SE" sz="1600" dirty="0">
                <a:latin typeface="Arial" panose="020B0604020202020204" pitchFamily="34" charset="0"/>
                <a:ea typeface="Calibri" panose="020F0502020204030204" pitchFamily="34" charset="0"/>
                <a:cs typeface="Arial" panose="020B0604020202020204" pitchFamily="34" charset="0"/>
              </a:rPr>
            </a:br>
            <a:endParaRPr lang="sv-SE"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br>
              <a:rPr lang="sv-SE" sz="1600" dirty="0">
                <a:latin typeface="Arial" panose="020B0604020202020204" pitchFamily="34" charset="0"/>
                <a:ea typeface="Calibri" panose="020F0502020204030204" pitchFamily="34" charset="0"/>
                <a:cs typeface="Arial" panose="020B0604020202020204" pitchFamily="34" charset="0"/>
              </a:rPr>
            </a:br>
            <a:endParaRPr lang="sv-SE"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3088" y="1252420"/>
            <a:ext cx="3518297" cy="4824134"/>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456022" y="6191710"/>
            <a:ext cx="3592428" cy="369332"/>
          </a:xfrm>
          <a:prstGeom prst="rect">
            <a:avLst/>
          </a:prstGeom>
          <a:noFill/>
        </p:spPr>
        <p:txBody>
          <a:bodyPr wrap="square" rtlCol="0">
            <a:spAutoFit/>
          </a:bodyPr>
          <a:lstStyle/>
          <a:p>
            <a:pPr algn="ctr"/>
            <a:r>
              <a:rPr lang="sv-SE" sz="900" i="1" dirty="0">
                <a:latin typeface="Arial" panose="020B0604020202020204" pitchFamily="34" charset="0"/>
                <a:cs typeface="Arial" panose="020B0604020202020204" pitchFamily="34" charset="0"/>
              </a:rPr>
              <a:t>Tidningen Civil, nr 2 2014. Reportage om större FRG-övning </a:t>
            </a:r>
            <a:br>
              <a:rPr lang="sv-SE" sz="900" i="1" dirty="0">
                <a:latin typeface="Arial" panose="020B0604020202020204" pitchFamily="34" charset="0"/>
                <a:cs typeface="Arial" panose="020B0604020202020204" pitchFamily="34" charset="0"/>
              </a:rPr>
            </a:br>
            <a:r>
              <a:rPr lang="sv-SE" sz="900" i="1" dirty="0">
                <a:latin typeface="Arial" panose="020B0604020202020204" pitchFamily="34" charset="0"/>
                <a:cs typeface="Arial" panose="020B0604020202020204" pitchFamily="34" charset="0"/>
              </a:rPr>
              <a:t>kring nödvattenhantering. Foto: </a:t>
            </a:r>
            <a:r>
              <a:rPr lang="sv-SE" sz="900" i="1" dirty="0">
                <a:latin typeface="Arial" panose="020B0604020202020204" pitchFamily="34" charset="0"/>
                <a:cs typeface="Arial" panose="020B0604020202020204" pitchFamily="34" charset="0"/>
                <a:hlinkClick r:id="rId5"/>
              </a:rPr>
              <a:t>Civilförsvarsförbundet</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115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5" name="Title 1"/>
          <p:cNvSpPr txBox="1">
            <a:spLocks/>
          </p:cNvSpPr>
          <p:nvPr/>
        </p:nvSpPr>
        <p:spPr>
          <a:xfrm>
            <a:off x="706582" y="287447"/>
            <a:ext cx="10598727" cy="686329"/>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3600" b="1" dirty="0">
                <a:solidFill>
                  <a:srgbClr val="005397"/>
                </a:solidFill>
                <a:latin typeface="Arial" panose="020B0604020202020204" pitchFamily="34" charset="0"/>
                <a:cs typeface="Arial" panose="020B0604020202020204" pitchFamily="34" charset="0"/>
              </a:rPr>
              <a:t>Möjliga övningar och aktiviteter för FRG att ordna lokalt</a:t>
            </a:r>
          </a:p>
        </p:txBody>
      </p:sp>
      <p:sp>
        <p:nvSpPr>
          <p:cNvPr id="6" name="Rectangle 5"/>
          <p:cNvSpPr/>
          <p:nvPr/>
        </p:nvSpPr>
        <p:spPr>
          <a:xfrm>
            <a:off x="5676404" y="1594541"/>
            <a:ext cx="5628905" cy="4031873"/>
          </a:xfrm>
          <a:prstGeom prst="rect">
            <a:avLst/>
          </a:prstGeom>
        </p:spPr>
        <p:txBody>
          <a:bodyPr wrap="square">
            <a:spAutoFit/>
          </a:bodyPr>
          <a:lstStyle/>
          <a:p>
            <a:pPr>
              <a:spcAft>
                <a:spcPts val="0"/>
              </a:spcAft>
            </a:pPr>
            <a:r>
              <a:rPr lang="sv-SE" sz="1600" dirty="0">
                <a:effectLst/>
                <a:latin typeface="Arial" panose="020B0604020202020204" pitchFamily="34" charset="0"/>
                <a:ea typeface="Calibri" panose="020F0502020204030204" pitchFamily="34" charset="0"/>
                <a:cs typeface="Arial" panose="020B0604020202020204" pitchFamily="34" charset="0"/>
              </a:rPr>
              <a:t>I samverkan med lämpliga parter kan FRG förstås utbilda, öva och förbättra sitt arbete med livsmedelshantering både i regelbundna aktiviteter (</a:t>
            </a:r>
            <a:r>
              <a:rPr lang="sv-SE" sz="1600" dirty="0">
                <a:latin typeface="Arial" panose="020B0604020202020204" pitchFamily="34" charset="0"/>
                <a:ea typeface="Calibri" panose="020F0502020204030204" pitchFamily="34" charset="0"/>
                <a:cs typeface="Arial" panose="020B0604020202020204" pitchFamily="34" charset="0"/>
              </a:rPr>
              <a:t>event, möten) och vid övningar inför insatser. Några förslag:</a:t>
            </a:r>
          </a:p>
          <a:p>
            <a:pPr>
              <a:spcAft>
                <a:spcPts val="0"/>
              </a:spcAft>
            </a:pPr>
            <a:endParaRPr lang="sv-SE"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latin typeface="Arial" panose="020B0604020202020204" pitchFamily="34" charset="0"/>
                <a:ea typeface="Calibri" panose="020F0502020204030204" pitchFamily="34" charset="0"/>
                <a:cs typeface="Arial" panose="020B0604020202020204" pitchFamily="34" charset="0"/>
              </a:rPr>
              <a:t>Ordna en kurs/föreläsning med lämplig lokal kunnig föreläsare, ex kommunens livsmedelsinspektör</a:t>
            </a:r>
            <a:br>
              <a:rPr lang="sv-SE" sz="1600" dirty="0">
                <a:latin typeface="Arial" panose="020B0604020202020204" pitchFamily="34" charset="0"/>
                <a:ea typeface="Calibri" panose="020F0502020204030204" pitchFamily="34" charset="0"/>
                <a:cs typeface="Arial" panose="020B0604020202020204" pitchFamily="34" charset="0"/>
              </a:rPr>
            </a:br>
            <a:endParaRPr lang="sv-SE" sz="16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err="1">
                <a:latin typeface="Arial" panose="020B0604020202020204" pitchFamily="34" charset="0"/>
                <a:ea typeface="Calibri" panose="020F0502020204030204" pitchFamily="34" charset="0"/>
                <a:cs typeface="Arial" panose="020B0604020202020204" pitchFamily="34" charset="0"/>
              </a:rPr>
              <a:t>Försvarsutbildarnas</a:t>
            </a:r>
            <a:r>
              <a:rPr lang="sv-SE" sz="1600" dirty="0">
                <a:latin typeface="Arial" panose="020B0604020202020204" pitchFamily="34" charset="0"/>
                <a:ea typeface="Calibri" panose="020F0502020204030204" pitchFamily="34" charset="0"/>
                <a:cs typeface="Arial" panose="020B0604020202020204" pitchFamily="34" charset="0"/>
              </a:rPr>
              <a:t> utbildning</a:t>
            </a:r>
          </a:p>
          <a:p>
            <a:pPr marL="285750" indent="-285750">
              <a:spcAft>
                <a:spcPts val="0"/>
              </a:spcAft>
              <a:buFont typeface="Arial" panose="020B0604020202020204" pitchFamily="34" charset="0"/>
              <a:buChar char="•"/>
            </a:pPr>
            <a:endParaRPr lang="sv-SE" sz="16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effectLst/>
                <a:latin typeface="Arial" panose="020B0604020202020204" pitchFamily="34" charset="0"/>
                <a:ea typeface="Calibri" panose="020F0502020204030204" pitchFamily="34" charset="0"/>
                <a:cs typeface="Arial" panose="020B0604020202020204" pitchFamily="34" charset="0"/>
              </a:rPr>
              <a:t>Ta med livsmedelshantering som moment i era övningar</a:t>
            </a:r>
          </a:p>
          <a:p>
            <a:pPr marL="285750" indent="-285750">
              <a:spcAft>
                <a:spcPts val="0"/>
              </a:spcAft>
              <a:buFont typeface="Arial" panose="020B0604020202020204" pitchFamily="34" charset="0"/>
              <a:buChar char="•"/>
            </a:pPr>
            <a:endParaRPr lang="sv-SE"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latin typeface="Arial" panose="020B0604020202020204" pitchFamily="34" charset="0"/>
                <a:ea typeface="Calibri" panose="020F0502020204030204" pitchFamily="34" charset="0"/>
                <a:cs typeface="Arial" panose="020B0604020202020204" pitchFamily="34" charset="0"/>
              </a:rPr>
              <a:t>Se över er utrustning inför skarp insats</a:t>
            </a:r>
            <a:br>
              <a:rPr lang="sv-SE" sz="1600" dirty="0">
                <a:latin typeface="Arial" panose="020B0604020202020204" pitchFamily="34" charset="0"/>
                <a:ea typeface="Calibri" panose="020F0502020204030204" pitchFamily="34" charset="0"/>
                <a:cs typeface="Arial" panose="020B0604020202020204" pitchFamily="34" charset="0"/>
              </a:rPr>
            </a:br>
            <a:endParaRPr lang="sv-SE" sz="16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1600" dirty="0">
                <a:effectLst/>
                <a:latin typeface="Arial" panose="020B0604020202020204" pitchFamily="34" charset="0"/>
                <a:ea typeface="Calibri" panose="020F0502020204030204" pitchFamily="34" charset="0"/>
                <a:cs typeface="Arial" panose="020B0604020202020204" pitchFamily="34" charset="0"/>
              </a:rPr>
              <a:t>Se till att alla era </a:t>
            </a:r>
            <a:r>
              <a:rPr lang="sv-SE" sz="1600" dirty="0" err="1">
                <a:effectLst/>
                <a:latin typeface="Arial" panose="020B0604020202020204" pitchFamily="34" charset="0"/>
                <a:ea typeface="Calibri" panose="020F0502020204030204" pitchFamily="34" charset="0"/>
                <a:cs typeface="Arial" panose="020B0604020202020204" pitchFamily="34" charset="0"/>
              </a:rPr>
              <a:t>FRG:are</a:t>
            </a:r>
            <a:r>
              <a:rPr lang="sv-SE" sz="1600" dirty="0">
                <a:latin typeface="Arial" panose="020B0604020202020204" pitchFamily="34" charset="0"/>
                <a:ea typeface="Calibri" panose="020F0502020204030204" pitchFamily="34" charset="0"/>
                <a:cs typeface="Arial" panose="020B0604020202020204" pitchFamily="34" charset="0"/>
              </a:rPr>
              <a:t> bekantar sig med detta material.</a:t>
            </a:r>
            <a:endParaRPr lang="sv-SE"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70" y="1719523"/>
            <a:ext cx="4385953" cy="3289465"/>
          </a:xfrm>
          <a:prstGeom prst="rect">
            <a:avLst/>
          </a:prstGeom>
          <a:ln>
            <a:noFill/>
          </a:ln>
          <a:effectLst>
            <a:softEdge rad="112500"/>
          </a:effectLst>
        </p:spPr>
      </p:pic>
      <p:sp>
        <p:nvSpPr>
          <p:cNvPr id="8" name="TextBox 7"/>
          <p:cNvSpPr txBox="1"/>
          <p:nvPr/>
        </p:nvSpPr>
        <p:spPr>
          <a:xfrm>
            <a:off x="1361018" y="5008988"/>
            <a:ext cx="3592428" cy="369332"/>
          </a:xfrm>
          <a:prstGeom prst="rect">
            <a:avLst/>
          </a:prstGeom>
          <a:noFill/>
        </p:spPr>
        <p:txBody>
          <a:bodyPr wrap="square" rtlCol="0">
            <a:spAutoFit/>
          </a:bodyPr>
          <a:lstStyle/>
          <a:p>
            <a:pPr algn="ctr"/>
            <a:r>
              <a:rPr lang="sv-SE" sz="900" i="1" dirty="0">
                <a:latin typeface="Arial" panose="020B0604020202020204" pitchFamily="34" charset="0"/>
                <a:cs typeface="Arial" panose="020B0604020202020204" pitchFamily="34" charset="0"/>
              </a:rPr>
              <a:t>FRG erbjuder förtäring vid större katastrofövning. </a:t>
            </a:r>
            <a:br>
              <a:rPr lang="sv-SE" sz="900" i="1" dirty="0">
                <a:latin typeface="Arial" panose="020B0604020202020204" pitchFamily="34" charset="0"/>
                <a:cs typeface="Arial" panose="020B0604020202020204" pitchFamily="34" charset="0"/>
              </a:rPr>
            </a:br>
            <a:r>
              <a:rPr lang="sv-SE" sz="900" i="1" dirty="0">
                <a:latin typeface="Arial" panose="020B0604020202020204" pitchFamily="34" charset="0"/>
                <a:cs typeface="Arial" panose="020B0604020202020204" pitchFamily="34" charset="0"/>
              </a:rPr>
              <a:t>Foto: </a:t>
            </a:r>
            <a:r>
              <a:rPr lang="sv-SE" sz="900" i="1" dirty="0">
                <a:latin typeface="Arial" panose="020B0604020202020204" pitchFamily="34" charset="0"/>
                <a:cs typeface="Arial" panose="020B0604020202020204" pitchFamily="34" charset="0"/>
                <a:hlinkClick r:id="rId5"/>
              </a:rPr>
              <a:t>FRG Sigtuna</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336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425040" y="2982857"/>
            <a:ext cx="9020387" cy="6412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Subtitle 2"/>
          <p:cNvSpPr>
            <a:spLocks noGrp="1"/>
          </p:cNvSpPr>
          <p:nvPr>
            <p:ph type="subTitle" idx="1"/>
          </p:nvPr>
        </p:nvSpPr>
        <p:spPr>
          <a:xfrm>
            <a:off x="1425040" y="1098466"/>
            <a:ext cx="9434944" cy="4857833"/>
          </a:xfrm>
        </p:spPr>
        <p:txBody>
          <a:bodyPr>
            <a:noAutofit/>
          </a:bodyPr>
          <a:lstStyle/>
          <a:p>
            <a:pPr algn="l"/>
            <a:r>
              <a:rPr lang="sv-SE" sz="1600" b="1" dirty="0">
                <a:latin typeface="Arial" panose="020B0604020202020204" pitchFamily="34" charset="0"/>
                <a:cs typeface="Arial" panose="020B0604020202020204" pitchFamily="34" charset="0"/>
              </a:rPr>
              <a:t>Källor</a:t>
            </a:r>
            <a:br>
              <a:rPr lang="sv-SE" sz="1600" b="1" dirty="0">
                <a:latin typeface="Arial" panose="020B0604020202020204" pitchFamily="34" charset="0"/>
                <a:cs typeface="Arial" panose="020B0604020202020204" pitchFamily="34" charset="0"/>
              </a:rPr>
            </a:br>
            <a:endParaRPr lang="sv-SE" sz="16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sv-SE" sz="1600" dirty="0">
                <a:latin typeface="Arial" panose="020B0604020202020204" pitchFamily="34" charset="0"/>
                <a:cs typeface="Arial" panose="020B0604020202020204" pitchFamily="34" charset="0"/>
              </a:rPr>
              <a:t>Livsmedelsverket, </a:t>
            </a:r>
            <a:r>
              <a:rPr lang="sv-SE" sz="1600" dirty="0">
                <a:latin typeface="Arial" panose="020B0604020202020204" pitchFamily="34" charset="0"/>
                <a:cs typeface="Arial" panose="020B0604020202020204" pitchFamily="34" charset="0"/>
                <a:hlinkClick r:id="rId3"/>
              </a:rPr>
              <a:t>www.livsmedelsverket.se</a:t>
            </a:r>
            <a:r>
              <a:rPr lang="sv-SE" sz="1600" dirty="0">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r>
              <a:rPr lang="sv-SE" sz="1600" dirty="0">
                <a:latin typeface="Arial" panose="020B0604020202020204" pitchFamily="34" charset="0"/>
                <a:cs typeface="Arial" panose="020B0604020202020204" pitchFamily="34" charset="0"/>
              </a:rPr>
              <a:t>Läs mer på din lokala kommuns hemsida!</a:t>
            </a:r>
          </a:p>
          <a:p>
            <a:pPr marL="342900" indent="-342900" algn="l">
              <a:buFont typeface="Arial" panose="020B0604020202020204" pitchFamily="34" charset="0"/>
              <a:buChar char="•"/>
            </a:pPr>
            <a:r>
              <a:rPr lang="sv-SE" sz="1600" dirty="0">
                <a:latin typeface="Arial" panose="020B0604020202020204" pitchFamily="34" charset="0"/>
                <a:cs typeface="Arial" panose="020B0604020202020204" pitchFamily="34" charset="0"/>
              </a:rPr>
              <a:t>Mer om FRG:s arbete på </a:t>
            </a:r>
            <a:r>
              <a:rPr lang="sv-SE" sz="1600" dirty="0">
                <a:latin typeface="Arial" panose="020B0604020202020204" pitchFamily="34" charset="0"/>
                <a:cs typeface="Arial" panose="020B0604020202020204" pitchFamily="34" charset="0"/>
                <a:hlinkClick r:id="rId4"/>
              </a:rPr>
              <a:t>www.frivilligaresursgruppen.se</a:t>
            </a:r>
            <a:r>
              <a:rPr lang="sv-SE" sz="1600" dirty="0">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endParaRPr lang="sv-SE" sz="1600" dirty="0">
              <a:latin typeface="Arial" panose="020B0604020202020204" pitchFamily="34" charset="0"/>
              <a:cs typeface="Arial" panose="020B0604020202020204" pitchFamily="34" charset="0"/>
            </a:endParaRPr>
          </a:p>
          <a:p>
            <a:pPr algn="l"/>
            <a:r>
              <a:rPr lang="sv-SE" sz="1600" dirty="0">
                <a:latin typeface="Arial" panose="020B0604020202020204" pitchFamily="34" charset="0"/>
                <a:cs typeface="Arial" panose="020B0604020202020204" pitchFamily="34" charset="0"/>
              </a:rPr>
              <a:t>       FRG-ansvarig: registrera gärna era genomförda insatser relaterade till livsmedelshantering </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(eller andra insatser) på </a:t>
            </a:r>
            <a:r>
              <a:rPr lang="sv-SE" sz="1600" dirty="0">
                <a:latin typeface="Arial" panose="020B0604020202020204" pitchFamily="34" charset="0"/>
                <a:cs typeface="Arial" panose="020B0604020202020204" pitchFamily="34" charset="0"/>
                <a:hlinkClick r:id="rId4"/>
              </a:rPr>
              <a:t>www.frivilligaresursgruppen.se</a:t>
            </a:r>
            <a:r>
              <a:rPr lang="sv-SE" sz="1600" dirty="0">
                <a:latin typeface="Arial" panose="020B0604020202020204" pitchFamily="34" charset="0"/>
                <a:cs typeface="Arial" panose="020B0604020202020204" pitchFamily="34" charset="0"/>
              </a:rPr>
              <a:t> under ”Insatser”!</a:t>
            </a:r>
          </a:p>
          <a:p>
            <a:pPr algn="l"/>
            <a:endParaRPr lang="sv-SE" sz="1600" dirty="0">
              <a:latin typeface="Arial" panose="020B0604020202020204" pitchFamily="34" charset="0"/>
              <a:cs typeface="Arial" panose="020B0604020202020204" pitchFamily="34" charset="0"/>
            </a:endParaRPr>
          </a:p>
          <a:p>
            <a:pPr algn="l"/>
            <a:r>
              <a:rPr lang="sv-SE" sz="1600" i="1" dirty="0">
                <a:latin typeface="Arial" panose="020B0604020202020204" pitchFamily="34" charset="0"/>
                <a:cs typeface="Arial" panose="020B0604020202020204" pitchFamily="34" charset="0"/>
              </a:rPr>
              <a:t>Inhämtning av material till detta kursmaterial är gjord av Civilförsvarsförbundet. Frågor: </a:t>
            </a:r>
            <a:r>
              <a:rPr lang="sv-SE" sz="1600" i="1" dirty="0">
                <a:latin typeface="Arial" panose="020B0604020202020204" pitchFamily="34" charset="0"/>
                <a:cs typeface="Arial" panose="020B0604020202020204" pitchFamily="34" charset="0"/>
                <a:hlinkClick r:id="rId5"/>
              </a:rPr>
              <a:t>info@civil.se</a:t>
            </a:r>
            <a:r>
              <a:rPr lang="sv-SE" sz="1600" i="1" dirty="0">
                <a:latin typeface="Arial" panose="020B0604020202020204" pitchFamily="34" charset="0"/>
                <a:cs typeface="Arial" panose="020B0604020202020204" pitchFamily="34" charset="0"/>
              </a:rPr>
              <a:t> </a:t>
            </a:r>
          </a:p>
          <a:p>
            <a:pPr algn="l"/>
            <a:br>
              <a:rPr lang="sv-SE" sz="1600" i="1" dirty="0">
                <a:latin typeface="Arial" panose="020B0604020202020204" pitchFamily="34" charset="0"/>
                <a:cs typeface="Arial" panose="020B0604020202020204" pitchFamily="34" charset="0"/>
              </a:rPr>
            </a:br>
            <a:r>
              <a:rPr lang="sv-SE" sz="1600" i="1" dirty="0">
                <a:latin typeface="Arial" panose="020B0604020202020204" pitchFamily="34" charset="0"/>
                <a:cs typeface="Arial" panose="020B0604020202020204" pitchFamily="34" charset="0"/>
              </a:rPr>
              <a:t>Layout och visst textmaterial samt bilder producerat av </a:t>
            </a:r>
            <a:br>
              <a:rPr lang="sv-SE" sz="1600" i="1" dirty="0">
                <a:latin typeface="Arial" panose="020B0604020202020204" pitchFamily="34" charset="0"/>
                <a:cs typeface="Arial" panose="020B0604020202020204" pitchFamily="34" charset="0"/>
              </a:rPr>
            </a:br>
            <a:r>
              <a:rPr lang="sv-SE" sz="1600" i="1" dirty="0">
                <a:latin typeface="Arial" panose="020B0604020202020204" pitchFamily="34" charset="0"/>
                <a:cs typeface="Arial" panose="020B0604020202020204" pitchFamily="34" charset="0"/>
              </a:rPr>
              <a:t>Patrik Vuorio, </a:t>
            </a:r>
            <a:r>
              <a:rPr lang="sv-SE" sz="1600" i="1" dirty="0">
                <a:latin typeface="Arial" panose="020B0604020202020204" pitchFamily="34" charset="0"/>
                <a:cs typeface="Arial" panose="020B0604020202020204" pitchFamily="34" charset="0"/>
                <a:hlinkClick r:id="rId6"/>
              </a:rPr>
              <a:t>VolunteerPower Sweden</a:t>
            </a:r>
            <a:r>
              <a:rPr lang="sv-SE" sz="1600" i="1" dirty="0">
                <a:latin typeface="Arial" panose="020B0604020202020204" pitchFamily="34" charset="0"/>
                <a:cs typeface="Arial" panose="020B0604020202020204" pitchFamily="34" charset="0"/>
              </a:rPr>
              <a:t>, på uppdrag av </a:t>
            </a:r>
            <a:r>
              <a:rPr lang="sv-SE" sz="1600" i="1" dirty="0">
                <a:latin typeface="Arial" panose="020B0604020202020204" pitchFamily="34" charset="0"/>
                <a:cs typeface="Arial" panose="020B0604020202020204" pitchFamily="34" charset="0"/>
                <a:hlinkClick r:id="rId7"/>
              </a:rPr>
              <a:t>Civilförsvarsförbundet</a:t>
            </a:r>
            <a:r>
              <a:rPr lang="sv-SE" sz="1600" i="1" dirty="0">
                <a:latin typeface="Arial" panose="020B0604020202020204" pitchFamily="34" charset="0"/>
                <a:cs typeface="Arial" panose="020B0604020202020204" pitchFamily="34" charset="0"/>
              </a:rPr>
              <a:t>.</a:t>
            </a:r>
          </a:p>
          <a:p>
            <a:pPr algn="l"/>
            <a:r>
              <a:rPr lang="sv-SE" sz="1600" i="1" dirty="0">
                <a:latin typeface="Arial" panose="020B0604020202020204" pitchFamily="34" charset="0"/>
                <a:cs typeface="Arial" panose="020B0604020202020204" pitchFamily="34" charset="0"/>
              </a:rPr>
              <a:t>Uppdaterat 2020-08-26 av Civilförsvarsförbundet.</a:t>
            </a: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5" name="Title 1"/>
          <p:cNvSpPr txBox="1">
            <a:spLocks/>
          </p:cNvSpPr>
          <p:nvPr/>
        </p:nvSpPr>
        <p:spPr>
          <a:xfrm>
            <a:off x="855024" y="246437"/>
            <a:ext cx="10598727" cy="6863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3600" b="1" dirty="0">
                <a:solidFill>
                  <a:srgbClr val="005397"/>
                </a:solidFill>
                <a:latin typeface="Arial" panose="020B0604020202020204" pitchFamily="34" charset="0"/>
                <a:cs typeface="Arial" panose="020B0604020202020204" pitchFamily="34" charset="0"/>
              </a:rPr>
              <a:t>Mer information</a:t>
            </a:r>
          </a:p>
        </p:txBody>
      </p:sp>
    </p:spTree>
    <p:extLst>
      <p:ext uri="{BB962C8B-B14F-4D97-AF65-F5344CB8AC3E}">
        <p14:creationId xmlns:p14="http://schemas.microsoft.com/office/powerpoint/2010/main" val="214680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263" y="1355876"/>
            <a:ext cx="10515600" cy="5157066"/>
          </a:xfrm>
        </p:spPr>
        <p:txBody>
          <a:bodyPr>
            <a:normAutofit/>
          </a:bodyPr>
          <a:lstStyle/>
          <a:p>
            <a:pPr marL="0" indent="0">
              <a:buNone/>
            </a:pPr>
            <a:endParaRPr lang="sv-SE" dirty="0">
              <a:latin typeface="Arial" panose="020B0604020202020204" pitchFamily="34" charset="0"/>
              <a:cs typeface="Arial" panose="020B0604020202020204" pitchFamily="34" charset="0"/>
            </a:endParaRPr>
          </a:p>
          <a:p>
            <a:pPr marL="0" indent="0">
              <a:buNone/>
            </a:pPr>
            <a:r>
              <a:rPr lang="sv-SE" sz="3200" i="1" dirty="0">
                <a:latin typeface="Arial" panose="020B0604020202020204" pitchFamily="34" charset="0"/>
                <a:cs typeface="Arial" panose="020B0604020202020204" pitchFamily="34" charset="0"/>
              </a:rPr>
              <a:t>Ämnen och produkter avsedda att förtäras av människor.</a:t>
            </a:r>
          </a:p>
          <a:p>
            <a:pPr marL="0" indent="0">
              <a:buNone/>
            </a:pPr>
            <a:endParaRPr lang="sv-SE" dirty="0">
              <a:latin typeface="Arial" panose="020B0604020202020204" pitchFamily="34" charset="0"/>
              <a:cs typeface="Arial" panose="020B0604020202020204" pitchFamily="34" charset="0"/>
            </a:endParaRPr>
          </a:p>
          <a:p>
            <a:pPr marL="0" indent="0">
              <a:buNone/>
            </a:pPr>
            <a:endParaRPr lang="sv-SE" dirty="0">
              <a:latin typeface="Arial" panose="020B0604020202020204" pitchFamily="34" charset="0"/>
              <a:cs typeface="Arial" panose="020B0604020202020204" pitchFamily="34" charset="0"/>
            </a:endParaRPr>
          </a:p>
          <a:p>
            <a:pPr marL="0" indent="0">
              <a:buNone/>
            </a:pPr>
            <a:r>
              <a:rPr lang="sv-SE" dirty="0">
                <a:latin typeface="Arial" panose="020B0604020202020204" pitchFamily="34" charset="0"/>
                <a:cs typeface="Arial" panose="020B0604020202020204" pitchFamily="34" charset="0"/>
              </a:rPr>
              <a:t>(Livsmedelsverkets definition)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5" name="Title 1"/>
          <p:cNvSpPr txBox="1">
            <a:spLocks/>
          </p:cNvSpPr>
          <p:nvPr/>
        </p:nvSpPr>
        <p:spPr>
          <a:xfrm>
            <a:off x="3302329" y="174633"/>
            <a:ext cx="5755407" cy="686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rgbClr val="005397"/>
                </a:solidFill>
                <a:latin typeface="Arial" panose="020B0604020202020204" pitchFamily="34" charset="0"/>
                <a:cs typeface="Arial" panose="020B0604020202020204" pitchFamily="34" charset="0"/>
              </a:rPr>
              <a:t>Vad är livsmedel?</a:t>
            </a:r>
          </a:p>
        </p:txBody>
      </p:sp>
    </p:spTree>
    <p:extLst>
      <p:ext uri="{BB962C8B-B14F-4D97-AF65-F5344CB8AC3E}">
        <p14:creationId xmlns:p14="http://schemas.microsoft.com/office/powerpoint/2010/main" val="102065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263" y="1355876"/>
            <a:ext cx="10515600" cy="5157066"/>
          </a:xfrm>
        </p:spPr>
        <p:txBody>
          <a:bodyPr>
            <a:normAutofit/>
          </a:bodyPr>
          <a:lstStyle/>
          <a:p>
            <a:pPr marL="457200" lvl="1" indent="0">
              <a:buNone/>
            </a:pPr>
            <a:r>
              <a:rPr lang="sv-SE" b="1" dirty="0">
                <a:latin typeface="Arial" panose="020B0604020202020204" pitchFamily="34" charset="0"/>
                <a:cs typeface="Arial" panose="020B0604020202020204" pitchFamily="34" charset="0"/>
              </a:rPr>
              <a:t>Mål:</a:t>
            </a:r>
          </a:p>
          <a:p>
            <a:pPr marL="457200" lvl="1" indent="0">
              <a:buNone/>
            </a:pPr>
            <a:r>
              <a:rPr lang="sv-SE" b="1" i="1" dirty="0"/>
              <a:t>Att ha kunskap om korrekt hygien och hantering av livsmedel såväl i skarpt läge som i aktiviteter för att undvika sjukdomar och minska risken för smittspridning.</a:t>
            </a:r>
            <a:endParaRPr lang="sv-SE" i="1" dirty="0"/>
          </a:p>
          <a:p>
            <a:pPr marL="457200" lvl="1" indent="0">
              <a:buNone/>
            </a:pPr>
            <a:endParaRPr lang="sv-SE" dirty="0">
              <a:latin typeface="Arial" panose="020B0604020202020204" pitchFamily="34" charset="0"/>
              <a:cs typeface="Arial" panose="020B0604020202020204" pitchFamily="34" charset="0"/>
            </a:endParaRPr>
          </a:p>
          <a:p>
            <a:pPr marL="457200" lvl="1" indent="0">
              <a:buNone/>
            </a:pPr>
            <a:endParaRPr lang="sv-SE" dirty="0">
              <a:latin typeface="Arial" panose="020B0604020202020204" pitchFamily="34" charset="0"/>
              <a:cs typeface="Arial" panose="020B0604020202020204" pitchFamily="34" charset="0"/>
            </a:endParaRPr>
          </a:p>
          <a:p>
            <a:pPr marL="457200" lvl="1" indent="0">
              <a:buNone/>
            </a:pPr>
            <a:r>
              <a:rPr lang="sv-SE" b="1" dirty="0">
                <a:latin typeface="Arial" panose="020B0604020202020204" pitchFamily="34" charset="0"/>
                <a:cs typeface="Arial" panose="020B0604020202020204" pitchFamily="34" charset="0"/>
              </a:rPr>
              <a:t>Innehåll:</a:t>
            </a:r>
          </a:p>
          <a:p>
            <a:pPr lvl="1"/>
            <a:r>
              <a:rPr lang="sv-SE" dirty="0">
                <a:latin typeface="Arial" panose="020B0604020202020204" pitchFamily="34" charset="0"/>
                <a:cs typeface="Arial" panose="020B0604020202020204" pitchFamily="34" charset="0"/>
              </a:rPr>
              <a:t>Hantering av livsmedel</a:t>
            </a:r>
          </a:p>
          <a:p>
            <a:pPr lvl="1"/>
            <a:r>
              <a:rPr lang="sv-SE" dirty="0">
                <a:latin typeface="Arial" panose="020B0604020202020204" pitchFamily="34" charset="0"/>
                <a:cs typeface="Arial" panose="020B0604020202020204" pitchFamily="34" charset="0"/>
              </a:rPr>
              <a:t>Dricksvatten och avloppsvatten</a:t>
            </a:r>
          </a:p>
          <a:p>
            <a:pPr lvl="1"/>
            <a:r>
              <a:rPr lang="sv-SE" dirty="0">
                <a:latin typeface="Arial" panose="020B0604020202020204" pitchFamily="34" charset="0"/>
                <a:cs typeface="Arial" panose="020B0604020202020204" pitchFamily="34" charset="0"/>
              </a:rPr>
              <a:t>Övning och aktiviteter</a:t>
            </a:r>
            <a:br>
              <a:rPr lang="sv-SE" b="1" dirty="0">
                <a:latin typeface="Arial" panose="020B0604020202020204" pitchFamily="34" charset="0"/>
                <a:cs typeface="Arial" panose="020B0604020202020204" pitchFamily="34" charset="0"/>
              </a:rPr>
            </a:br>
            <a:br>
              <a:rPr lang="sv-SE" dirty="0">
                <a:latin typeface="Arial" panose="020B0604020202020204" pitchFamily="34" charset="0"/>
                <a:cs typeface="Arial" panose="020B0604020202020204" pitchFamily="34" charset="0"/>
              </a:rPr>
            </a:br>
            <a:endParaRPr lang="sv-SE" dirty="0">
              <a:latin typeface="Arial" panose="020B0604020202020204" pitchFamily="34" charset="0"/>
              <a:cs typeface="Arial" panose="020B0604020202020204" pitchFamily="34" charset="0"/>
            </a:endParaRPr>
          </a:p>
          <a:p>
            <a:pPr marL="457200" lvl="1" indent="0">
              <a:buNone/>
            </a:pPr>
            <a:endParaRPr lang="sv-S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5" name="Title 1"/>
          <p:cNvSpPr txBox="1">
            <a:spLocks/>
          </p:cNvSpPr>
          <p:nvPr/>
        </p:nvSpPr>
        <p:spPr>
          <a:xfrm>
            <a:off x="2146852" y="375801"/>
            <a:ext cx="7613373" cy="686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rgbClr val="005397"/>
                </a:solidFill>
                <a:latin typeface="Arial" panose="020B0604020202020204" pitchFamily="34" charset="0"/>
                <a:cs typeface="Arial" panose="020B0604020202020204" pitchFamily="34" charset="0"/>
              </a:rPr>
              <a:t>Kursens mål och innehåll </a:t>
            </a:r>
          </a:p>
        </p:txBody>
      </p:sp>
    </p:spTree>
    <p:extLst>
      <p:ext uri="{BB962C8B-B14F-4D97-AF65-F5344CB8AC3E}">
        <p14:creationId xmlns:p14="http://schemas.microsoft.com/office/powerpoint/2010/main" val="15060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sp>
        <p:nvSpPr>
          <p:cNvPr id="5" name="Title 1"/>
          <p:cNvSpPr txBox="1">
            <a:spLocks/>
          </p:cNvSpPr>
          <p:nvPr/>
        </p:nvSpPr>
        <p:spPr>
          <a:xfrm>
            <a:off x="3262574" y="472807"/>
            <a:ext cx="3236494" cy="686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rgbClr val="005397"/>
                </a:solidFill>
                <a:latin typeface="Arial" panose="020B0604020202020204" pitchFamily="34" charset="0"/>
                <a:cs typeface="Arial" panose="020B0604020202020204" pitchFamily="34" charset="0"/>
              </a:rPr>
              <a:t>Diskutera!</a:t>
            </a:r>
          </a:p>
        </p:txBody>
      </p:sp>
      <p:sp>
        <p:nvSpPr>
          <p:cNvPr id="6" name="Rectangle 5"/>
          <p:cNvSpPr/>
          <p:nvPr/>
        </p:nvSpPr>
        <p:spPr>
          <a:xfrm rot="900000">
            <a:off x="8855550" y="2410672"/>
            <a:ext cx="2344983" cy="240065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tileRect/>
          </a:gradFill>
          <a:effectLst>
            <a:glow rad="228600">
              <a:schemeClr val="accent1">
                <a:satMod val="175000"/>
                <a:alpha val="40000"/>
              </a:schemeClr>
            </a:glow>
          </a:effectLst>
        </p:spPr>
        <p:txBody>
          <a:bodyPr wrap="square" lIns="91440" tIns="45720" rIns="91440" bIns="45720">
            <a:spAutoFit/>
          </a:bodyPr>
          <a:lstStyle/>
          <a:p>
            <a:pPr algn="ctr"/>
            <a:r>
              <a:rPr lang="en-US" sz="15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sz="15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Content Placeholder 2"/>
          <p:cNvSpPr>
            <a:spLocks noGrp="1"/>
          </p:cNvSpPr>
          <p:nvPr>
            <p:ph idx="1"/>
          </p:nvPr>
        </p:nvSpPr>
        <p:spPr>
          <a:xfrm>
            <a:off x="605381" y="2007554"/>
            <a:ext cx="7321710" cy="4553513"/>
          </a:xfrm>
        </p:spPr>
        <p:txBody>
          <a:bodyPr>
            <a:normAutofit/>
          </a:bodyPr>
          <a:lstStyle/>
          <a:p>
            <a:pPr lvl="1"/>
            <a:r>
              <a:rPr lang="sv-SE" dirty="0">
                <a:latin typeface="Arial" panose="020B0604020202020204" pitchFamily="34" charset="0"/>
                <a:cs typeface="Arial" panose="020B0604020202020204" pitchFamily="34" charset="0"/>
              </a:rPr>
              <a:t>Varför är det viktigt för FRG att ha kunskap om livsmedelshantering?</a:t>
            </a:r>
          </a:p>
          <a:p>
            <a:pPr lvl="1"/>
            <a:endParaRPr lang="sv-SE" dirty="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I vilka typer av situationer kan livsmedelshantering bli aktuell för FRG?</a:t>
            </a:r>
          </a:p>
          <a:p>
            <a:pPr lvl="1"/>
            <a:endParaRPr lang="sv-SE" dirty="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Vilka typer av uppgifter kan bli aktuella för FRG kring livsmedelshantering?</a:t>
            </a: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40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7" name="Title 1"/>
          <p:cNvSpPr>
            <a:spLocks noGrp="1"/>
          </p:cNvSpPr>
          <p:nvPr>
            <p:ph type="ctrTitle"/>
          </p:nvPr>
        </p:nvSpPr>
        <p:spPr>
          <a:xfrm>
            <a:off x="706582" y="287447"/>
            <a:ext cx="10598727" cy="686329"/>
          </a:xfrm>
        </p:spPr>
        <p:txBody>
          <a:bodyPr>
            <a:normAutofit/>
          </a:bodyPr>
          <a:lstStyle/>
          <a:p>
            <a:r>
              <a:rPr lang="sv-SE" sz="3600" b="1" dirty="0">
                <a:solidFill>
                  <a:srgbClr val="005397"/>
                </a:solidFill>
                <a:latin typeface="Arial" panose="020B0604020202020204" pitchFamily="34" charset="0"/>
                <a:cs typeface="Arial" panose="020B0604020202020204" pitchFamily="34" charset="0"/>
              </a:rPr>
              <a:t>När livsmedelshantering blev aktuellt för FRG!</a:t>
            </a:r>
          </a:p>
        </p:txBody>
      </p:sp>
      <p:sp>
        <p:nvSpPr>
          <p:cNvPr id="9" name="Rectangle 8"/>
          <p:cNvSpPr/>
          <p:nvPr/>
        </p:nvSpPr>
        <p:spPr>
          <a:xfrm>
            <a:off x="5129680" y="1163236"/>
            <a:ext cx="6884946" cy="4524315"/>
          </a:xfrm>
          <a:prstGeom prst="rect">
            <a:avLst/>
          </a:prstGeom>
        </p:spPr>
        <p:txBody>
          <a:bodyPr wrap="square">
            <a:spAutoFit/>
          </a:bodyPr>
          <a:lstStyle/>
          <a:p>
            <a:r>
              <a:rPr lang="sv-SE" sz="1600" dirty="0">
                <a:latin typeface="Arial" panose="020B0604020202020204" pitchFamily="34" charset="0"/>
                <a:cs typeface="Arial" panose="020B0604020202020204" pitchFamily="34" charset="0"/>
              </a:rPr>
              <a:t>FRG har arbetat med livsmedelshantering i många situationer. Exempel på insatser:</a:t>
            </a:r>
          </a:p>
          <a:p>
            <a:endParaRPr lang="sv-S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Mat och dryck till professionell insatspersonal vid övningar eller insatser </a:t>
            </a:r>
            <a:r>
              <a:rPr lang="sv-SE" sz="1600" i="1" dirty="0">
                <a:latin typeface="Arial" panose="020B0604020202020204" pitchFamily="34" charset="0"/>
                <a:cs typeface="Arial" panose="020B0604020202020204" pitchFamily="34" charset="0"/>
              </a:rPr>
              <a:t>(ex vid skogsbränderna 2014 och 2018)</a:t>
            </a:r>
            <a:br>
              <a:rPr lang="sv-SE" sz="1600" i="1" dirty="0">
                <a:latin typeface="Arial" panose="020B0604020202020204" pitchFamily="34" charset="0"/>
                <a:cs typeface="Arial" panose="020B0604020202020204" pitchFamily="34" charset="0"/>
              </a:rPr>
            </a:br>
            <a:endParaRPr lang="sv-SE" sz="16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Utdelning av mat och dryck till hjälpsökande </a:t>
            </a:r>
            <a:r>
              <a:rPr lang="sv-SE" sz="1600" i="1" dirty="0">
                <a:latin typeface="Arial" panose="020B0604020202020204" pitchFamily="34" charset="0"/>
                <a:cs typeface="Arial" panose="020B0604020202020204" pitchFamily="34" charset="0"/>
              </a:rPr>
              <a:t>(flertalet insatser)</a:t>
            </a:r>
            <a:br>
              <a:rPr lang="sv-SE" sz="1600" i="1" dirty="0">
                <a:latin typeface="Arial" panose="020B0604020202020204" pitchFamily="34" charset="0"/>
                <a:cs typeface="Arial" panose="020B0604020202020204" pitchFamily="34" charset="0"/>
              </a:rPr>
            </a:br>
            <a:endParaRPr lang="sv-SE" sz="16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Mat och dryck till egna FRG-funktionärer under övningar och insatser</a:t>
            </a:r>
            <a:br>
              <a:rPr lang="sv-SE" sz="1600" dirty="0">
                <a:latin typeface="Arial" panose="020B0604020202020204" pitchFamily="34" charset="0"/>
                <a:cs typeface="Arial" panose="020B0604020202020204" pitchFamily="34" charset="0"/>
              </a:rPr>
            </a:br>
            <a:endParaRPr lang="sv-S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Måltidshantering på evakueringsboenden under flyktingmottagande </a:t>
            </a:r>
            <a:r>
              <a:rPr lang="sv-SE" sz="1600" i="1" dirty="0">
                <a:latin typeface="Arial" panose="020B0604020202020204" pitchFamily="34" charset="0"/>
                <a:cs typeface="Arial" panose="020B0604020202020204" pitchFamily="34" charset="0"/>
              </a:rPr>
              <a:t>(FRG var involverade i många kommuner under 2015-2016)</a:t>
            </a:r>
            <a:br>
              <a:rPr lang="sv-SE" sz="1600" i="1" dirty="0">
                <a:latin typeface="Arial" panose="020B0604020202020204" pitchFamily="34" charset="0"/>
                <a:cs typeface="Arial" panose="020B0604020202020204" pitchFamily="34" charset="0"/>
              </a:rPr>
            </a:br>
            <a:endParaRPr lang="sv-SE" sz="16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Utdelning av nödvatten vid avbrott eller problem med vattenförsörjningen </a:t>
            </a:r>
            <a:r>
              <a:rPr lang="sv-SE" sz="1600" i="1" dirty="0">
                <a:latin typeface="Arial" panose="020B0604020202020204" pitchFamily="34" charset="0"/>
                <a:cs typeface="Arial" panose="020B0604020202020204" pitchFamily="34" charset="0"/>
              </a:rPr>
              <a:t>(FRG insatta i flertalet olika insatser)</a:t>
            </a:r>
          </a:p>
          <a:p>
            <a:pPr marL="285750" indent="-285750">
              <a:buFont typeface="Arial" panose="020B0604020202020204" pitchFamily="34" charset="0"/>
              <a:buChar char="•"/>
            </a:pPr>
            <a:endParaRPr lang="sv-SE" sz="16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Utlämning/leveranser av matkassar till personer i riskgrupp</a:t>
            </a:r>
            <a:br>
              <a:rPr lang="sv-SE" sz="1600" dirty="0">
                <a:latin typeface="Arial" panose="020B0604020202020204" pitchFamily="34" charset="0"/>
                <a:cs typeface="Arial" panose="020B0604020202020204" pitchFamily="34" charset="0"/>
              </a:rPr>
            </a:br>
            <a:r>
              <a:rPr lang="sv-SE" sz="1600" i="1" dirty="0">
                <a:latin typeface="Arial" panose="020B0604020202020204" pitchFamily="34" charset="0"/>
                <a:cs typeface="Arial" panose="020B0604020202020204" pitchFamily="34" charset="0"/>
              </a:rPr>
              <a:t>(Covid-19 2020)</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710" y="1076227"/>
            <a:ext cx="3523749" cy="4698331"/>
          </a:xfrm>
          <a:prstGeom prst="rect">
            <a:avLst/>
          </a:prstGeom>
          <a:ln>
            <a:noFill/>
          </a:ln>
          <a:effectLst>
            <a:softEdge rad="112500"/>
          </a:effectLst>
        </p:spPr>
      </p:pic>
      <p:sp>
        <p:nvSpPr>
          <p:cNvPr id="3" name="TextBox 2"/>
          <p:cNvSpPr txBox="1"/>
          <p:nvPr/>
        </p:nvSpPr>
        <p:spPr>
          <a:xfrm>
            <a:off x="1330031" y="5734697"/>
            <a:ext cx="3592428" cy="369332"/>
          </a:xfrm>
          <a:prstGeom prst="rect">
            <a:avLst/>
          </a:prstGeom>
          <a:noFill/>
        </p:spPr>
        <p:txBody>
          <a:bodyPr wrap="square" rtlCol="0">
            <a:spAutoFit/>
          </a:bodyPr>
          <a:lstStyle/>
          <a:p>
            <a:pPr algn="ctr"/>
            <a:r>
              <a:rPr lang="sv-SE" sz="900" i="1" dirty="0">
                <a:latin typeface="Arial" panose="020B0604020202020204" pitchFamily="34" charset="0"/>
                <a:cs typeface="Arial" panose="020B0604020202020204" pitchFamily="34" charset="0"/>
              </a:rPr>
              <a:t>Omfattande utdelning av mat och dryck till insatspersonal under Västmanlandsbranden augusti 2014. Foto: </a:t>
            </a:r>
            <a:r>
              <a:rPr lang="sv-SE" sz="900" i="1" dirty="0">
                <a:latin typeface="Arial" panose="020B0604020202020204" pitchFamily="34" charset="0"/>
                <a:cs typeface="Arial" panose="020B0604020202020204" pitchFamily="34" charset="0"/>
                <a:hlinkClick r:id="rId5"/>
              </a:rPr>
              <a:t>Patrik Vuorio</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40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sp>
        <p:nvSpPr>
          <p:cNvPr id="5" name="Title 1"/>
          <p:cNvSpPr txBox="1">
            <a:spLocks/>
          </p:cNvSpPr>
          <p:nvPr/>
        </p:nvSpPr>
        <p:spPr>
          <a:xfrm>
            <a:off x="3302329" y="174633"/>
            <a:ext cx="6411687" cy="686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rgbClr val="005397"/>
                </a:solidFill>
                <a:latin typeface="Arial" panose="020B0604020202020204" pitchFamily="34" charset="0"/>
                <a:cs typeface="Arial" panose="020B0604020202020204" pitchFamily="34" charset="0"/>
              </a:rPr>
              <a:t>Diskutera!</a:t>
            </a:r>
          </a:p>
        </p:txBody>
      </p:sp>
      <p:sp>
        <p:nvSpPr>
          <p:cNvPr id="6" name="Rectangle 5"/>
          <p:cNvSpPr/>
          <p:nvPr/>
        </p:nvSpPr>
        <p:spPr>
          <a:xfrm rot="900000">
            <a:off x="8855550" y="2410672"/>
            <a:ext cx="2344983" cy="240065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00000" scaled="0"/>
            <a:tileRect/>
          </a:gradFill>
          <a:effectLst>
            <a:glow rad="228600">
              <a:schemeClr val="accent1">
                <a:satMod val="175000"/>
                <a:alpha val="40000"/>
              </a:schemeClr>
            </a:glow>
          </a:effectLst>
        </p:spPr>
        <p:txBody>
          <a:bodyPr wrap="square" lIns="91440" tIns="45720" rIns="91440" bIns="45720">
            <a:spAutoFit/>
          </a:bodyPr>
          <a:lstStyle/>
          <a:p>
            <a:pPr algn="ctr"/>
            <a:r>
              <a:rPr lang="en-US" sz="15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US" sz="15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Content Placeholder 2"/>
          <p:cNvSpPr>
            <a:spLocks noGrp="1"/>
          </p:cNvSpPr>
          <p:nvPr>
            <p:ph idx="1"/>
          </p:nvPr>
        </p:nvSpPr>
        <p:spPr>
          <a:xfrm>
            <a:off x="584755" y="1533166"/>
            <a:ext cx="7321710" cy="4553513"/>
          </a:xfrm>
        </p:spPr>
        <p:txBody>
          <a:bodyPr>
            <a:normAutofit fontScale="92500"/>
          </a:bodyPr>
          <a:lstStyle/>
          <a:p>
            <a:pPr lvl="1"/>
            <a:r>
              <a:rPr lang="sv-SE" dirty="0">
                <a:latin typeface="Arial" panose="020B0604020202020204" pitchFamily="34" charset="0"/>
                <a:cs typeface="Arial" panose="020B0604020202020204" pitchFamily="34" charset="0"/>
              </a:rPr>
              <a:t>Förvaring av </a:t>
            </a:r>
            <a:r>
              <a:rPr lang="sv-SE" dirty="0" err="1">
                <a:latin typeface="Arial" panose="020B0604020202020204" pitchFamily="34" charset="0"/>
                <a:cs typeface="Arial" panose="020B0604020202020204" pitchFamily="34" charset="0"/>
              </a:rPr>
              <a:t>torrvaror</a:t>
            </a:r>
            <a:r>
              <a:rPr lang="sv-SE" dirty="0">
                <a:latin typeface="Arial" panose="020B0604020202020204" pitchFamily="34" charset="0"/>
                <a:cs typeface="Arial" panose="020B0604020202020204" pitchFamily="34" charset="0"/>
              </a:rPr>
              <a:t>, kylvaror och frysvaror.</a:t>
            </a:r>
            <a:br>
              <a:rPr lang="sv-SE" dirty="0">
                <a:latin typeface="Arial" panose="020B0604020202020204" pitchFamily="34" charset="0"/>
                <a:cs typeface="Arial" panose="020B0604020202020204" pitchFamily="34" charset="0"/>
              </a:rPr>
            </a:br>
            <a:endParaRPr lang="sv-SE" dirty="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Vad är en lämplig temperatur för kyl respektive frys? </a:t>
            </a:r>
          </a:p>
          <a:p>
            <a:pPr lvl="1"/>
            <a:endParaRPr lang="sv-SE" dirty="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Vilken temperaturgräns gäller normalt för att varm mat ska kunna serveras?</a:t>
            </a:r>
          </a:p>
          <a:p>
            <a:pPr lvl="1"/>
            <a:endParaRPr lang="sv-SE" dirty="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Hur hanterar jag som </a:t>
            </a:r>
            <a:r>
              <a:rPr lang="sv-SE" dirty="0" err="1">
                <a:latin typeface="Arial" panose="020B0604020202020204" pitchFamily="34" charset="0"/>
                <a:cs typeface="Arial" panose="020B0604020202020204" pitchFamily="34" charset="0"/>
              </a:rPr>
              <a:t>FRG:are</a:t>
            </a:r>
            <a:r>
              <a:rPr lang="sv-SE" dirty="0">
                <a:latin typeface="Arial" panose="020B0604020202020204" pitchFamily="34" charset="0"/>
                <a:cs typeface="Arial" panose="020B0604020202020204" pitchFamily="34" charset="0"/>
              </a:rPr>
              <a:t> frågan om matallergier om jag delar ut mat?</a:t>
            </a:r>
          </a:p>
          <a:p>
            <a:pPr lvl="1"/>
            <a:endParaRPr lang="sv-SE" dirty="0">
              <a:latin typeface="Arial" panose="020B0604020202020204" pitchFamily="34" charset="0"/>
              <a:cs typeface="Arial" panose="020B0604020202020204" pitchFamily="34" charset="0"/>
            </a:endParaRPr>
          </a:p>
          <a:p>
            <a:pPr lvl="1"/>
            <a:r>
              <a:rPr lang="sv-SE" dirty="0">
                <a:latin typeface="Arial" panose="020B0604020202020204" pitchFamily="34" charset="0"/>
                <a:cs typeface="Arial" panose="020B0604020202020204" pitchFamily="34" charset="0"/>
              </a:rPr>
              <a:t>Finns det särskilda märkningskrav för de typer av livsmedel som orsakar flest överkänslighetsreaktioner?</a:t>
            </a: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a:p>
            <a:pPr lvl="1"/>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933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2" name="Rectangle 1"/>
          <p:cNvSpPr/>
          <p:nvPr/>
        </p:nvSpPr>
        <p:spPr>
          <a:xfrm>
            <a:off x="855683" y="973776"/>
            <a:ext cx="6880432" cy="4524315"/>
          </a:xfrm>
          <a:prstGeom prst="rect">
            <a:avLst/>
          </a:prstGeom>
        </p:spPr>
        <p:txBody>
          <a:bodyPr wrap="square">
            <a:spAutoFit/>
          </a:bodyPr>
          <a:lstStyle/>
          <a:p>
            <a:pPr>
              <a:spcAft>
                <a:spcPts val="0"/>
              </a:spcAft>
            </a:pPr>
            <a:r>
              <a:rPr lang="sv-SE" sz="1600" dirty="0">
                <a:effectLst/>
                <a:latin typeface="Arial" panose="020B0604020202020204" pitchFamily="34" charset="0"/>
                <a:ea typeface="Calibri" panose="020F0502020204030204" pitchFamily="34" charset="0"/>
                <a:cs typeface="Arial" panose="020B0604020202020204" pitchFamily="34" charset="0"/>
              </a:rPr>
              <a:t> </a:t>
            </a:r>
          </a:p>
          <a:p>
            <a:pPr>
              <a:spcAft>
                <a:spcPts val="0"/>
              </a:spcAft>
            </a:pPr>
            <a:r>
              <a:rPr lang="sv-SE" sz="2400" dirty="0">
                <a:effectLst/>
                <a:latin typeface="Arial" panose="020B0604020202020204" pitchFamily="34" charset="0"/>
                <a:ea typeface="Calibri" panose="020F0502020204030204" pitchFamily="34" charset="0"/>
                <a:cs typeface="Arial" panose="020B0604020202020204" pitchFamily="34" charset="0"/>
              </a:rPr>
              <a:t>FRG kan bistå kommuner med hantering av livsmedel. Viktigt att tänka på då:</a:t>
            </a:r>
            <a:br>
              <a:rPr lang="sv-SE" sz="2400" dirty="0">
                <a:effectLst/>
                <a:latin typeface="Arial" panose="020B0604020202020204" pitchFamily="34" charset="0"/>
                <a:ea typeface="Calibri" panose="020F0502020204030204" pitchFamily="34" charset="0"/>
                <a:cs typeface="Arial" panose="020B0604020202020204" pitchFamily="34" charset="0"/>
              </a:rPr>
            </a:br>
            <a:endParaRPr lang="sv-SE" sz="2400" dirty="0">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a:effectLst/>
                <a:latin typeface="Arial" panose="020B0604020202020204" pitchFamily="34" charset="0"/>
                <a:ea typeface="Calibri" panose="020F0502020204030204" pitchFamily="34" charset="0"/>
                <a:cs typeface="Arial" panose="020B0604020202020204" pitchFamily="34" charset="0"/>
              </a:rPr>
              <a:t>Rätt temperatur</a:t>
            </a:r>
            <a:br>
              <a:rPr lang="sv-SE" sz="2400" dirty="0">
                <a:effectLst/>
                <a:latin typeface="Arial" panose="020B0604020202020204" pitchFamily="34" charset="0"/>
                <a:ea typeface="Calibri" panose="020F0502020204030204" pitchFamily="34" charset="0"/>
                <a:cs typeface="Arial" panose="020B0604020202020204" pitchFamily="34" charset="0"/>
              </a:rPr>
            </a:br>
            <a:endParaRPr lang="sv-SE" sz="24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a:latin typeface="Arial" panose="020B0604020202020204" pitchFamily="34" charset="0"/>
                <a:ea typeface="Calibri" panose="020F0502020204030204" pitchFamily="34" charset="0"/>
                <a:cs typeface="Arial" panose="020B0604020202020204" pitchFamily="34" charset="0"/>
              </a:rPr>
              <a:t>Transporter</a:t>
            </a:r>
            <a:br>
              <a:rPr lang="sv-SE" sz="2400" dirty="0">
                <a:latin typeface="Arial" panose="020B0604020202020204" pitchFamily="34" charset="0"/>
                <a:ea typeface="Calibri" panose="020F0502020204030204" pitchFamily="34" charset="0"/>
                <a:cs typeface="Arial" panose="020B0604020202020204" pitchFamily="34" charset="0"/>
              </a:rPr>
            </a:br>
            <a:endParaRPr lang="sv-SE" sz="24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a:latin typeface="Arial" panose="020B0604020202020204" pitchFamily="34" charset="0"/>
                <a:ea typeface="Calibri" panose="020F0502020204030204" pitchFamily="34" charset="0"/>
                <a:cs typeface="Arial" panose="020B0604020202020204" pitchFamily="34" charset="0"/>
              </a:rPr>
              <a:t>Förvaring</a:t>
            </a:r>
            <a:br>
              <a:rPr lang="sv-SE" sz="2400" dirty="0">
                <a:latin typeface="Arial" panose="020B0604020202020204" pitchFamily="34" charset="0"/>
                <a:ea typeface="Calibri" panose="020F0502020204030204" pitchFamily="34" charset="0"/>
                <a:cs typeface="Arial" panose="020B0604020202020204" pitchFamily="34" charset="0"/>
              </a:rPr>
            </a:br>
            <a:endParaRPr lang="sv-SE" sz="24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a:latin typeface="Arial" panose="020B0604020202020204" pitchFamily="34" charset="0"/>
                <a:ea typeface="Calibri" panose="020F0502020204030204" pitchFamily="34" charset="0"/>
                <a:cs typeface="Arial" panose="020B0604020202020204" pitchFamily="34" charset="0"/>
              </a:rPr>
              <a:t>Servering</a:t>
            </a:r>
          </a:p>
          <a:p>
            <a:pPr>
              <a:spcAft>
                <a:spcPts val="0"/>
              </a:spcAft>
            </a:pPr>
            <a:endParaRPr lang="sv-SE"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sv-SE" sz="16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5" name="Title 1"/>
          <p:cNvSpPr>
            <a:spLocks noGrp="1"/>
          </p:cNvSpPr>
          <p:nvPr>
            <p:ph type="ctrTitle"/>
          </p:nvPr>
        </p:nvSpPr>
        <p:spPr>
          <a:xfrm>
            <a:off x="706582" y="287447"/>
            <a:ext cx="10598727" cy="686329"/>
          </a:xfrm>
        </p:spPr>
        <p:txBody>
          <a:bodyPr>
            <a:normAutofit/>
          </a:bodyPr>
          <a:lstStyle/>
          <a:p>
            <a:r>
              <a:rPr lang="sv-SE" sz="3600" b="1" dirty="0">
                <a:solidFill>
                  <a:srgbClr val="005397"/>
                </a:solidFill>
                <a:latin typeface="Arial" panose="020B0604020202020204" pitchFamily="34" charset="0"/>
                <a:cs typeface="Arial" panose="020B0604020202020204" pitchFamily="34" charset="0"/>
              </a:rPr>
              <a:t>Hantering av livsmedel</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0047" y="1086592"/>
            <a:ext cx="3350581" cy="4042352"/>
          </a:xfrm>
          <a:prstGeom prst="rect">
            <a:avLst/>
          </a:prstGeom>
          <a:ln>
            <a:noFill/>
          </a:ln>
          <a:effectLst>
            <a:softEdge rad="112500"/>
          </a:effectLst>
        </p:spPr>
      </p:pic>
      <p:sp>
        <p:nvSpPr>
          <p:cNvPr id="6" name="TextBox 5"/>
          <p:cNvSpPr txBox="1"/>
          <p:nvPr/>
        </p:nvSpPr>
        <p:spPr>
          <a:xfrm>
            <a:off x="8087095" y="5049936"/>
            <a:ext cx="3592428" cy="230832"/>
          </a:xfrm>
          <a:prstGeom prst="rect">
            <a:avLst/>
          </a:prstGeom>
          <a:noFill/>
        </p:spPr>
        <p:txBody>
          <a:bodyPr wrap="square" rtlCol="0">
            <a:spAutoFit/>
          </a:bodyPr>
          <a:lstStyle/>
          <a:p>
            <a:pPr algn="ctr"/>
            <a:r>
              <a:rPr lang="sv-SE" sz="900" i="1" dirty="0">
                <a:latin typeface="Arial" panose="020B0604020202020204" pitchFamily="34" charset="0"/>
                <a:cs typeface="Arial" panose="020B0604020202020204" pitchFamily="34" charset="0"/>
              </a:rPr>
              <a:t>Foto: </a:t>
            </a:r>
            <a:r>
              <a:rPr lang="sv-SE" sz="900" i="1" dirty="0">
                <a:latin typeface="Arial" panose="020B0604020202020204" pitchFamily="34" charset="0"/>
                <a:cs typeface="Arial" panose="020B0604020202020204" pitchFamily="34" charset="0"/>
                <a:hlinkClick r:id="rId5"/>
              </a:rPr>
              <a:t>VolunteerPower Sweden</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89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78" y="5508516"/>
            <a:ext cx="2111650" cy="867860"/>
          </a:xfrm>
          <a:prstGeom prst="rect">
            <a:avLst/>
          </a:prstGeom>
        </p:spPr>
      </p:pic>
      <p:sp>
        <p:nvSpPr>
          <p:cNvPr id="3" name="Title 1"/>
          <p:cNvSpPr>
            <a:spLocks noGrp="1"/>
          </p:cNvSpPr>
          <p:nvPr>
            <p:ph type="ctrTitle"/>
          </p:nvPr>
        </p:nvSpPr>
        <p:spPr>
          <a:xfrm>
            <a:off x="706582" y="187979"/>
            <a:ext cx="10598727" cy="686329"/>
          </a:xfrm>
        </p:spPr>
        <p:txBody>
          <a:bodyPr>
            <a:normAutofit/>
          </a:bodyPr>
          <a:lstStyle/>
          <a:p>
            <a:r>
              <a:rPr lang="sv-SE" sz="3600" b="1" dirty="0">
                <a:solidFill>
                  <a:srgbClr val="005397"/>
                </a:solidFill>
                <a:latin typeface="Arial" panose="020B0604020202020204" pitchFamily="34" charset="0"/>
                <a:cs typeface="Arial" panose="020B0604020202020204" pitchFamily="34" charset="0"/>
              </a:rPr>
              <a:t>Temperatur och transporter</a:t>
            </a:r>
          </a:p>
        </p:txBody>
      </p:sp>
      <p:sp>
        <p:nvSpPr>
          <p:cNvPr id="2" name="Rectangle 1"/>
          <p:cNvSpPr/>
          <p:nvPr/>
        </p:nvSpPr>
        <p:spPr>
          <a:xfrm>
            <a:off x="167505" y="1228387"/>
            <a:ext cx="6108183" cy="3046988"/>
          </a:xfrm>
          <a:prstGeom prst="rect">
            <a:avLst/>
          </a:prstGeom>
        </p:spPr>
        <p:txBody>
          <a:bodyPr wrap="square">
            <a:spAutoFit/>
          </a:bodyPr>
          <a:lstStyle/>
          <a:p>
            <a:pPr marL="285750" indent="-285750">
              <a:spcAft>
                <a:spcPts val="0"/>
              </a:spcAft>
              <a:buFont typeface="Arial" panose="020B0604020202020204" pitchFamily="34" charset="0"/>
              <a:buChar char="•"/>
            </a:pPr>
            <a:r>
              <a:rPr lang="sv-SE" sz="2400" dirty="0">
                <a:latin typeface="Arial" panose="020B0604020202020204" pitchFamily="34" charset="0"/>
                <a:ea typeface="Calibri" panose="020F0502020204030204" pitchFamily="34" charset="0"/>
                <a:cs typeface="Arial" panose="020B0604020202020204" pitchFamily="34" charset="0"/>
              </a:rPr>
              <a:t>Viktigt med rätt temperatur på kylvaror  och frysta produkter </a:t>
            </a:r>
            <a:br>
              <a:rPr lang="sv-SE" sz="2400" dirty="0">
                <a:latin typeface="Arial" panose="020B0604020202020204" pitchFamily="34" charset="0"/>
                <a:ea typeface="Calibri" panose="020F0502020204030204" pitchFamily="34" charset="0"/>
                <a:cs typeface="Arial" panose="020B0604020202020204" pitchFamily="34" charset="0"/>
              </a:rPr>
            </a:br>
            <a:endParaRPr lang="sv-SE" sz="24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a:effectLst/>
                <a:latin typeface="Arial" panose="020B0604020202020204" pitchFamily="34" charset="0"/>
                <a:ea typeface="Calibri" panose="020F0502020204030204" pitchFamily="34" charset="0"/>
                <a:cs typeface="Arial" panose="020B0604020202020204" pitchFamily="34" charset="0"/>
              </a:rPr>
              <a:t>Hantera tillagad mat korrekt</a:t>
            </a:r>
            <a:br>
              <a:rPr lang="sv-SE" sz="2400" dirty="0">
                <a:effectLst/>
                <a:latin typeface="Arial" panose="020B0604020202020204" pitchFamily="34" charset="0"/>
                <a:ea typeface="Calibri" panose="020F0502020204030204" pitchFamily="34" charset="0"/>
                <a:cs typeface="Arial" panose="020B0604020202020204" pitchFamily="34" charset="0"/>
              </a:rPr>
            </a:br>
            <a:endParaRPr lang="sv-SE" sz="24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sv-SE" sz="2400" dirty="0">
                <a:effectLst/>
                <a:latin typeface="Arial" panose="020B0604020202020204" pitchFamily="34" charset="0"/>
                <a:ea typeface="Calibri" panose="020F0502020204030204" pitchFamily="34" charset="0"/>
                <a:cs typeface="Arial" panose="020B0604020202020204" pitchFamily="34" charset="0"/>
              </a:rPr>
              <a:t>Särskild planering krävs om mat eller livsmedel måste transporteras</a:t>
            </a:r>
            <a:br>
              <a:rPr lang="sv-SE" sz="2400" dirty="0">
                <a:effectLst/>
                <a:latin typeface="Arial" panose="020B0604020202020204" pitchFamily="34" charset="0"/>
                <a:ea typeface="Calibri" panose="020F0502020204030204" pitchFamily="34" charset="0"/>
                <a:cs typeface="Arial" panose="020B0604020202020204" pitchFamily="34" charset="0"/>
              </a:rPr>
            </a:br>
            <a:endParaRPr lang="sv-SE"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802" y="1228387"/>
            <a:ext cx="4264232" cy="3198174"/>
          </a:xfrm>
          <a:prstGeom prst="rect">
            <a:avLst/>
          </a:prstGeom>
        </p:spPr>
      </p:pic>
      <p:sp>
        <p:nvSpPr>
          <p:cNvPr id="9" name="TextBox 4"/>
          <p:cNvSpPr txBox="1"/>
          <p:nvPr/>
        </p:nvSpPr>
        <p:spPr>
          <a:xfrm>
            <a:off x="6912375" y="4426561"/>
            <a:ext cx="3592428" cy="369332"/>
          </a:xfrm>
          <a:prstGeom prst="rect">
            <a:avLst/>
          </a:prstGeom>
          <a:noFill/>
        </p:spPr>
        <p:txBody>
          <a:bodyPr wrap="square" rtlCol="0">
            <a:spAutoFit/>
          </a:bodyPr>
          <a:lstStyle/>
          <a:p>
            <a:pPr algn="ctr"/>
            <a:r>
              <a:rPr lang="sv-SE" sz="900" i="1" dirty="0">
                <a:latin typeface="Arial" panose="020B0604020202020204" pitchFamily="34" charset="0"/>
                <a:cs typeface="Arial" panose="020B0604020202020204" pitchFamily="34" charset="0"/>
              </a:rPr>
              <a:t>FRG Sigtuna servar räddningstjänst och andra medverkande vid en större samövning. Foto: </a:t>
            </a:r>
            <a:r>
              <a:rPr lang="sv-SE" sz="900" i="1" dirty="0">
                <a:latin typeface="Arial" panose="020B0604020202020204" pitchFamily="34" charset="0"/>
                <a:cs typeface="Arial" panose="020B0604020202020204" pitchFamily="34" charset="0"/>
                <a:hlinkClick r:id="rId5"/>
              </a:rPr>
              <a:t>FRG Sigtuna</a:t>
            </a:r>
            <a:endParaRPr lang="sv-SE"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255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2188</TotalTime>
  <Words>4122</Words>
  <Application>Microsoft Office PowerPoint</Application>
  <PresentationFormat>Bredbild</PresentationFormat>
  <Paragraphs>330</Paragraphs>
  <Slides>25</Slides>
  <Notes>25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25</vt:i4>
      </vt:variant>
    </vt:vector>
  </HeadingPairs>
  <TitlesOfParts>
    <vt:vector size="29" baseType="lpstr">
      <vt:lpstr>Arial</vt:lpstr>
      <vt:lpstr>Calibri</vt:lpstr>
      <vt:lpstr>Calibri Light</vt:lpstr>
      <vt:lpstr>Office Theme</vt:lpstr>
      <vt:lpstr>Livsmedelshantering</vt:lpstr>
      <vt:lpstr>PowerPoint-presentation</vt:lpstr>
      <vt:lpstr>PowerPoint-presentation</vt:lpstr>
      <vt:lpstr>PowerPoint-presentation</vt:lpstr>
      <vt:lpstr>PowerPoint-presentation</vt:lpstr>
      <vt:lpstr>När livsmedelshantering blev aktuellt för FRG!</vt:lpstr>
      <vt:lpstr>PowerPoint-presentation</vt:lpstr>
      <vt:lpstr>Hantering av livsmedel</vt:lpstr>
      <vt:lpstr>Temperatur och transporter</vt:lpstr>
      <vt:lpstr>Förvaring och servering</vt:lpstr>
      <vt:lpstr>Märkning</vt:lpstr>
      <vt:lpstr>Allergier</vt:lpstr>
      <vt:lpstr>PowerPoint-presentation</vt:lpstr>
      <vt:lpstr>Hygien</vt:lpstr>
      <vt:lpstr>Egenkontroll</vt:lpstr>
      <vt:lpstr>PowerPoint-presentation</vt:lpstr>
      <vt:lpstr>Dricksvatten</vt:lpstr>
      <vt:lpstr>VAKA – nationell vattenkatastrofgrupp</vt:lpstr>
      <vt:lpstr>Nödvattenmateriel</vt:lpstr>
      <vt:lpstr>Nödvattenmateriel forts</vt:lpstr>
      <vt:lpstr>Avloppsvatten</vt:lpstr>
      <vt:lpstr>PowerPoint-presentation</vt:lpstr>
      <vt:lpstr>Övning för FRG</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Patrik Vuorio</dc:creator>
  <cp:lastModifiedBy>Laila Göransson</cp:lastModifiedBy>
  <cp:revision>92</cp:revision>
  <cp:lastPrinted>2020-08-26T14:03:07Z</cp:lastPrinted>
  <dcterms:created xsi:type="dcterms:W3CDTF">2016-09-20T04:16:35Z</dcterms:created>
  <dcterms:modified xsi:type="dcterms:W3CDTF">2024-04-15T06:06:03Z</dcterms:modified>
</cp:coreProperties>
</file>