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502" r:id="rId3"/>
    <p:sldId id="503" r:id="rId4"/>
    <p:sldId id="511" r:id="rId5"/>
    <p:sldId id="258" r:id="rId6"/>
    <p:sldId id="495" r:id="rId7"/>
    <p:sldId id="494" r:id="rId8"/>
    <p:sldId id="510" r:id="rId9"/>
    <p:sldId id="266" r:id="rId10"/>
    <p:sldId id="497" r:id="rId11"/>
    <p:sldId id="498" r:id="rId12"/>
    <p:sldId id="507" r:id="rId13"/>
    <p:sldId id="504" r:id="rId14"/>
    <p:sldId id="268" r:id="rId15"/>
  </p:sldIdLst>
  <p:sldSz cx="12192000" cy="6858000"/>
  <p:notesSz cx="10021888" cy="68881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C6DEC2-21DF-5BF4-6B1D-9A7A6C16D1B1}" name="Inger Frendel" initials="IF" userId="2cd9f5156229591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4E9"/>
    <a:srgbClr val="FFEAA7"/>
    <a:srgbClr val="C9E7FF"/>
    <a:srgbClr val="007CE2"/>
    <a:srgbClr val="FFC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autoAdjust="0"/>
    <p:restoredTop sz="65672" autoAdjust="0"/>
  </p:normalViewPr>
  <p:slideViewPr>
    <p:cSldViewPr snapToGrid="0">
      <p:cViewPr varScale="1">
        <p:scale>
          <a:sx n="67" d="100"/>
          <a:sy n="67" d="100"/>
        </p:scale>
        <p:origin x="1854" y="66"/>
      </p:cViewPr>
      <p:guideLst/>
    </p:cSldViewPr>
  </p:slideViewPr>
  <p:notesTextViewPr>
    <p:cViewPr>
      <p:scale>
        <a:sx n="1" d="1"/>
        <a:sy n="1" d="1"/>
      </p:scale>
      <p:origin x="0" y="0"/>
    </p:cViewPr>
  </p:notesTextViewPr>
  <p:notesViewPr>
    <p:cSldViewPr snapToGrid="0">
      <p:cViewPr varScale="1">
        <p:scale>
          <a:sx n="104" d="100"/>
          <a:sy n="104" d="100"/>
        </p:scale>
        <p:origin x="165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4342819" cy="345604"/>
          </a:xfrm>
          <a:prstGeom prst="rect">
            <a:avLst/>
          </a:prstGeom>
        </p:spPr>
        <p:txBody>
          <a:bodyPr vert="horz" lIns="96625" tIns="48312" rIns="96625" bIns="48312" rtlCol="0"/>
          <a:lstStyle>
            <a:lvl1pPr algn="l">
              <a:defRPr sz="1300"/>
            </a:lvl1pPr>
          </a:lstStyle>
          <a:p>
            <a:endParaRPr lang="sv-SE"/>
          </a:p>
        </p:txBody>
      </p:sp>
      <p:sp>
        <p:nvSpPr>
          <p:cNvPr id="3" name="Platshållare för datum 2"/>
          <p:cNvSpPr>
            <a:spLocks noGrp="1"/>
          </p:cNvSpPr>
          <p:nvPr>
            <p:ph type="dt" idx="1"/>
          </p:nvPr>
        </p:nvSpPr>
        <p:spPr>
          <a:xfrm>
            <a:off x="5676751" y="1"/>
            <a:ext cx="4342819" cy="345604"/>
          </a:xfrm>
          <a:prstGeom prst="rect">
            <a:avLst/>
          </a:prstGeom>
        </p:spPr>
        <p:txBody>
          <a:bodyPr vert="horz" lIns="96625" tIns="48312" rIns="96625" bIns="48312" rtlCol="0"/>
          <a:lstStyle>
            <a:lvl1pPr algn="r">
              <a:defRPr sz="1300"/>
            </a:lvl1pPr>
          </a:lstStyle>
          <a:p>
            <a:fld id="{763B8D6E-CDED-4B4D-BC01-0789426E8BDC}" type="datetimeFigureOut">
              <a:rPr lang="sv-SE" smtClean="0"/>
              <a:t>2025-10-06</a:t>
            </a:fld>
            <a:endParaRPr lang="sv-SE"/>
          </a:p>
        </p:txBody>
      </p:sp>
      <p:sp>
        <p:nvSpPr>
          <p:cNvPr id="4" name="Platshållare för bildobjekt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25" tIns="48312" rIns="96625" bIns="48312" rtlCol="0" anchor="ctr"/>
          <a:lstStyle/>
          <a:p>
            <a:endParaRPr lang="sv-SE"/>
          </a:p>
        </p:txBody>
      </p:sp>
      <p:sp>
        <p:nvSpPr>
          <p:cNvPr id="5" name="Platshållare för anteckningar 4"/>
          <p:cNvSpPr>
            <a:spLocks noGrp="1"/>
          </p:cNvSpPr>
          <p:nvPr>
            <p:ph type="body" sz="quarter" idx="3"/>
          </p:nvPr>
        </p:nvSpPr>
        <p:spPr>
          <a:xfrm>
            <a:off x="1002190" y="3314929"/>
            <a:ext cx="8017510" cy="2712214"/>
          </a:xfrm>
          <a:prstGeom prst="rect">
            <a:avLst/>
          </a:prstGeom>
        </p:spPr>
        <p:txBody>
          <a:bodyPr vert="horz" lIns="96625" tIns="48312" rIns="96625" bIns="4831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6542560"/>
            <a:ext cx="4342819" cy="345604"/>
          </a:xfrm>
          <a:prstGeom prst="rect">
            <a:avLst/>
          </a:prstGeom>
        </p:spPr>
        <p:txBody>
          <a:bodyPr vert="horz" lIns="96625" tIns="48312" rIns="96625" bIns="48312" rtlCol="0" anchor="b"/>
          <a:lstStyle>
            <a:lvl1pPr algn="l">
              <a:defRPr sz="1300"/>
            </a:lvl1pPr>
          </a:lstStyle>
          <a:p>
            <a:endParaRPr lang="sv-SE"/>
          </a:p>
        </p:txBody>
      </p:sp>
      <p:sp>
        <p:nvSpPr>
          <p:cNvPr id="7" name="Platshållare för bildnummer 6"/>
          <p:cNvSpPr>
            <a:spLocks noGrp="1"/>
          </p:cNvSpPr>
          <p:nvPr>
            <p:ph type="sldNum" sz="quarter" idx="5"/>
          </p:nvPr>
        </p:nvSpPr>
        <p:spPr>
          <a:xfrm>
            <a:off x="5676751" y="6542560"/>
            <a:ext cx="4342819" cy="345604"/>
          </a:xfrm>
          <a:prstGeom prst="rect">
            <a:avLst/>
          </a:prstGeom>
        </p:spPr>
        <p:txBody>
          <a:bodyPr vert="horz" lIns="96625" tIns="48312" rIns="96625" bIns="48312" rtlCol="0" anchor="b"/>
          <a:lstStyle>
            <a:lvl1pPr algn="r">
              <a:defRPr sz="1300"/>
            </a:lvl1pPr>
          </a:lstStyle>
          <a:p>
            <a:fld id="{05977E3E-6C98-4956-8C48-5CCCA94568D3}" type="slidenum">
              <a:rPr lang="sv-SE" smtClean="0"/>
              <a:t>‹#›</a:t>
            </a:fld>
            <a:endParaRPr lang="sv-SE"/>
          </a:p>
        </p:txBody>
      </p:sp>
    </p:spTree>
    <p:extLst>
      <p:ext uri="{BB962C8B-B14F-4D97-AF65-F5344CB8AC3E}">
        <p14:creationId xmlns:p14="http://schemas.microsoft.com/office/powerpoint/2010/main" val="412535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F3DB084E-23C3-7B4C-2975-913786EC7D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5pPr>
            <a:lvl6pPr marL="265717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6pPr>
            <a:lvl7pPr marL="3140301"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7pPr>
            <a:lvl8pPr marL="3623424"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8pPr>
            <a:lvl9pPr marL="410654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9pPr>
          </a:lstStyle>
          <a:p>
            <a:pPr>
              <a:spcBef>
                <a:spcPts val="53"/>
              </a:spcBef>
              <a:buClrTx/>
            </a:pPr>
            <a:fld id="{C24C9EBA-F821-4A6E-BC35-C45BECA65531}" type="slidenum">
              <a:rPr lang="sv-SE" altLang="sv-SE" smtClean="0">
                <a:ea typeface="Microsoft YaHei" panose="020B0503020204020204" pitchFamily="34" charset="-122"/>
              </a:rPr>
              <a:pPr>
                <a:spcBef>
                  <a:spcPts val="53"/>
                </a:spcBef>
                <a:buClrTx/>
              </a:pPr>
              <a:t>1</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2773B904-0E11-A549-8BC5-39D6421E490B}"/>
              </a:ext>
            </a:extLst>
          </p:cNvPr>
          <p:cNvSpPr>
            <a:spLocks noGrp="1" noRot="1" noChangeAspect="1" noChangeArrowheads="1" noTextEdit="1"/>
          </p:cNvSpPr>
          <p:nvPr>
            <p:ph type="sldImg"/>
          </p:nvPr>
        </p:nvSpPr>
        <p:spPr>
          <a:xfrm>
            <a:off x="2473325" y="560388"/>
            <a:ext cx="4986338" cy="2805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95FBD79-8EB4-A84A-AD0A-54D7E058F2B8}"/>
              </a:ext>
            </a:extLst>
          </p:cNvPr>
          <p:cNvSpPr>
            <a:spLocks noGrp="1" noChangeArrowheads="1"/>
          </p:cNvSpPr>
          <p:nvPr>
            <p:ph type="body" idx="1"/>
          </p:nvPr>
        </p:nvSpPr>
        <p:spPr>
          <a:xfrm>
            <a:off x="992910" y="3551709"/>
            <a:ext cx="7947914" cy="336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dirty="0">
              <a:ea typeface="NSimSun" panose="02010609030101010101" pitchFamily="49" charset="-122"/>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246">
              <a:defRPr/>
            </a:pPr>
            <a:r>
              <a:rPr lang="en-GB" altLang="sv-SE" dirty="0"/>
              <a:t>Vad </a:t>
            </a:r>
            <a:r>
              <a:rPr lang="en-GB" altLang="sv-SE" dirty="0" err="1"/>
              <a:t>får</a:t>
            </a:r>
            <a:r>
              <a:rPr lang="en-GB" altLang="sv-SE" dirty="0"/>
              <a:t> den </a:t>
            </a:r>
            <a:r>
              <a:rPr lang="en-GB" altLang="sv-SE" dirty="0" err="1"/>
              <a:t>som</a:t>
            </a:r>
            <a:r>
              <a:rPr lang="en-GB" altLang="sv-SE" dirty="0"/>
              <a:t> </a:t>
            </a:r>
            <a:r>
              <a:rPr lang="en-GB" altLang="sv-SE" dirty="0" err="1"/>
              <a:t>deltar</a:t>
            </a:r>
            <a:r>
              <a:rPr lang="en-GB" altLang="sv-SE" dirty="0"/>
              <a:t> I FRG? Jo, FRG-</a:t>
            </a:r>
            <a:r>
              <a:rPr lang="en-GB" altLang="sv-SE" dirty="0" err="1"/>
              <a:t>resursen</a:t>
            </a:r>
            <a:r>
              <a:rPr lang="en-GB" altLang="sv-SE" dirty="0"/>
              <a:t> </a:t>
            </a:r>
            <a:r>
              <a:rPr lang="en-GB" altLang="sv-SE" dirty="0" err="1"/>
              <a:t>får</a:t>
            </a:r>
            <a:r>
              <a:rPr lang="en-GB" altLang="sv-SE" dirty="0"/>
              <a:t> </a:t>
            </a:r>
            <a:r>
              <a:rPr lang="sv-SE" altLang="sv-SE" dirty="0"/>
              <a:t>kunskaper som är nyttiga i den egna vardagen (till exempel livsmedelskunskap och HLR), samhällets förtroende, nyttiga nätverk, ersättning enligt avtal vid beordrad insats hur stor ersättningen är beror på kommunens enskilda avtal, gott samvete – en som ”bryr sig”! </a:t>
            </a:r>
          </a:p>
          <a:p>
            <a:pPr defTabSz="966246">
              <a:defRPr/>
            </a:pPr>
            <a:endParaRPr lang="sv-SE" sz="1300" dirty="0">
              <a:latin typeface="Times New Roman" panose="02020603050405020304" pitchFamily="18" charset="0"/>
              <a:cs typeface="Times New Roman" panose="02020603050405020304" pitchFamily="18" charset="0"/>
            </a:endParaRPr>
          </a:p>
          <a:p>
            <a:pPr defTabSz="966246">
              <a:defRPr/>
            </a:pPr>
            <a:r>
              <a:rPr lang="sv-SE" sz="1300" dirty="0">
                <a:latin typeface="Times New Roman" panose="02020603050405020304" pitchFamily="18" charset="0"/>
                <a:cs typeface="Times New Roman" panose="02020603050405020304" pitchFamily="18" charset="0"/>
              </a:rPr>
              <a:t>Som resurs i FRG får FFO-medlemmar möjlighet att delta aktivt och att arbeta i verkliga kriser</a:t>
            </a:r>
          </a:p>
          <a:p>
            <a:pPr defTabSz="966246">
              <a:defRPr/>
            </a:pPr>
            <a:endParaRPr lang="sv-SE" altLang="sv-SE" dirty="0"/>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10</a:t>
            </a:fld>
            <a:endParaRPr lang="sv-SE"/>
          </a:p>
        </p:txBody>
      </p:sp>
    </p:spTree>
    <p:extLst>
      <p:ext uri="{BB962C8B-B14F-4D97-AF65-F5344CB8AC3E}">
        <p14:creationId xmlns:p14="http://schemas.microsoft.com/office/powerpoint/2010/main" val="220778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ltLang="sv-SE" dirty="0"/>
              <a:t>Hur </a:t>
            </a:r>
            <a:r>
              <a:rPr lang="en-GB" altLang="sv-SE" dirty="0" err="1"/>
              <a:t>gör</a:t>
            </a:r>
            <a:r>
              <a:rPr lang="en-GB" altLang="sv-SE" dirty="0"/>
              <a:t> man för </a:t>
            </a:r>
            <a:r>
              <a:rPr lang="en-GB" altLang="sv-SE" dirty="0" err="1"/>
              <a:t>att</a:t>
            </a:r>
            <a:r>
              <a:rPr lang="en-GB" altLang="sv-SE" dirty="0"/>
              <a:t> </a:t>
            </a:r>
            <a:r>
              <a:rPr lang="en-GB" altLang="sv-SE" dirty="0" err="1"/>
              <a:t>bli</a:t>
            </a:r>
            <a:r>
              <a:rPr lang="en-GB" altLang="sv-SE" dirty="0"/>
              <a:t> </a:t>
            </a:r>
            <a:r>
              <a:rPr lang="en-GB" altLang="sv-SE" dirty="0" err="1"/>
              <a:t>en</a:t>
            </a:r>
            <a:r>
              <a:rPr lang="en-GB" altLang="sv-SE" dirty="0"/>
              <a:t> del </a:t>
            </a:r>
            <a:r>
              <a:rPr lang="en-GB" altLang="sv-SE" dirty="0" err="1"/>
              <a:t>av</a:t>
            </a:r>
            <a:r>
              <a:rPr lang="en-GB" altLang="sv-SE" dirty="0"/>
              <a:t> FRG? </a:t>
            </a:r>
          </a:p>
          <a:p>
            <a:r>
              <a:rPr lang="en-GB" altLang="sv-SE" dirty="0" err="1"/>
              <a:t>Går</a:t>
            </a:r>
            <a:r>
              <a:rPr lang="en-GB" altLang="sv-SE" dirty="0"/>
              <a:t> in på frivilligaresursgruppen.se och </a:t>
            </a:r>
            <a:r>
              <a:rPr lang="en-GB" altLang="sv-SE" dirty="0" err="1"/>
              <a:t>gör</a:t>
            </a:r>
            <a:r>
              <a:rPr lang="en-GB" altLang="sv-SE" dirty="0"/>
              <a:t> </a:t>
            </a:r>
            <a:r>
              <a:rPr lang="en-GB" altLang="sv-SE" dirty="0" err="1"/>
              <a:t>en</a:t>
            </a:r>
            <a:r>
              <a:rPr lang="en-GB" altLang="sv-SE" dirty="0"/>
              <a:t> </a:t>
            </a:r>
            <a:r>
              <a:rPr lang="en-GB" altLang="sv-SE" dirty="0" err="1"/>
              <a:t>intresseanmälan</a:t>
            </a:r>
            <a:r>
              <a:rPr lang="en-GB" altLang="sv-SE" dirty="0"/>
              <a:t>, </a:t>
            </a:r>
            <a:r>
              <a:rPr lang="sv-SE" altLang="sv-SE" dirty="0"/>
              <a:t>genomför utbildningen på 33 timmar inom ett kalenderår, teckna personligt avtal med kommunen, delta i träffar, övningar, fortbildning och eventuella insatser.</a:t>
            </a:r>
          </a:p>
          <a:p>
            <a:endParaRPr lang="sv-SE" altLang="sv-SE" dirty="0"/>
          </a:p>
          <a:p>
            <a:pPr defTabSz="966246">
              <a:defRPr/>
            </a:pPr>
            <a:r>
              <a:rPr lang="sv-SE" altLang="sv-SE" dirty="0"/>
              <a:t>Utbildningen har 10 obligatoriska moment. </a:t>
            </a:r>
            <a:r>
              <a:rPr lang="en-GB" altLang="sv-SE" dirty="0" err="1"/>
              <a:t>Även</a:t>
            </a:r>
            <a:r>
              <a:rPr lang="en-GB" altLang="sv-SE" dirty="0"/>
              <a:t> om </a:t>
            </a:r>
            <a:r>
              <a:rPr lang="en-GB" altLang="sv-SE" dirty="0" err="1"/>
              <a:t>en</a:t>
            </a:r>
            <a:r>
              <a:rPr lang="en-GB" altLang="sv-SE" dirty="0"/>
              <a:t> </a:t>
            </a:r>
            <a:r>
              <a:rPr lang="en-GB" altLang="sv-SE" dirty="0" err="1"/>
              <a:t>individ</a:t>
            </a:r>
            <a:r>
              <a:rPr lang="en-GB" altLang="sv-SE" dirty="0"/>
              <a:t> </a:t>
            </a:r>
            <a:r>
              <a:rPr lang="en-GB" altLang="sv-SE" dirty="0" err="1"/>
              <a:t>har</a:t>
            </a:r>
            <a:r>
              <a:rPr lang="en-GB" altLang="sv-SE" dirty="0"/>
              <a:t> </a:t>
            </a:r>
            <a:r>
              <a:rPr lang="en-GB" altLang="sv-SE" dirty="0" err="1"/>
              <a:t>kompetens</a:t>
            </a:r>
            <a:r>
              <a:rPr lang="en-GB" altLang="sv-SE" dirty="0"/>
              <a:t> för </a:t>
            </a:r>
            <a:r>
              <a:rPr lang="en-GB" altLang="sv-SE" dirty="0" err="1"/>
              <a:t>något</a:t>
            </a:r>
            <a:r>
              <a:rPr lang="en-GB" altLang="sv-SE" dirty="0"/>
              <a:t> moment </a:t>
            </a:r>
            <a:r>
              <a:rPr lang="en-GB" altLang="sv-SE" dirty="0" err="1"/>
              <a:t>behöver</a:t>
            </a:r>
            <a:r>
              <a:rPr lang="en-GB" altLang="sv-SE" dirty="0"/>
              <a:t> </a:t>
            </a:r>
            <a:r>
              <a:rPr lang="en-GB" altLang="sv-SE" dirty="0" err="1"/>
              <a:t>individen</a:t>
            </a:r>
            <a:r>
              <a:rPr lang="en-GB" altLang="sv-SE" dirty="0"/>
              <a:t> delta i </a:t>
            </a:r>
            <a:r>
              <a:rPr lang="en-GB" altLang="sv-SE" dirty="0" err="1"/>
              <a:t>samtliga</a:t>
            </a:r>
            <a:r>
              <a:rPr lang="en-GB" altLang="sv-SE" dirty="0"/>
              <a:t> moment – </a:t>
            </a:r>
            <a:r>
              <a:rPr lang="en-GB" altLang="sv-SE" dirty="0" err="1"/>
              <a:t>ofta</a:t>
            </a:r>
            <a:r>
              <a:rPr lang="en-GB" altLang="sv-SE" dirty="0"/>
              <a:t> för </a:t>
            </a:r>
            <a:r>
              <a:rPr lang="en-GB" altLang="sv-SE" dirty="0" err="1"/>
              <a:t>att</a:t>
            </a:r>
            <a:r>
              <a:rPr lang="en-GB" altLang="sv-SE" dirty="0"/>
              <a:t> </a:t>
            </a:r>
            <a:r>
              <a:rPr lang="en-GB" altLang="sv-SE" dirty="0" err="1"/>
              <a:t>få</a:t>
            </a:r>
            <a:r>
              <a:rPr lang="en-GB" altLang="sv-SE" dirty="0"/>
              <a:t> </a:t>
            </a:r>
            <a:r>
              <a:rPr lang="en-GB" altLang="sv-SE" dirty="0" err="1"/>
              <a:t>kunskap</a:t>
            </a:r>
            <a:r>
              <a:rPr lang="en-GB" altLang="sv-SE" dirty="0"/>
              <a:t> om </a:t>
            </a:r>
            <a:r>
              <a:rPr lang="en-GB" altLang="sv-SE" dirty="0" err="1"/>
              <a:t>vilken</a:t>
            </a:r>
            <a:r>
              <a:rPr lang="en-GB" altLang="sv-SE" dirty="0"/>
              <a:t> </a:t>
            </a:r>
            <a:r>
              <a:rPr lang="en-GB" altLang="sv-SE" dirty="0" err="1"/>
              <a:t>nivå</a:t>
            </a:r>
            <a:r>
              <a:rPr lang="en-GB" altLang="sv-SE" dirty="0"/>
              <a:t> </a:t>
            </a:r>
            <a:r>
              <a:rPr lang="en-GB" altLang="sv-SE" dirty="0" err="1"/>
              <a:t>som</a:t>
            </a:r>
            <a:r>
              <a:rPr lang="en-GB" altLang="sv-SE" dirty="0"/>
              <a:t> </a:t>
            </a:r>
            <a:r>
              <a:rPr lang="en-GB" altLang="sv-SE" dirty="0" err="1"/>
              <a:t>förväntas</a:t>
            </a:r>
            <a:r>
              <a:rPr lang="en-GB" altLang="sv-SE" dirty="0"/>
              <a:t> </a:t>
            </a:r>
            <a:r>
              <a:rPr lang="en-GB" altLang="sv-SE" dirty="0" err="1"/>
              <a:t>inom</a:t>
            </a:r>
            <a:r>
              <a:rPr lang="en-GB" altLang="sv-SE" dirty="0"/>
              <a:t> FRG och </a:t>
            </a:r>
            <a:r>
              <a:rPr lang="en-GB" altLang="sv-SE" dirty="0" err="1"/>
              <a:t>skilja</a:t>
            </a:r>
            <a:r>
              <a:rPr lang="en-GB" altLang="sv-SE" dirty="0"/>
              <a:t> </a:t>
            </a:r>
            <a:r>
              <a:rPr lang="en-GB" altLang="sv-SE" dirty="0" err="1"/>
              <a:t>detta</a:t>
            </a:r>
            <a:r>
              <a:rPr lang="en-GB" altLang="sv-SE" dirty="0"/>
              <a:t> </a:t>
            </a:r>
            <a:r>
              <a:rPr lang="en-GB" altLang="sv-SE" dirty="0" err="1"/>
              <a:t>från</a:t>
            </a:r>
            <a:r>
              <a:rPr lang="en-GB" altLang="sv-SE" dirty="0"/>
              <a:t> sin </a:t>
            </a:r>
            <a:r>
              <a:rPr lang="en-GB" altLang="sv-SE" dirty="0" err="1"/>
              <a:t>specialkompetens</a:t>
            </a:r>
            <a:r>
              <a:rPr lang="en-GB" altLang="sv-SE" dirty="0"/>
              <a:t>.</a:t>
            </a:r>
          </a:p>
          <a:p>
            <a:pPr defTabSz="966246">
              <a:defRPr/>
            </a:pPr>
            <a:endParaRPr lang="en-GB" altLang="sv-SE" dirty="0"/>
          </a:p>
          <a:p>
            <a:pPr defTabSz="966246">
              <a:defRPr/>
            </a:pPr>
            <a:r>
              <a:rPr lang="en-GB" altLang="sv-SE" dirty="0" err="1"/>
              <a:t>Viktigt</a:t>
            </a:r>
            <a:r>
              <a:rPr lang="en-GB" altLang="sv-SE" dirty="0"/>
              <a:t> </a:t>
            </a:r>
            <a:r>
              <a:rPr lang="en-GB" altLang="sv-SE" dirty="0" err="1"/>
              <a:t>att</a:t>
            </a:r>
            <a:r>
              <a:rPr lang="en-GB" altLang="sv-SE" dirty="0"/>
              <a:t> </a:t>
            </a:r>
            <a:r>
              <a:rPr lang="en-GB" altLang="sv-SE" dirty="0" err="1"/>
              <a:t>notera</a:t>
            </a:r>
            <a:r>
              <a:rPr lang="en-GB" altLang="sv-SE" dirty="0"/>
              <a:t> </a:t>
            </a:r>
            <a:r>
              <a:rPr lang="en-GB" altLang="sv-SE" dirty="0" err="1"/>
              <a:t>är</a:t>
            </a:r>
            <a:r>
              <a:rPr lang="en-GB" altLang="sv-SE" dirty="0"/>
              <a:t> </a:t>
            </a:r>
            <a:r>
              <a:rPr lang="en-GB" altLang="sv-SE" dirty="0" err="1"/>
              <a:t>att</a:t>
            </a:r>
            <a:r>
              <a:rPr lang="en-GB" altLang="sv-SE" dirty="0"/>
              <a:t> det </a:t>
            </a:r>
            <a:r>
              <a:rPr lang="en-GB" altLang="sv-SE" dirty="0" err="1"/>
              <a:t>är</a:t>
            </a:r>
            <a:r>
              <a:rPr lang="en-GB" altLang="sv-SE" dirty="0"/>
              <a:t> </a:t>
            </a:r>
            <a:r>
              <a:rPr lang="en-GB" altLang="sv-SE" dirty="0" err="1"/>
              <a:t>kommunen</a:t>
            </a:r>
            <a:r>
              <a:rPr lang="en-GB" altLang="sv-SE" dirty="0"/>
              <a:t> </a:t>
            </a:r>
            <a:r>
              <a:rPr lang="en-GB" altLang="sv-SE" dirty="0" err="1"/>
              <a:t>som</a:t>
            </a:r>
            <a:r>
              <a:rPr lang="en-GB" altLang="sv-SE" dirty="0"/>
              <a:t> </a:t>
            </a:r>
            <a:r>
              <a:rPr lang="en-GB" altLang="sv-SE" dirty="0" err="1"/>
              <a:t>beslutar</a:t>
            </a:r>
            <a:r>
              <a:rPr lang="en-GB" altLang="sv-SE" dirty="0"/>
              <a:t> </a:t>
            </a:r>
            <a:r>
              <a:rPr lang="en-GB" altLang="sv-SE" dirty="0" err="1"/>
              <a:t>vem</a:t>
            </a:r>
            <a:r>
              <a:rPr lang="en-GB" altLang="sv-SE" dirty="0"/>
              <a:t> </a:t>
            </a:r>
            <a:r>
              <a:rPr lang="en-GB" altLang="sv-SE" dirty="0" err="1"/>
              <a:t>som</a:t>
            </a:r>
            <a:r>
              <a:rPr lang="en-GB" altLang="sv-SE" dirty="0"/>
              <a:t> </a:t>
            </a:r>
            <a:r>
              <a:rPr lang="en-GB" altLang="sv-SE" dirty="0" err="1"/>
              <a:t>får</a:t>
            </a:r>
            <a:r>
              <a:rPr lang="en-GB" altLang="sv-SE" dirty="0"/>
              <a:t> </a:t>
            </a:r>
            <a:r>
              <a:rPr lang="en-GB" altLang="sv-SE" dirty="0" err="1"/>
              <a:t>bli</a:t>
            </a:r>
            <a:r>
              <a:rPr lang="en-GB" altLang="sv-SE" dirty="0"/>
              <a:t> </a:t>
            </a:r>
            <a:r>
              <a:rPr lang="en-GB" altLang="sv-SE" dirty="0" err="1"/>
              <a:t>en</a:t>
            </a:r>
            <a:r>
              <a:rPr lang="en-GB" altLang="sv-SE" dirty="0"/>
              <a:t> del </a:t>
            </a:r>
            <a:r>
              <a:rPr lang="en-GB" altLang="sv-SE" dirty="0" err="1"/>
              <a:t>av</a:t>
            </a:r>
            <a:r>
              <a:rPr lang="en-GB" altLang="sv-SE" dirty="0"/>
              <a:t> </a:t>
            </a:r>
            <a:r>
              <a:rPr lang="en-GB" altLang="sv-SE" dirty="0" err="1"/>
              <a:t>deras</a:t>
            </a:r>
            <a:r>
              <a:rPr lang="en-GB" altLang="sv-SE" dirty="0"/>
              <a:t> FRG. </a:t>
            </a:r>
            <a:r>
              <a:rPr lang="en-GB" altLang="sv-SE" dirty="0" err="1"/>
              <a:t>Generellt</a:t>
            </a:r>
            <a:r>
              <a:rPr lang="en-GB" altLang="sv-SE" dirty="0"/>
              <a:t> </a:t>
            </a:r>
            <a:r>
              <a:rPr lang="en-GB" altLang="sv-SE" dirty="0" err="1"/>
              <a:t>så</a:t>
            </a:r>
            <a:r>
              <a:rPr lang="en-GB" altLang="sv-SE" dirty="0"/>
              <a:t> </a:t>
            </a:r>
            <a:r>
              <a:rPr lang="en-GB" altLang="sv-SE" dirty="0" err="1"/>
              <a:t>är</a:t>
            </a:r>
            <a:r>
              <a:rPr lang="en-GB" altLang="sv-SE" dirty="0"/>
              <a:t> det INTE </a:t>
            </a:r>
            <a:r>
              <a:rPr lang="en-GB" altLang="sv-SE" dirty="0" err="1"/>
              <a:t>ett</a:t>
            </a:r>
            <a:r>
              <a:rPr lang="en-GB" altLang="sv-SE" dirty="0"/>
              <a:t> hinder </a:t>
            </a:r>
            <a:r>
              <a:rPr lang="en-GB" altLang="sv-SE" dirty="0" err="1"/>
              <a:t>att</a:t>
            </a:r>
            <a:r>
              <a:rPr lang="en-GB" altLang="sv-SE" dirty="0"/>
              <a:t> </a:t>
            </a:r>
            <a:r>
              <a:rPr lang="en-GB" altLang="sv-SE" dirty="0" err="1"/>
              <a:t>en</a:t>
            </a:r>
            <a:r>
              <a:rPr lang="en-GB" altLang="sv-SE" dirty="0"/>
              <a:t> person </a:t>
            </a:r>
            <a:r>
              <a:rPr lang="en-GB" altLang="sv-SE" dirty="0" err="1"/>
              <a:t>har</a:t>
            </a:r>
            <a:r>
              <a:rPr lang="en-GB" altLang="sv-SE" dirty="0"/>
              <a:t> annat </a:t>
            </a:r>
            <a:r>
              <a:rPr lang="en-GB" altLang="sv-SE" dirty="0" err="1"/>
              <a:t>avtal</a:t>
            </a:r>
            <a:r>
              <a:rPr lang="en-GB" altLang="sv-SE" dirty="0"/>
              <a:t> </a:t>
            </a:r>
            <a:r>
              <a:rPr lang="en-GB" altLang="sv-SE" dirty="0" err="1"/>
              <a:t>exempelvis</a:t>
            </a:r>
            <a:r>
              <a:rPr lang="en-GB" altLang="sv-SE" dirty="0"/>
              <a:t> </a:t>
            </a:r>
            <a:r>
              <a:rPr lang="en-GB" altLang="sv-SE" dirty="0" err="1"/>
              <a:t>Hemvärnet</a:t>
            </a:r>
            <a:r>
              <a:rPr lang="en-GB" altLang="sv-SE" dirty="0"/>
              <a:t> men </a:t>
            </a:r>
            <a:r>
              <a:rPr lang="en-GB" altLang="sv-SE" dirty="0" err="1"/>
              <a:t>kolla</a:t>
            </a:r>
            <a:r>
              <a:rPr lang="en-GB" altLang="sv-SE" dirty="0"/>
              <a:t> med </a:t>
            </a:r>
            <a:r>
              <a:rPr lang="en-GB" altLang="sv-SE" dirty="0" err="1"/>
              <a:t>kommunen</a:t>
            </a:r>
            <a:r>
              <a:rPr lang="en-GB" altLang="sv-SE" dirty="0"/>
              <a:t>. ( Detta </a:t>
            </a:r>
            <a:r>
              <a:rPr lang="en-GB" altLang="sv-SE" dirty="0" err="1"/>
              <a:t>beror</a:t>
            </a:r>
            <a:r>
              <a:rPr lang="en-GB" altLang="sv-SE" dirty="0"/>
              <a:t> på </a:t>
            </a:r>
            <a:r>
              <a:rPr lang="en-GB" altLang="sv-SE" dirty="0" err="1"/>
              <a:t>att</a:t>
            </a:r>
            <a:r>
              <a:rPr lang="en-GB" altLang="sv-SE" dirty="0"/>
              <a:t> i </a:t>
            </a:r>
            <a:r>
              <a:rPr lang="en-GB" altLang="sv-SE" dirty="0" err="1"/>
              <a:t>nuläget</a:t>
            </a:r>
            <a:r>
              <a:rPr lang="en-GB" altLang="sv-SE" dirty="0"/>
              <a:t> </a:t>
            </a:r>
            <a:r>
              <a:rPr lang="en-GB" altLang="sv-SE" dirty="0" err="1"/>
              <a:t>gäller</a:t>
            </a:r>
            <a:r>
              <a:rPr lang="en-GB" altLang="sv-SE" dirty="0"/>
              <a:t> </a:t>
            </a:r>
            <a:r>
              <a:rPr lang="en-GB" altLang="sv-SE" dirty="0" err="1"/>
              <a:t>avtal</a:t>
            </a:r>
            <a:r>
              <a:rPr lang="en-GB" altLang="sv-SE" dirty="0"/>
              <a:t> med </a:t>
            </a:r>
            <a:r>
              <a:rPr lang="en-GB" altLang="sv-SE" dirty="0" err="1"/>
              <a:t>statlig</a:t>
            </a:r>
            <a:r>
              <a:rPr lang="en-GB" altLang="sv-SE" dirty="0"/>
              <a:t> </a:t>
            </a:r>
            <a:r>
              <a:rPr lang="en-GB" altLang="sv-SE" dirty="0" err="1"/>
              <a:t>myndighet</a:t>
            </a:r>
            <a:r>
              <a:rPr lang="en-GB" altLang="sv-SE" dirty="0"/>
              <a:t> för </a:t>
            </a:r>
            <a:r>
              <a:rPr lang="en-GB" altLang="sv-SE" dirty="0" err="1"/>
              <a:t>höjd</a:t>
            </a:r>
            <a:r>
              <a:rPr lang="en-GB" altLang="sv-SE" dirty="0"/>
              <a:t> </a:t>
            </a:r>
            <a:r>
              <a:rPr lang="en-GB" altLang="sv-SE" dirty="0" err="1"/>
              <a:t>beredskap</a:t>
            </a:r>
            <a:r>
              <a:rPr lang="en-GB" altLang="sv-SE" dirty="0"/>
              <a:t> och FRG för </a:t>
            </a:r>
            <a:r>
              <a:rPr lang="en-GB" altLang="sv-SE" dirty="0" err="1"/>
              <a:t>krisberedskap</a:t>
            </a:r>
            <a:r>
              <a:rPr lang="en-GB" altLang="sv-SE" dirty="0"/>
              <a:t>) </a:t>
            </a:r>
          </a:p>
          <a:p>
            <a:pPr defTabSz="966246">
              <a:defRPr/>
            </a:pPr>
            <a:endParaRPr lang="en-GB" altLang="sv-SE" dirty="0"/>
          </a:p>
          <a:p>
            <a:pPr defTabSz="966246">
              <a:defRPr/>
            </a:pPr>
            <a:r>
              <a:rPr lang="en-GB" altLang="sv-SE" dirty="0"/>
              <a:t>OM </a:t>
            </a:r>
            <a:r>
              <a:rPr lang="en-GB" altLang="sv-SE" dirty="0" err="1"/>
              <a:t>en</a:t>
            </a:r>
            <a:r>
              <a:rPr lang="en-GB" altLang="sv-SE" dirty="0"/>
              <a:t> situation </a:t>
            </a:r>
            <a:r>
              <a:rPr lang="en-GB" altLang="sv-SE" dirty="0" err="1"/>
              <a:t>skulle</a:t>
            </a:r>
            <a:r>
              <a:rPr lang="en-GB" altLang="sv-SE" dirty="0"/>
              <a:t> </a:t>
            </a:r>
            <a:r>
              <a:rPr lang="en-GB" altLang="sv-SE" dirty="0" err="1"/>
              <a:t>uppstå</a:t>
            </a:r>
            <a:r>
              <a:rPr lang="en-GB" altLang="sv-SE" dirty="0"/>
              <a:t> </a:t>
            </a:r>
            <a:r>
              <a:rPr lang="en-GB" altLang="sv-SE" dirty="0" err="1"/>
              <a:t>där</a:t>
            </a:r>
            <a:r>
              <a:rPr lang="en-GB" altLang="sv-SE" dirty="0"/>
              <a:t> </a:t>
            </a:r>
            <a:r>
              <a:rPr lang="en-GB" altLang="sv-SE" dirty="0" err="1"/>
              <a:t>avtalen</a:t>
            </a:r>
            <a:r>
              <a:rPr lang="en-GB" altLang="sv-SE" dirty="0"/>
              <a:t> </a:t>
            </a:r>
            <a:r>
              <a:rPr lang="en-GB" altLang="sv-SE" dirty="0" err="1"/>
              <a:t>skulle</a:t>
            </a:r>
            <a:r>
              <a:rPr lang="en-GB" altLang="sv-SE" dirty="0"/>
              <a:t> </a:t>
            </a:r>
            <a:r>
              <a:rPr lang="en-GB" altLang="sv-SE" dirty="0" err="1"/>
              <a:t>kunna</a:t>
            </a:r>
            <a:r>
              <a:rPr lang="en-GB" altLang="sv-SE" dirty="0"/>
              <a:t> </a:t>
            </a:r>
            <a:r>
              <a:rPr lang="en-GB" altLang="sv-SE" dirty="0" err="1"/>
              <a:t>kollidera</a:t>
            </a:r>
            <a:r>
              <a:rPr lang="en-GB" altLang="sv-SE" dirty="0"/>
              <a:t> </a:t>
            </a:r>
            <a:r>
              <a:rPr lang="en-GB" altLang="sv-SE" dirty="0" err="1"/>
              <a:t>gäller</a:t>
            </a:r>
            <a:r>
              <a:rPr lang="en-GB" altLang="sv-SE" dirty="0"/>
              <a:t> </a:t>
            </a:r>
            <a:r>
              <a:rPr lang="en-GB" altLang="sv-SE" dirty="0" err="1"/>
              <a:t>avtal</a:t>
            </a:r>
            <a:r>
              <a:rPr lang="en-GB" altLang="sv-SE" dirty="0"/>
              <a:t> för </a:t>
            </a:r>
            <a:r>
              <a:rPr lang="en-GB" altLang="sv-SE" dirty="0" err="1"/>
              <a:t>höjd</a:t>
            </a:r>
            <a:r>
              <a:rPr lang="en-GB" altLang="sv-SE" dirty="0"/>
              <a:t> beredskap </a:t>
            </a:r>
            <a:r>
              <a:rPr lang="en-GB" altLang="sv-SE" dirty="0" err="1"/>
              <a:t>första</a:t>
            </a:r>
            <a:r>
              <a:rPr lang="en-GB" altLang="sv-SE" dirty="0"/>
              <a:t> hand.</a:t>
            </a: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11</a:t>
            </a:fld>
            <a:endParaRPr lang="sv-SE"/>
          </a:p>
        </p:txBody>
      </p:sp>
    </p:spTree>
    <p:extLst>
      <p:ext uri="{BB962C8B-B14F-4D97-AF65-F5344CB8AC3E}">
        <p14:creationId xmlns:p14="http://schemas.microsoft.com/office/powerpoint/2010/main" val="383903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22015D-5AA5-46CC-A14D-764CBCE5F435}" type="slidenum">
              <a:rPr lang="sv-SE" smtClean="0"/>
              <a:t>12</a:t>
            </a:fld>
            <a:endParaRPr lang="sv-SE"/>
          </a:p>
        </p:txBody>
      </p:sp>
    </p:spTree>
    <p:extLst>
      <p:ext uri="{BB962C8B-B14F-4D97-AF65-F5344CB8AC3E}">
        <p14:creationId xmlns:p14="http://schemas.microsoft.com/office/powerpoint/2010/main" val="104258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16B5A3C-D8C8-EA81-9CE6-570DEB9E502E}"/>
            </a:ext>
          </a:extLst>
        </p:cNvPr>
        <p:cNvGrpSpPr/>
        <p:nvPr/>
      </p:nvGrpSpPr>
      <p:grpSpPr>
        <a:xfrm>
          <a:off x="0" y="0"/>
          <a:ext cx="0" cy="0"/>
          <a:chOff x="0" y="0"/>
          <a:chExt cx="0" cy="0"/>
        </a:xfrm>
      </p:grpSpPr>
      <p:sp>
        <p:nvSpPr>
          <p:cNvPr id="6146" name="Rectangle 10">
            <a:extLst>
              <a:ext uri="{FF2B5EF4-FFF2-40B4-BE49-F238E27FC236}">
                <a16:creationId xmlns:a16="http://schemas.microsoft.com/office/drawing/2014/main" id="{4FCE3F51-42DD-5CF7-A79C-77A8F98102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5pPr>
            <a:lvl6pPr marL="265717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6pPr>
            <a:lvl7pPr marL="3140301"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7pPr>
            <a:lvl8pPr marL="3623424"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8pPr>
            <a:lvl9pPr marL="410654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9pPr>
          </a:lstStyle>
          <a:p>
            <a:pPr>
              <a:spcBef>
                <a:spcPts val="53"/>
              </a:spcBef>
              <a:buClrTx/>
            </a:pPr>
            <a:fld id="{C24C9EBA-F821-4A6E-BC35-C45BECA65531}" type="slidenum">
              <a:rPr lang="sv-SE" altLang="sv-SE" smtClean="0">
                <a:ea typeface="Microsoft YaHei" panose="020B0503020204020204" pitchFamily="34" charset="-122"/>
              </a:rPr>
              <a:pPr>
                <a:spcBef>
                  <a:spcPts val="53"/>
                </a:spcBef>
                <a:buClrTx/>
              </a:pPr>
              <a:t>13</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C4BAF230-3E24-1D8C-07E4-87F8189C267F}"/>
              </a:ext>
            </a:extLst>
          </p:cNvPr>
          <p:cNvSpPr>
            <a:spLocks noGrp="1" noRot="1" noChangeAspect="1" noChangeArrowheads="1" noTextEdit="1"/>
          </p:cNvSpPr>
          <p:nvPr>
            <p:ph type="sldImg"/>
          </p:nvPr>
        </p:nvSpPr>
        <p:spPr>
          <a:xfrm>
            <a:off x="2473325" y="560388"/>
            <a:ext cx="4986338" cy="2805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6559164-31C6-7639-7535-8ADDA39A24EE}"/>
              </a:ext>
            </a:extLst>
          </p:cNvPr>
          <p:cNvSpPr>
            <a:spLocks noGrp="1" noChangeArrowheads="1"/>
          </p:cNvSpPr>
          <p:nvPr>
            <p:ph type="body" idx="1"/>
          </p:nvPr>
        </p:nvSpPr>
        <p:spPr>
          <a:xfrm>
            <a:off x="992910" y="3551709"/>
            <a:ext cx="7947914" cy="336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dirty="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15169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F3DB084E-23C3-7B4C-2975-913786EC7D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5pPr>
            <a:lvl6pPr marL="265717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6pPr>
            <a:lvl7pPr marL="3140301"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7pPr>
            <a:lvl8pPr marL="3623424"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8pPr>
            <a:lvl9pPr marL="410654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9pPr>
          </a:lstStyle>
          <a:p>
            <a:pPr>
              <a:spcBef>
                <a:spcPts val="53"/>
              </a:spcBef>
              <a:buClrTx/>
            </a:pPr>
            <a:fld id="{C24C9EBA-F821-4A6E-BC35-C45BECA65531}" type="slidenum">
              <a:rPr lang="sv-SE" altLang="sv-SE" smtClean="0">
                <a:ea typeface="Microsoft YaHei" panose="020B0503020204020204" pitchFamily="34" charset="-122"/>
              </a:rPr>
              <a:pPr>
                <a:spcBef>
                  <a:spcPts val="53"/>
                </a:spcBef>
                <a:buClrTx/>
              </a:pPr>
              <a:t>14</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2773B904-0E11-A549-8BC5-39D6421E490B}"/>
              </a:ext>
            </a:extLst>
          </p:cNvPr>
          <p:cNvSpPr>
            <a:spLocks noGrp="1" noRot="1" noChangeAspect="1" noChangeArrowheads="1" noTextEdit="1"/>
          </p:cNvSpPr>
          <p:nvPr>
            <p:ph type="sldImg"/>
          </p:nvPr>
        </p:nvSpPr>
        <p:spPr>
          <a:xfrm>
            <a:off x="2473325" y="560388"/>
            <a:ext cx="4986338" cy="2805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95FBD79-8EB4-A84A-AD0A-54D7E058F2B8}"/>
              </a:ext>
            </a:extLst>
          </p:cNvPr>
          <p:cNvSpPr>
            <a:spLocks noGrp="1" noChangeArrowheads="1"/>
          </p:cNvSpPr>
          <p:nvPr>
            <p:ph type="body" idx="1"/>
          </p:nvPr>
        </p:nvSpPr>
        <p:spPr>
          <a:xfrm>
            <a:off x="992910" y="3551709"/>
            <a:ext cx="7947914" cy="336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66246">
              <a:defRPr/>
            </a:pPr>
            <a:r>
              <a:rPr lang="en-GB" altLang="sv-SE" dirty="0"/>
              <a:t>Tack för </a:t>
            </a:r>
            <a:r>
              <a:rPr lang="en-GB" altLang="sv-SE" dirty="0" err="1"/>
              <a:t>att</a:t>
            </a:r>
            <a:r>
              <a:rPr lang="en-GB" altLang="sv-SE" dirty="0"/>
              <a:t> </a:t>
            </a:r>
            <a:r>
              <a:rPr lang="en-GB" altLang="sv-SE" dirty="0" err="1"/>
              <a:t>ni</a:t>
            </a:r>
            <a:r>
              <a:rPr lang="en-GB" altLang="sv-SE" dirty="0"/>
              <a:t> </a:t>
            </a:r>
            <a:r>
              <a:rPr lang="en-GB" altLang="sv-SE" dirty="0" err="1"/>
              <a:t>har</a:t>
            </a:r>
            <a:r>
              <a:rPr lang="en-GB" altLang="sv-SE" dirty="0"/>
              <a:t> </a:t>
            </a:r>
            <a:r>
              <a:rPr lang="en-GB" altLang="sv-SE" dirty="0" err="1"/>
              <a:t>lyssnat</a:t>
            </a:r>
            <a:r>
              <a:rPr lang="en-GB" altLang="sv-SE" dirty="0"/>
              <a:t>. Har </a:t>
            </a:r>
            <a:r>
              <a:rPr lang="en-GB" altLang="sv-SE" dirty="0" err="1"/>
              <a:t>ni</a:t>
            </a:r>
            <a:r>
              <a:rPr lang="en-GB" altLang="sv-SE" dirty="0"/>
              <a:t> </a:t>
            </a:r>
            <a:r>
              <a:rPr lang="en-GB" altLang="sv-SE" dirty="0" err="1"/>
              <a:t>några</a:t>
            </a:r>
            <a:r>
              <a:rPr lang="en-GB" altLang="sv-SE" dirty="0"/>
              <a:t> </a:t>
            </a:r>
            <a:r>
              <a:rPr lang="en-GB" altLang="sv-SE" dirty="0" err="1"/>
              <a:t>frågor</a:t>
            </a:r>
            <a:r>
              <a:rPr lang="en-GB" altLang="sv-SE" dirty="0"/>
              <a:t> till </a:t>
            </a:r>
            <a:r>
              <a:rPr lang="en-GB" altLang="sv-SE" dirty="0" err="1"/>
              <a:t>någon</a:t>
            </a:r>
            <a:r>
              <a:rPr lang="en-GB" altLang="sv-SE" dirty="0"/>
              <a:t> </a:t>
            </a:r>
            <a:r>
              <a:rPr lang="en-GB" altLang="sv-SE" dirty="0" err="1"/>
              <a:t>av</a:t>
            </a:r>
            <a:r>
              <a:rPr lang="en-GB" altLang="sv-SE" dirty="0"/>
              <a:t> </a:t>
            </a:r>
            <a:r>
              <a:rPr lang="en-GB" altLang="sv-SE" dirty="0" err="1"/>
              <a:t>oss</a:t>
            </a:r>
            <a:r>
              <a:rPr lang="en-GB" altLang="sv-SE" dirty="0"/>
              <a:t> </a:t>
            </a:r>
            <a:r>
              <a:rPr lang="en-GB" altLang="sv-SE" dirty="0" err="1"/>
              <a:t>som</a:t>
            </a:r>
            <a:r>
              <a:rPr lang="en-GB" altLang="sv-SE" dirty="0"/>
              <a:t> </a:t>
            </a:r>
            <a:r>
              <a:rPr lang="en-GB" altLang="sv-SE" dirty="0" err="1"/>
              <a:t>är</a:t>
            </a:r>
            <a:r>
              <a:rPr lang="en-GB" altLang="sv-SE" dirty="0"/>
              <a:t> </a:t>
            </a:r>
            <a:r>
              <a:rPr lang="en-GB" altLang="sv-SE" dirty="0" err="1"/>
              <a:t>här</a:t>
            </a:r>
            <a:r>
              <a:rPr lang="en-GB" altLang="sv-SE" dirty="0"/>
              <a:t>? </a:t>
            </a:r>
            <a:endParaRPr lang="sv-SE" altLang="sv-SE" dirty="0"/>
          </a:p>
          <a:p>
            <a:endParaRPr lang="sv-SE" altLang="sv-SE" dirty="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57496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4B8A945-11D1-AAF5-179D-C458BE752C7A}"/>
            </a:ext>
          </a:extLst>
        </p:cNvPr>
        <p:cNvGrpSpPr/>
        <p:nvPr/>
      </p:nvGrpSpPr>
      <p:grpSpPr>
        <a:xfrm>
          <a:off x="0" y="0"/>
          <a:ext cx="0" cy="0"/>
          <a:chOff x="0" y="0"/>
          <a:chExt cx="0" cy="0"/>
        </a:xfrm>
      </p:grpSpPr>
      <p:sp>
        <p:nvSpPr>
          <p:cNvPr id="6146" name="Rectangle 10">
            <a:extLst>
              <a:ext uri="{FF2B5EF4-FFF2-40B4-BE49-F238E27FC236}">
                <a16:creationId xmlns:a16="http://schemas.microsoft.com/office/drawing/2014/main" id="{52D12CF3-770C-DA92-4A7A-DBD0641855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5pPr>
            <a:lvl6pPr marL="265717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6pPr>
            <a:lvl7pPr marL="3140301"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7pPr>
            <a:lvl8pPr marL="3623424"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8pPr>
            <a:lvl9pPr marL="410654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9pPr>
          </a:lstStyle>
          <a:p>
            <a:pPr>
              <a:spcBef>
                <a:spcPts val="53"/>
              </a:spcBef>
              <a:buClrTx/>
            </a:pPr>
            <a:fld id="{C24C9EBA-F821-4A6E-BC35-C45BECA65531}" type="slidenum">
              <a:rPr lang="sv-SE" altLang="sv-SE" smtClean="0">
                <a:ea typeface="Microsoft YaHei" panose="020B0503020204020204" pitchFamily="34" charset="-122"/>
              </a:rPr>
              <a:pPr>
                <a:spcBef>
                  <a:spcPts val="53"/>
                </a:spcBef>
                <a:buClrTx/>
              </a:pPr>
              <a:t>2</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AC6D5FE1-7B0C-E8D5-F697-9927F6A1B24C}"/>
              </a:ext>
            </a:extLst>
          </p:cNvPr>
          <p:cNvSpPr>
            <a:spLocks noGrp="1" noRot="1" noChangeAspect="1" noChangeArrowheads="1" noTextEdit="1"/>
          </p:cNvSpPr>
          <p:nvPr>
            <p:ph type="sldImg"/>
          </p:nvPr>
        </p:nvSpPr>
        <p:spPr>
          <a:xfrm>
            <a:off x="2473325" y="560388"/>
            <a:ext cx="4986338" cy="2805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5F1A527-27A8-F1E1-A9CE-6B0960637F61}"/>
              </a:ext>
            </a:extLst>
          </p:cNvPr>
          <p:cNvSpPr>
            <a:spLocks noGrp="1" noChangeArrowheads="1"/>
          </p:cNvSpPr>
          <p:nvPr>
            <p:ph type="body" idx="1"/>
          </p:nvPr>
        </p:nvSpPr>
        <p:spPr>
          <a:xfrm>
            <a:off x="992910" y="3551709"/>
            <a:ext cx="7947914" cy="336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sv-SE" dirty="0">
                <a:ea typeface="NSimSun" panose="02010609030101010101" pitchFamily="49" charset="-122"/>
                <a:cs typeface="Arial" panose="020B0604020202020204" pitchFamily="34" charset="0"/>
              </a:rPr>
              <a:t>Ni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inbjudna</a:t>
            </a:r>
            <a:r>
              <a:rPr lang="en-GB" altLang="sv-SE" dirty="0">
                <a:ea typeface="NSimSun" panose="02010609030101010101" pitchFamily="49" charset="-122"/>
                <a:cs typeface="Arial" panose="020B0604020202020204" pitchFamily="34" charset="0"/>
              </a:rPr>
              <a:t> till </a:t>
            </a:r>
            <a:r>
              <a:rPr lang="en-GB" altLang="sv-SE" dirty="0" err="1">
                <a:ea typeface="NSimSun" panose="02010609030101010101" pitchFamily="49" charset="-122"/>
                <a:cs typeface="Arial" panose="020B0604020202020204" pitchFamily="34" charset="0"/>
              </a:rPr>
              <a:t>detta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möte</a:t>
            </a:r>
            <a:r>
              <a:rPr lang="en-GB" altLang="sv-SE" dirty="0">
                <a:ea typeface="NSimSun" panose="02010609030101010101" pitchFamily="49" charset="-122"/>
                <a:cs typeface="Arial" panose="020B0604020202020204" pitchFamily="34" charset="0"/>
              </a:rPr>
              <a:t> för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ni</a:t>
            </a:r>
            <a:r>
              <a:rPr lang="en-GB" altLang="sv-SE" dirty="0">
                <a:ea typeface="NSimSun" panose="02010609030101010101" pitchFamily="49" charset="-122"/>
                <a:cs typeface="Arial" panose="020B0604020202020204" pitchFamily="34" charset="0"/>
              </a:rPr>
              <a:t> ska </a:t>
            </a:r>
            <a:r>
              <a:rPr lang="en-GB" altLang="sv-SE" dirty="0" err="1">
                <a:ea typeface="NSimSun" panose="02010609030101010101" pitchFamily="49" charset="-122"/>
                <a:cs typeface="Arial" panose="020B0604020202020204" pitchFamily="34" charset="0"/>
              </a:rPr>
              <a:t>få</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ökad</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kunskap</a:t>
            </a:r>
            <a:r>
              <a:rPr lang="en-GB" altLang="sv-SE" dirty="0">
                <a:ea typeface="NSimSun" panose="02010609030101010101" pitchFamily="49" charset="-122"/>
                <a:cs typeface="Arial" panose="020B0604020202020204" pitchFamily="34" charset="0"/>
              </a:rPr>
              <a:t> om </a:t>
            </a:r>
            <a:r>
              <a:rPr lang="en-GB" altLang="sv-SE" dirty="0" err="1">
                <a:ea typeface="NSimSun" panose="02010609030101010101" pitchFamily="49" charset="-122"/>
                <a:cs typeface="Arial" panose="020B0604020202020204" pitchFamily="34" charset="0"/>
              </a:rPr>
              <a:t>vad</a:t>
            </a:r>
            <a:r>
              <a:rPr lang="en-GB" altLang="sv-SE" dirty="0">
                <a:ea typeface="NSimSun" panose="02010609030101010101" pitchFamily="49" charset="-122"/>
                <a:cs typeface="Arial" panose="020B0604020202020204" pitchFamily="34" charset="0"/>
              </a:rPr>
              <a:t> Frivilliga </a:t>
            </a:r>
            <a:r>
              <a:rPr lang="en-GB" altLang="sv-SE" dirty="0" err="1">
                <a:ea typeface="NSimSun" panose="02010609030101010101" pitchFamily="49" charset="-122"/>
                <a:cs typeface="Arial" panose="020B0604020202020204" pitchFamily="34" charset="0"/>
              </a:rPr>
              <a:t>resursgruppen</a:t>
            </a:r>
            <a:r>
              <a:rPr lang="en-GB" altLang="sv-SE" dirty="0">
                <a:ea typeface="NSimSun" panose="02010609030101010101" pitchFamily="49" charset="-122"/>
                <a:cs typeface="Arial" panose="020B0604020202020204" pitchFamily="34" charset="0"/>
              </a:rPr>
              <a:t> (FRG)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br>
              <a:rPr lang="en-GB" altLang="sv-SE" dirty="0">
                <a:ea typeface="NSimSun" panose="02010609030101010101" pitchFamily="49" charset="-122"/>
                <a:cs typeface="Arial" panose="020B0604020202020204" pitchFamily="34" charset="0"/>
              </a:rPr>
            </a:br>
            <a:endParaRPr lang="en-GB" altLang="sv-SE" dirty="0">
              <a:ea typeface="NSimSun" panose="02010609030101010101" pitchFamily="49" charset="-122"/>
              <a:cs typeface="Arial" panose="020B0604020202020204" pitchFamily="34" charset="0"/>
            </a:endParaRPr>
          </a:p>
          <a:p>
            <a:r>
              <a:rPr lang="en-GB" altLang="sv-SE" dirty="0">
                <a:ea typeface="NSimSun" panose="02010609030101010101" pitchFamily="49" charset="-122"/>
                <a:cs typeface="Arial" panose="020B0604020202020204" pitchFamily="34" charset="0"/>
              </a:rPr>
              <a:t>Vi </a:t>
            </a:r>
            <a:r>
              <a:rPr lang="en-GB" altLang="sv-SE" dirty="0" err="1">
                <a:ea typeface="NSimSun" panose="02010609030101010101" pitchFamily="49" charset="-122"/>
                <a:cs typeface="Arial" panose="020B0604020202020204" pitchFamily="34" charset="0"/>
              </a:rPr>
              <a:t>hoppas</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ni</a:t>
            </a:r>
            <a:r>
              <a:rPr lang="en-GB" altLang="sv-SE" dirty="0">
                <a:ea typeface="NSimSun" panose="02010609030101010101" pitchFamily="49" charset="-122"/>
                <a:cs typeface="Arial" panose="020B0604020202020204" pitchFamily="34" charset="0"/>
              </a:rPr>
              <a:t> ska </a:t>
            </a:r>
            <a:r>
              <a:rPr lang="en-GB" altLang="sv-SE" dirty="0" err="1">
                <a:ea typeface="NSimSun" panose="02010609030101010101" pitchFamily="49" charset="-122"/>
                <a:cs typeface="Arial" panose="020B0604020202020204" pitchFamily="34" charset="0"/>
              </a:rPr>
              <a:t>få</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ökad</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förståelse</a:t>
            </a:r>
            <a:r>
              <a:rPr lang="en-GB" altLang="sv-SE" dirty="0">
                <a:ea typeface="NSimSun" panose="02010609030101010101" pitchFamily="49" charset="-122"/>
                <a:cs typeface="Arial" panose="020B0604020202020204" pitchFamily="34" charset="0"/>
              </a:rPr>
              <a:t> för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ALLA </a:t>
            </a:r>
            <a:r>
              <a:rPr lang="en-GB" altLang="sv-SE" dirty="0" err="1">
                <a:ea typeface="NSimSun" panose="02010609030101010101" pitchFamily="49" charset="-122"/>
                <a:cs typeface="Arial" panose="020B0604020202020204" pitchFamily="34" charset="0"/>
              </a:rPr>
              <a:t>behövs</a:t>
            </a:r>
            <a:r>
              <a:rPr lang="en-GB" altLang="sv-SE" dirty="0">
                <a:ea typeface="NSimSun" panose="02010609030101010101" pitchFamily="49" charset="-122"/>
                <a:cs typeface="Arial" panose="020B0604020202020204" pitchFamily="34" charset="0"/>
              </a:rPr>
              <a:t> och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alla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frivilliga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försvarsorganinsationer</a:t>
            </a:r>
            <a:r>
              <a:rPr lang="en-GB" altLang="sv-SE" dirty="0">
                <a:ea typeface="NSimSun" panose="02010609030101010101" pitchFamily="49" charset="-122"/>
                <a:cs typeface="Arial" panose="020B0604020202020204" pitchFamily="34" charset="0"/>
              </a:rPr>
              <a:t> (FFO) </a:t>
            </a:r>
            <a:r>
              <a:rPr lang="en-GB" altLang="sv-SE" dirty="0" err="1">
                <a:ea typeface="NSimSun" panose="02010609030101010101" pitchFamily="49" charset="-122"/>
                <a:cs typeface="Arial" panose="020B0604020202020204" pitchFamily="34" charset="0"/>
              </a:rPr>
              <a:t>kan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bidra</a:t>
            </a:r>
            <a:r>
              <a:rPr lang="en-GB" altLang="sv-SE" dirty="0">
                <a:ea typeface="NSimSun" panose="02010609030101010101" pitchFamily="49" charset="-122"/>
                <a:cs typeface="Arial" panose="020B0604020202020204" pitchFamily="34" charset="0"/>
              </a:rPr>
              <a:t> till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stärka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vår</a:t>
            </a:r>
            <a:endParaRPr lang="en-GB" altLang="sv-SE" dirty="0">
              <a:ea typeface="NSimSun" panose="02010609030101010101" pitchFamily="49" charset="-122"/>
              <a:cs typeface="Arial" panose="020B0604020202020204" pitchFamily="34" charset="0"/>
            </a:endParaRPr>
          </a:p>
          <a:p>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lokala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krisberedskap</a:t>
            </a:r>
            <a:r>
              <a:rPr lang="en-GB" altLang="sv-SE" dirty="0">
                <a:ea typeface="NSimSun" panose="02010609030101010101" pitchFamily="49" charset="-122"/>
                <a:cs typeface="Arial" panose="020B0604020202020204" pitchFamily="34" charset="0"/>
              </a:rPr>
              <a:t> i </a:t>
            </a:r>
            <a:r>
              <a:rPr lang="en-GB" altLang="sv-SE" dirty="0" err="1">
                <a:ea typeface="NSimSun" panose="02010609030101010101" pitchFamily="49" charset="-122"/>
                <a:cs typeface="Arial" panose="020B0604020202020204" pitchFamily="34" charset="0"/>
              </a:rPr>
              <a:t>en</a:t>
            </a:r>
            <a:r>
              <a:rPr lang="en-GB" altLang="sv-SE" dirty="0">
                <a:ea typeface="NSimSun" panose="02010609030101010101" pitchFamily="49" charset="-122"/>
                <a:cs typeface="Arial" panose="020B0604020202020204" pitchFamily="34" charset="0"/>
              </a:rPr>
              <a:t> FRG.</a:t>
            </a:r>
            <a:endParaRPr lang="sv-SE" altLang="sv-SE" dirty="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9197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B6166B-6511-C1D7-1C36-4994941947D6}"/>
            </a:ext>
          </a:extLst>
        </p:cNvPr>
        <p:cNvGrpSpPr/>
        <p:nvPr/>
      </p:nvGrpSpPr>
      <p:grpSpPr>
        <a:xfrm>
          <a:off x="0" y="0"/>
          <a:ext cx="0" cy="0"/>
          <a:chOff x="0" y="0"/>
          <a:chExt cx="0" cy="0"/>
        </a:xfrm>
      </p:grpSpPr>
      <p:sp>
        <p:nvSpPr>
          <p:cNvPr id="6146" name="Rectangle 10">
            <a:extLst>
              <a:ext uri="{FF2B5EF4-FFF2-40B4-BE49-F238E27FC236}">
                <a16:creationId xmlns:a16="http://schemas.microsoft.com/office/drawing/2014/main" id="{F559FD73-5647-BD33-410B-76780598BA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5pPr>
            <a:lvl6pPr marL="265717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6pPr>
            <a:lvl7pPr marL="3140301"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7pPr>
            <a:lvl8pPr marL="3623424"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8pPr>
            <a:lvl9pPr marL="410654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9pPr>
          </a:lstStyle>
          <a:p>
            <a:pPr>
              <a:spcBef>
                <a:spcPts val="53"/>
              </a:spcBef>
              <a:buClrTx/>
            </a:pPr>
            <a:fld id="{C24C9EBA-F821-4A6E-BC35-C45BECA65531}" type="slidenum">
              <a:rPr lang="sv-SE" altLang="sv-SE" smtClean="0">
                <a:ea typeface="Microsoft YaHei" panose="020B0503020204020204" pitchFamily="34" charset="-122"/>
              </a:rPr>
              <a:pPr>
                <a:spcBef>
                  <a:spcPts val="53"/>
                </a:spcBef>
                <a:buClrTx/>
              </a:pPr>
              <a:t>3</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7C31F209-76F5-CC29-AACE-5A0B5D32E6CC}"/>
              </a:ext>
            </a:extLst>
          </p:cNvPr>
          <p:cNvSpPr>
            <a:spLocks noGrp="1" noRot="1" noChangeAspect="1" noChangeArrowheads="1" noTextEdit="1"/>
          </p:cNvSpPr>
          <p:nvPr>
            <p:ph type="sldImg"/>
          </p:nvPr>
        </p:nvSpPr>
        <p:spPr>
          <a:xfrm>
            <a:off x="2473325" y="560388"/>
            <a:ext cx="4986338" cy="2805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A875F6F0-459D-7384-FA93-1A68FABBB1C3}"/>
              </a:ext>
            </a:extLst>
          </p:cNvPr>
          <p:cNvSpPr>
            <a:spLocks noGrp="1" noChangeArrowheads="1"/>
          </p:cNvSpPr>
          <p:nvPr>
            <p:ph type="body" idx="1"/>
          </p:nvPr>
        </p:nvSpPr>
        <p:spPr>
          <a:xfrm>
            <a:off x="992910" y="3551709"/>
            <a:ext cx="7947914" cy="336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sv-SE" dirty="0">
                <a:ea typeface="NSimSun" panose="02010609030101010101" pitchFamily="49" charset="-122"/>
                <a:cs typeface="Arial" panose="020B0604020202020204" pitchFamily="34" charset="0"/>
              </a:rPr>
              <a:t>Det </a:t>
            </a:r>
            <a:r>
              <a:rPr lang="en-GB" altLang="sv-SE" dirty="0" err="1">
                <a:ea typeface="NSimSun" panose="02010609030101010101" pitchFamily="49" charset="-122"/>
                <a:cs typeface="Arial" panose="020B0604020202020204" pitchFamily="34" charset="0"/>
              </a:rPr>
              <a:t>omvärldsläge</a:t>
            </a:r>
            <a:r>
              <a:rPr lang="en-GB" altLang="sv-SE" dirty="0">
                <a:ea typeface="NSimSun" panose="02010609030101010101" pitchFamily="49" charset="-122"/>
                <a:cs typeface="Arial" panose="020B0604020202020204" pitchFamily="34" charset="0"/>
              </a:rPr>
              <a:t> vi </a:t>
            </a:r>
            <a:r>
              <a:rPr lang="en-GB" altLang="sv-SE" dirty="0" err="1">
                <a:ea typeface="NSimSun" panose="02010609030101010101" pitchFamily="49" charset="-122"/>
                <a:cs typeface="Arial" panose="020B0604020202020204" pitchFamily="34" charset="0"/>
              </a:rPr>
              <a:t>står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inför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har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skapat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ett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behov</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av</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frivillliga</a:t>
            </a:r>
            <a:r>
              <a:rPr lang="en-GB" altLang="sv-SE" dirty="0">
                <a:ea typeface="NSimSun" panose="02010609030101010101" pitchFamily="49" charset="-122"/>
                <a:cs typeface="Arial" panose="020B0604020202020204" pitchFamily="34" charset="0"/>
              </a:rPr>
              <a:t> – </a:t>
            </a:r>
            <a:r>
              <a:rPr lang="en-GB" altLang="sv-SE" dirty="0" err="1">
                <a:ea typeface="NSimSun" panose="02010609030101010101" pitchFamily="49" charset="-122"/>
                <a:cs typeface="Arial" panose="020B0604020202020204" pitchFamily="34" charset="0"/>
              </a:rPr>
              <a:t>främst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genom</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våra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FFO:er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Behovet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finns</a:t>
            </a:r>
            <a:r>
              <a:rPr lang="en-GB" altLang="sv-SE" dirty="0">
                <a:ea typeface="NSimSun" panose="02010609030101010101" pitchFamily="49" charset="-122"/>
                <a:cs typeface="Arial" panose="020B0604020202020204" pitchFamily="34" charset="0"/>
              </a:rPr>
              <a:t> på alla plan </a:t>
            </a:r>
            <a:r>
              <a:rPr lang="en-GB" altLang="sv-SE" dirty="0" err="1">
                <a:ea typeface="NSimSun" panose="02010609030101010101" pitchFamily="49" charset="-122"/>
                <a:cs typeface="Arial" panose="020B0604020202020204" pitchFamily="34" charset="0"/>
              </a:rPr>
              <a:t>exempelvis</a:t>
            </a:r>
            <a:r>
              <a:rPr lang="en-GB" altLang="sv-SE" dirty="0">
                <a:ea typeface="NSimSun" panose="02010609030101010101" pitchFamily="49" charset="-122"/>
                <a:cs typeface="Arial" panose="020B0604020202020204" pitchFamily="34" charset="0"/>
              </a:rPr>
              <a:t>: </a:t>
            </a:r>
          </a:p>
          <a:p>
            <a:r>
              <a:rPr lang="en-GB" altLang="sv-SE" dirty="0" err="1">
                <a:ea typeface="NSimSun" panose="02010609030101010101" pitchFamily="49" charset="-122"/>
                <a:cs typeface="Arial" panose="020B0604020202020204" pitchFamily="34" charset="0"/>
              </a:rPr>
              <a:t>nationellt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genom</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Försvarsmakten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regionalt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genom</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Länsstyrelser</a:t>
            </a:r>
            <a:r>
              <a:rPr lang="en-GB" altLang="sv-SE" dirty="0">
                <a:ea typeface="NSimSun" panose="02010609030101010101" pitchFamily="49" charset="-122"/>
                <a:cs typeface="Arial" panose="020B0604020202020204" pitchFamily="34" charset="0"/>
              </a:rPr>
              <a:t>/ MTE/ Svenska </a:t>
            </a:r>
            <a:r>
              <a:rPr lang="en-GB" altLang="sv-SE" dirty="0" err="1">
                <a:ea typeface="NSimSun" panose="02010609030101010101" pitchFamily="49" charset="-122"/>
                <a:cs typeface="Arial" panose="020B0604020202020204" pitchFamily="34" charset="0"/>
              </a:rPr>
              <a:t>kraftnät</a:t>
            </a:r>
            <a:r>
              <a:rPr lang="en-GB" altLang="sv-SE" dirty="0">
                <a:ea typeface="NSimSun" panose="02010609030101010101" pitchFamily="49" charset="-122"/>
                <a:cs typeface="Arial" panose="020B0604020202020204" pitchFamily="34" charset="0"/>
              </a:rPr>
              <a:t> och </a:t>
            </a:r>
            <a:r>
              <a:rPr lang="en-GB" altLang="sv-SE" dirty="0" err="1">
                <a:ea typeface="NSimSun" panose="02010609030101010101" pitchFamily="49" charset="-122"/>
                <a:cs typeface="Arial" panose="020B0604020202020204" pitchFamily="34" charset="0"/>
              </a:rPr>
              <a:t>lokalt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genom</a:t>
            </a:r>
            <a:r>
              <a:rPr lang="en-GB" altLang="sv-SE" dirty="0">
                <a:ea typeface="NSimSun" panose="02010609030101010101" pitchFamily="49" charset="-122"/>
                <a:cs typeface="Arial" panose="020B0604020202020204" pitchFamily="34" charset="0"/>
              </a:rPr>
              <a:t> FRG. </a:t>
            </a:r>
            <a:br>
              <a:rPr lang="en-GB" altLang="sv-SE" dirty="0">
                <a:ea typeface="NSimSun" panose="02010609030101010101" pitchFamily="49" charset="-122"/>
                <a:cs typeface="Arial" panose="020B0604020202020204" pitchFamily="34" charset="0"/>
              </a:rPr>
            </a:br>
            <a:endParaRPr lang="en-GB" altLang="sv-SE" dirty="0">
              <a:ea typeface="NSimSun" panose="02010609030101010101" pitchFamily="49" charset="-122"/>
              <a:cs typeface="Arial" panose="020B0604020202020204" pitchFamily="34" charset="0"/>
            </a:endParaRPr>
          </a:p>
          <a:p>
            <a:r>
              <a:rPr lang="en-GB" altLang="sv-SE" dirty="0" err="1">
                <a:ea typeface="NSimSun" panose="02010609030101010101" pitchFamily="49" charset="-122"/>
                <a:cs typeface="Arial" panose="020B0604020202020204" pitchFamily="34" charset="0"/>
              </a:rPr>
              <a:t>Satsningarna</a:t>
            </a:r>
            <a:r>
              <a:rPr lang="en-GB" altLang="sv-SE" dirty="0">
                <a:ea typeface="NSimSun" panose="02010609030101010101" pitchFamily="49" charset="-122"/>
                <a:cs typeface="Arial" panose="020B0604020202020204" pitchFamily="34" charset="0"/>
              </a:rPr>
              <a:t> på </a:t>
            </a:r>
            <a:r>
              <a:rPr lang="en-GB" altLang="sv-SE" dirty="0" err="1">
                <a:ea typeface="NSimSun" panose="02010609030101010101" pitchFamily="49" charset="-122"/>
                <a:cs typeface="Arial" panose="020B0604020202020204" pitchFamily="34" charset="0"/>
              </a:rPr>
              <a:t>totalförsvaret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gör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frivilliga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viktigare</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än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någonsin</a:t>
            </a:r>
            <a:endParaRPr lang="sv-SE" altLang="sv-SE" dirty="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15037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29177E-5952-8D7D-2DFB-A9CE2920FF97}"/>
            </a:ext>
          </a:extLst>
        </p:cNvPr>
        <p:cNvGrpSpPr/>
        <p:nvPr/>
      </p:nvGrpSpPr>
      <p:grpSpPr>
        <a:xfrm>
          <a:off x="0" y="0"/>
          <a:ext cx="0" cy="0"/>
          <a:chOff x="0" y="0"/>
          <a:chExt cx="0" cy="0"/>
        </a:xfrm>
      </p:grpSpPr>
      <p:sp>
        <p:nvSpPr>
          <p:cNvPr id="6146" name="Rectangle 10">
            <a:extLst>
              <a:ext uri="{FF2B5EF4-FFF2-40B4-BE49-F238E27FC236}">
                <a16:creationId xmlns:a16="http://schemas.microsoft.com/office/drawing/2014/main" id="{0BC7E604-9059-B592-E07F-BE46773F31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5pPr>
            <a:lvl6pPr marL="265717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6pPr>
            <a:lvl7pPr marL="3140301"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7pPr>
            <a:lvl8pPr marL="3623424"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8pPr>
            <a:lvl9pPr marL="4106548" indent="-241562" defTabSz="474736" eaLnBrk="0" fontAlgn="base" hangingPunct="0">
              <a:spcBef>
                <a:spcPct val="30000"/>
              </a:spcBef>
              <a:spcAft>
                <a:spcPct val="0"/>
              </a:spcAft>
              <a:buClr>
                <a:srgbClr val="000000"/>
              </a:buClr>
              <a:buSzPct val="100000"/>
              <a:buFont typeface="Times New Roman" panose="02020603050405020304" pitchFamily="18" charset="0"/>
              <a:tabLst>
                <a:tab pos="0" algn="l"/>
                <a:tab pos="966246" algn="l"/>
                <a:tab pos="1932493" algn="l"/>
                <a:tab pos="2898739" algn="l"/>
                <a:tab pos="3864986" algn="l"/>
                <a:tab pos="4831232" algn="l"/>
                <a:tab pos="5797479" algn="l"/>
                <a:tab pos="6763725" algn="l"/>
                <a:tab pos="7729972" algn="l"/>
                <a:tab pos="8696218" algn="l"/>
                <a:tab pos="9662465" algn="l"/>
                <a:tab pos="10628711" algn="l"/>
                <a:tab pos="10918921" algn="l"/>
                <a:tab pos="11393656" algn="l"/>
              </a:tabLst>
              <a:defRPr sz="1300">
                <a:solidFill>
                  <a:srgbClr val="000000"/>
                </a:solidFill>
                <a:latin typeface="Times New Roman" panose="02020603050405020304" pitchFamily="18" charset="0"/>
              </a:defRPr>
            </a:lvl9pPr>
          </a:lstStyle>
          <a:p>
            <a:pPr>
              <a:spcBef>
                <a:spcPts val="53"/>
              </a:spcBef>
              <a:buClrTx/>
            </a:pPr>
            <a:fld id="{C24C9EBA-F821-4A6E-BC35-C45BECA65531}" type="slidenum">
              <a:rPr lang="sv-SE" altLang="sv-SE" smtClean="0">
                <a:ea typeface="Microsoft YaHei" panose="020B0503020204020204" pitchFamily="34" charset="-122"/>
              </a:rPr>
              <a:pPr>
                <a:spcBef>
                  <a:spcPts val="53"/>
                </a:spcBef>
                <a:buClrTx/>
              </a:pPr>
              <a:t>4</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4696B6D7-EC97-91F2-C6E2-43D40F590473}"/>
              </a:ext>
            </a:extLst>
          </p:cNvPr>
          <p:cNvSpPr>
            <a:spLocks noGrp="1" noRot="1" noChangeAspect="1" noChangeArrowheads="1" noTextEdit="1"/>
          </p:cNvSpPr>
          <p:nvPr>
            <p:ph type="sldImg"/>
          </p:nvPr>
        </p:nvSpPr>
        <p:spPr>
          <a:xfrm>
            <a:off x="2473325" y="560388"/>
            <a:ext cx="4986338" cy="2805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75CD2FD6-A3EA-2CBF-7F26-FA9223CD302A}"/>
              </a:ext>
            </a:extLst>
          </p:cNvPr>
          <p:cNvSpPr>
            <a:spLocks noGrp="1" noChangeArrowheads="1"/>
          </p:cNvSpPr>
          <p:nvPr>
            <p:ph type="body" idx="1"/>
          </p:nvPr>
        </p:nvSpPr>
        <p:spPr>
          <a:xfrm>
            <a:off x="992910" y="3551709"/>
            <a:ext cx="7947914" cy="336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sv-SE" dirty="0">
                <a:ea typeface="NSimSun" panose="02010609030101010101" pitchFamily="49" charset="-122"/>
                <a:cs typeface="Arial" panose="020B0604020202020204" pitchFamily="34" charset="0"/>
              </a:rPr>
              <a:t>FRG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lokalt</a:t>
            </a:r>
            <a:r>
              <a:rPr lang="en-GB" altLang="sv-SE" dirty="0">
                <a:ea typeface="NSimSun" panose="02010609030101010101" pitchFamily="49" charset="-122"/>
                <a:cs typeface="Arial" panose="020B0604020202020204" pitchFamily="34" charset="0"/>
              </a:rPr>
              <a:t> – </a:t>
            </a:r>
            <a:r>
              <a:rPr lang="en-GB" altLang="sv-SE" dirty="0" err="1">
                <a:ea typeface="NSimSun" panose="02010609030101010101" pitchFamily="49" charset="-122"/>
                <a:cs typeface="Arial" panose="020B0604020202020204" pitchFamily="34" charset="0"/>
              </a:rPr>
              <a:t>en</a:t>
            </a:r>
            <a:r>
              <a:rPr lang="en-GB" altLang="sv-SE" dirty="0">
                <a:ea typeface="NSimSun" panose="02010609030101010101" pitchFamily="49" charset="-122"/>
                <a:cs typeface="Arial" panose="020B0604020202020204" pitchFamily="34" charset="0"/>
              </a:rPr>
              <a:t> del </a:t>
            </a:r>
            <a:r>
              <a:rPr lang="en-GB" altLang="sv-SE" dirty="0" err="1">
                <a:ea typeface="NSimSun" panose="02010609030101010101" pitchFamily="49" charset="-122"/>
                <a:cs typeface="Arial" panose="020B0604020202020204" pitchFamily="34" charset="0"/>
              </a:rPr>
              <a:t>av</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kommunens</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verksamhet</a:t>
            </a:r>
            <a:r>
              <a:rPr lang="en-GB" altLang="sv-SE" dirty="0">
                <a:ea typeface="NSimSun" panose="02010609030101010101" pitchFamily="49" charset="-122"/>
                <a:cs typeface="Arial" panose="020B0604020202020204" pitchFamily="34" charset="0"/>
              </a:rPr>
              <a:t>  och </a:t>
            </a:r>
            <a:r>
              <a:rPr lang="en-GB" altLang="sv-SE" dirty="0" err="1">
                <a:ea typeface="NSimSun" panose="02010609030101010101" pitchFamily="49" charset="-122"/>
                <a:cs typeface="Arial" panose="020B0604020202020204" pitchFamily="34" charset="0"/>
              </a:rPr>
              <a:t>kommunen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huvudman</a:t>
            </a:r>
            <a:r>
              <a:rPr lang="en-GB" altLang="sv-SE" dirty="0">
                <a:ea typeface="NSimSun" panose="02010609030101010101" pitchFamily="49" charset="-122"/>
                <a:cs typeface="Arial" panose="020B0604020202020204" pitchFamily="34" charset="0"/>
              </a:rPr>
              <a:t>.</a:t>
            </a:r>
          </a:p>
          <a:p>
            <a:r>
              <a:rPr lang="en-GB" altLang="sv-SE" dirty="0" err="1">
                <a:ea typeface="NSimSun" panose="02010609030101010101" pitchFamily="49" charset="-122"/>
                <a:cs typeface="Arial" panose="020B0604020202020204" pitchFamily="34" charset="0"/>
              </a:rPr>
              <a:t>Efterfrågan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från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kommunerna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stor</a:t>
            </a:r>
            <a:r>
              <a:rPr lang="en-GB" altLang="sv-SE" dirty="0">
                <a:ea typeface="NSimSun" panose="02010609030101010101" pitchFamily="49" charset="-122"/>
                <a:cs typeface="Arial" panose="020B0604020202020204" pitchFamily="34" charset="0"/>
              </a:rPr>
              <a:t>, de </a:t>
            </a:r>
            <a:r>
              <a:rPr lang="en-GB" altLang="sv-SE" dirty="0" err="1">
                <a:ea typeface="NSimSun" panose="02010609030101010101" pitchFamily="49" charset="-122"/>
                <a:cs typeface="Arial" panose="020B0604020202020204" pitchFamily="34" charset="0"/>
              </a:rPr>
              <a:t>som</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har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en</a:t>
            </a:r>
            <a:r>
              <a:rPr lang="en-GB" altLang="sv-SE" dirty="0">
                <a:ea typeface="NSimSun" panose="02010609030101010101" pitchFamily="49" charset="-122"/>
                <a:cs typeface="Arial" panose="020B0604020202020204" pitchFamily="34" charset="0"/>
              </a:rPr>
              <a:t> FRG </a:t>
            </a:r>
            <a:r>
              <a:rPr lang="en-GB" altLang="sv-SE" dirty="0" err="1">
                <a:ea typeface="NSimSun" panose="02010609030101010101" pitchFamily="49" charset="-122"/>
                <a:cs typeface="Arial" panose="020B0604020202020204" pitchFamily="34" charset="0"/>
              </a:rPr>
              <a:t>utökar</a:t>
            </a:r>
            <a:r>
              <a:rPr lang="en-GB" altLang="sv-SE" dirty="0">
                <a:ea typeface="NSimSun" panose="02010609030101010101" pitchFamily="49" charset="-122"/>
                <a:cs typeface="Arial" panose="020B0604020202020204" pitchFamily="34" charset="0"/>
              </a:rPr>
              <a:t> och </a:t>
            </a:r>
            <a:r>
              <a:rPr lang="en-GB" altLang="sv-SE" dirty="0" err="1">
                <a:ea typeface="NSimSun" panose="02010609030101010101" pitchFamily="49" charset="-122"/>
                <a:cs typeface="Arial" panose="020B0604020202020204" pitchFamily="34" charset="0"/>
              </a:rPr>
              <a:t>flera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kommuner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som</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idag</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saknar</a:t>
            </a:r>
            <a:r>
              <a:rPr lang="en-GB" altLang="sv-SE" dirty="0">
                <a:ea typeface="NSimSun" panose="02010609030101010101" pitchFamily="49" charset="-122"/>
                <a:cs typeface="Arial" panose="020B0604020202020204" pitchFamily="34" charset="0"/>
              </a:rPr>
              <a:t> FRG </a:t>
            </a:r>
            <a:r>
              <a:rPr lang="en-GB" altLang="sv-SE" dirty="0" err="1">
                <a:ea typeface="NSimSun" panose="02010609030101010101" pitchFamily="49" charset="-122"/>
                <a:cs typeface="Arial" panose="020B0604020202020204" pitchFamily="34" charset="0"/>
              </a:rPr>
              <a:t>önskar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starta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upp</a:t>
            </a:r>
            <a:r>
              <a:rPr lang="en-GB" altLang="sv-SE" dirty="0">
                <a:ea typeface="NSimSun" panose="02010609030101010101" pitchFamily="49" charset="-122"/>
                <a:cs typeface="Arial" panose="020B0604020202020204" pitchFamily="34" charset="0"/>
              </a:rPr>
              <a:t>. </a:t>
            </a:r>
          </a:p>
          <a:p>
            <a:r>
              <a:rPr lang="en-GB" altLang="sv-SE" dirty="0" err="1">
                <a:ea typeface="NSimSun" panose="02010609030101010101" pitchFamily="49" charset="-122"/>
                <a:cs typeface="Arial" panose="020B0604020202020204" pitchFamily="34" charset="0"/>
              </a:rPr>
              <a:t>Då</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behövs</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fler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som</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engagerar</a:t>
            </a:r>
            <a:r>
              <a:rPr lang="en-GB" altLang="sv-SE" dirty="0">
                <a:ea typeface="NSimSun" panose="02010609030101010101" pitchFamily="49" charset="-122"/>
                <a:cs typeface="Arial" panose="020B0604020202020204" pitchFamily="34" charset="0"/>
              </a:rPr>
              <a:t> sig!</a:t>
            </a:r>
            <a:endParaRPr lang="sv-SE" altLang="sv-SE" dirty="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22874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246">
              <a:defRPr/>
            </a:pPr>
            <a:r>
              <a:rPr lang="sv-SE" altLang="sv-SE" dirty="0">
                <a:latin typeface="Liberation Serif"/>
                <a:ea typeface="NSimSun" panose="02010609030101010101" pitchFamily="49" charset="-122"/>
                <a:cs typeface="Arial" panose="020B0604020202020204" pitchFamily="34" charset="0"/>
              </a:rPr>
              <a:t>Vad är Frivilliga resursgruppen? </a:t>
            </a:r>
          </a:p>
          <a:p>
            <a:pPr defTabSz="966246">
              <a:defRPr/>
            </a:pPr>
            <a:r>
              <a:rPr lang="sv-SE" altLang="sv-SE" dirty="0">
                <a:latin typeface="Liberation Serif"/>
                <a:ea typeface="NSimSun" panose="02010609030101010101" pitchFamily="49" charset="-122"/>
                <a:cs typeface="Arial" panose="020B0604020202020204" pitchFamily="34" charset="0"/>
              </a:rPr>
              <a:t>FRG är en organiserad grupp av frivilliga från </a:t>
            </a:r>
            <a:r>
              <a:rPr lang="sv-SE" altLang="sv-SE" dirty="0" err="1">
                <a:latin typeface="Liberation Serif"/>
                <a:ea typeface="NSimSun" panose="02010609030101010101" pitchFamily="49" charset="-122"/>
                <a:cs typeface="Arial" panose="020B0604020202020204" pitchFamily="34" charset="0"/>
              </a:rPr>
              <a:t>FFO:erna</a:t>
            </a:r>
            <a:r>
              <a:rPr lang="sv-SE" altLang="sv-SE" dirty="0">
                <a:latin typeface="Liberation Serif"/>
                <a:ea typeface="NSimSun" panose="02010609030101010101" pitchFamily="49" charset="-122"/>
                <a:cs typeface="Arial" panose="020B0604020202020204" pitchFamily="34" charset="0"/>
              </a:rPr>
              <a:t> som är både generalister och specialister. Det vill säga generalister- är lösningsfokuserade och löser uppkomna problem. </a:t>
            </a:r>
          </a:p>
          <a:p>
            <a:pPr defTabSz="966246">
              <a:defRPr/>
            </a:pPr>
            <a:r>
              <a:rPr lang="sv-SE" altLang="sv-SE" dirty="0">
                <a:latin typeface="Liberation Serif"/>
                <a:ea typeface="NSimSun" panose="02010609030101010101" pitchFamily="49" charset="-122"/>
                <a:cs typeface="Arial" panose="020B0604020202020204" pitchFamily="34" charset="0"/>
              </a:rPr>
              <a:t>Specialister – kan ha med sig utbildning och erfarenhet från såväl privatlivet som från sitt medlemskap i en FFO. </a:t>
            </a:r>
          </a:p>
          <a:p>
            <a:pPr defTabSz="966246">
              <a:defRPr/>
            </a:pPr>
            <a:r>
              <a:rPr lang="sv-SE" altLang="sv-SE" dirty="0">
                <a:latin typeface="Liberation Serif"/>
                <a:ea typeface="NSimSun" panose="02010609030101010101" pitchFamily="49" charset="-122"/>
                <a:cs typeface="Arial" panose="020B0604020202020204" pitchFamily="34" charset="0"/>
              </a:rPr>
              <a:t>Kompetenser som kommunen i en del händelser kan nyttja.</a:t>
            </a:r>
            <a:br>
              <a:rPr lang="sv-SE" altLang="sv-SE" dirty="0">
                <a:latin typeface="Liberation Serif"/>
                <a:ea typeface="NSimSun" panose="02010609030101010101" pitchFamily="49" charset="-122"/>
                <a:cs typeface="Arial" panose="020B0604020202020204" pitchFamily="34" charset="0"/>
              </a:rPr>
            </a:br>
            <a:endParaRPr lang="sv-SE" altLang="sv-SE" dirty="0">
              <a:latin typeface="Liberation Serif"/>
              <a:ea typeface="NSimSun" panose="02010609030101010101" pitchFamily="49" charset="-122"/>
              <a:cs typeface="Arial" panose="020B0604020202020204" pitchFamily="34" charset="0"/>
            </a:endParaRPr>
          </a:p>
          <a:p>
            <a:pPr defTabSz="966246">
              <a:defRPr/>
            </a:pPr>
            <a:r>
              <a:rPr lang="sv-SE" altLang="sv-SE" dirty="0">
                <a:latin typeface="Liberation Serif"/>
                <a:ea typeface="NSimSun" panose="02010609030101010101" pitchFamily="49" charset="-122"/>
                <a:cs typeface="Arial" panose="020B0604020202020204" pitchFamily="34" charset="0"/>
              </a:rPr>
              <a:t>FRG är ett avtalsbaserat koncept som MSB står bakom och kommun eller region är huvudman och uppdragsgivare för fredstida kriser och händelser</a:t>
            </a: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5</a:t>
            </a:fld>
            <a:endParaRPr lang="sv-SE"/>
          </a:p>
        </p:txBody>
      </p:sp>
    </p:spTree>
    <p:extLst>
      <p:ext uri="{BB962C8B-B14F-4D97-AF65-F5344CB8AC3E}">
        <p14:creationId xmlns:p14="http://schemas.microsoft.com/office/powerpoint/2010/main" val="388473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Liberation Serif"/>
                <a:ea typeface="NSimSun" panose="02010609030101010101" pitchFamily="49" charset="-122"/>
                <a:cs typeface="Arial" panose="020B0604020202020204" pitchFamily="34" charset="0"/>
              </a:rPr>
              <a:t>Därför bildas FRG? </a:t>
            </a:r>
          </a:p>
          <a:p>
            <a:r>
              <a:rPr lang="sv-SE" altLang="sv-SE" dirty="0">
                <a:latin typeface="Liberation Serif"/>
                <a:ea typeface="NSimSun" panose="02010609030101010101" pitchFamily="49" charset="-122"/>
                <a:cs typeface="Arial" panose="020B0604020202020204" pitchFamily="34" charset="0"/>
              </a:rPr>
              <a:t>Kommunerna avgör själva om de vill inrätta en FRG. Syftet med FRG är att stärka kommunerna vid samhällsstörningar där de ordinarie resurserna inte räcker till. Vilka uppdrag en FRG </a:t>
            </a:r>
            <a:br>
              <a:rPr lang="sv-SE" altLang="sv-SE" dirty="0">
                <a:latin typeface="Liberation Serif"/>
                <a:ea typeface="NSimSun" panose="02010609030101010101" pitchFamily="49" charset="-122"/>
                <a:cs typeface="Arial" panose="020B0604020202020204" pitchFamily="34" charset="0"/>
              </a:rPr>
            </a:br>
            <a:r>
              <a:rPr lang="sv-SE" altLang="sv-SE" dirty="0">
                <a:latin typeface="Liberation Serif"/>
                <a:ea typeface="NSimSun" panose="02010609030101010101" pitchFamily="49" charset="-122"/>
                <a:cs typeface="Arial" panose="020B0604020202020204" pitchFamily="34" charset="0"/>
              </a:rPr>
              <a:t>kan få beror på vilka behov just den kommunen har utifrån sin kontinuitetsplan och behovsanalys.</a:t>
            </a:r>
          </a:p>
          <a:p>
            <a:endParaRPr lang="sv-SE" altLang="sv-SE" dirty="0">
              <a:latin typeface="Liberation Serif"/>
              <a:ea typeface="NSimSun" panose="02010609030101010101" pitchFamily="49" charset="-122"/>
              <a:cs typeface="Arial" panose="020B0604020202020204" pitchFamily="34" charset="0"/>
            </a:endParaRPr>
          </a:p>
          <a:p>
            <a:r>
              <a:rPr lang="sv-SE" altLang="sv-SE" dirty="0">
                <a:latin typeface="Liberation Serif"/>
                <a:ea typeface="NSimSun" panose="02010609030101010101" pitchFamily="49" charset="-122"/>
                <a:cs typeface="Arial" panose="020B0604020202020204" pitchFamily="34" charset="0"/>
              </a:rPr>
              <a:t>Om kommunen </a:t>
            </a:r>
            <a:r>
              <a:rPr lang="sv-SE" altLang="sv-SE" b="1" dirty="0">
                <a:latin typeface="Liberation Serif"/>
                <a:ea typeface="NSimSun" panose="02010609030101010101" pitchFamily="49" charset="-122"/>
                <a:cs typeface="Arial" panose="020B0604020202020204" pitchFamily="34" charset="0"/>
              </a:rPr>
              <a:t>godkänner</a:t>
            </a:r>
            <a:r>
              <a:rPr lang="sv-SE" altLang="sv-SE" dirty="0">
                <a:latin typeface="Liberation Serif"/>
                <a:ea typeface="NSimSun" panose="02010609030101010101" pitchFamily="49" charset="-122"/>
                <a:cs typeface="Arial" panose="020B0604020202020204" pitchFamily="34" charset="0"/>
              </a:rPr>
              <a:t> så kan FRG även vara med vid olika evenemang exempelvis idrottscuper, kulturevenemang, trygghetsvärdar.</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6</a:t>
            </a:fld>
            <a:endParaRPr lang="sv-SE"/>
          </a:p>
        </p:txBody>
      </p:sp>
    </p:spTree>
    <p:extLst>
      <p:ext uri="{BB962C8B-B14F-4D97-AF65-F5344CB8AC3E}">
        <p14:creationId xmlns:p14="http://schemas.microsoft.com/office/powerpoint/2010/main" val="388473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246">
              <a:defRPr/>
            </a:pPr>
            <a:r>
              <a:rPr lang="sv-SE" altLang="sv-SE" dirty="0">
                <a:latin typeface="Caibri"/>
                <a:ea typeface="NSimSun" panose="02010609030101010101" pitchFamily="49" charset="-122"/>
                <a:cs typeface="Arial" panose="020B0604020202020204" pitchFamily="34" charset="0"/>
              </a:rPr>
              <a:t>Här har vi listat lite uppgifter som kan bli aktuella att stötta kommunen med. </a:t>
            </a:r>
          </a:p>
          <a:p>
            <a:pPr defTabSz="966246">
              <a:defRPr/>
            </a:pPr>
            <a:endParaRPr lang="sv-SE" altLang="sv-SE" dirty="0">
              <a:latin typeface="Caibri"/>
              <a:ea typeface="NSimSun" panose="02010609030101010101" pitchFamily="49" charset="-122"/>
              <a:cs typeface="Arial" panose="020B0604020202020204" pitchFamily="34" charset="0"/>
            </a:endParaRPr>
          </a:p>
          <a:p>
            <a:pPr defTabSz="966246">
              <a:defRPr/>
            </a:pPr>
            <a:r>
              <a:rPr lang="sv-SE" altLang="sv-SE" dirty="0">
                <a:latin typeface="Caibri"/>
                <a:ea typeface="NSimSun" panose="02010609030101010101" pitchFamily="49" charset="-122"/>
                <a:cs typeface="Arial" panose="020B0604020202020204" pitchFamily="34" charset="0"/>
              </a:rPr>
              <a:t>Stöd vid kriskommunikation (information vid kriser), </a:t>
            </a:r>
            <a:r>
              <a:rPr lang="sv-SE" sz="1300" dirty="0">
                <a:latin typeface="Caibri"/>
              </a:rPr>
              <a:t>upprätta trygghetspunkter på angivna platser, organisera spontant tillströmmande frivilliga (allmänhet), bistå med teknisk försörjning (vatten, reservsamband, </a:t>
            </a:r>
            <a:r>
              <a:rPr lang="sv-SE" sz="1300" dirty="0" err="1">
                <a:latin typeface="Caibri"/>
              </a:rPr>
              <a:t>etc</a:t>
            </a:r>
            <a:r>
              <a:rPr lang="sv-SE" sz="1300" dirty="0">
                <a:latin typeface="Caibri"/>
              </a:rPr>
              <a:t>), stöd inom äldreomsorgen (mat, reserv-el, </a:t>
            </a:r>
            <a:r>
              <a:rPr lang="sv-SE" sz="1300" dirty="0" err="1">
                <a:latin typeface="Caibri"/>
              </a:rPr>
              <a:t>etc</a:t>
            </a:r>
            <a:r>
              <a:rPr lang="sv-SE" sz="1300" dirty="0">
                <a:latin typeface="Caibri"/>
              </a:rPr>
              <a:t>), avspärrning, generalist eller specialist i förekommande uppgifter, förare av tunga fordon, bistå med tolkservice, räddningshundar... och många andra specialiteter.</a:t>
            </a:r>
            <a:r>
              <a:rPr lang="sv-SE" altLang="sv-SE" dirty="0">
                <a:latin typeface="Caibri"/>
                <a:ea typeface="NSimSun" panose="02010609030101010101" pitchFamily="49" charset="-122"/>
                <a:cs typeface="Arial" panose="020B0604020202020204" pitchFamily="34" charset="0"/>
              </a:rPr>
              <a:t> </a:t>
            </a:r>
          </a:p>
          <a:p>
            <a:pPr defTabSz="966246">
              <a:defRPr/>
            </a:pPr>
            <a:endParaRPr lang="sv-SE" altLang="sv-SE" dirty="0">
              <a:latin typeface="Caibri"/>
              <a:ea typeface="NSimSun" panose="02010609030101010101" pitchFamily="49" charset="-122"/>
              <a:cs typeface="Arial" panose="020B0604020202020204" pitchFamily="34" charset="0"/>
            </a:endParaRPr>
          </a:p>
          <a:p>
            <a:pPr defTabSz="966246">
              <a:defRPr/>
            </a:pPr>
            <a:r>
              <a:rPr lang="sv-SE" altLang="sv-SE" dirty="0">
                <a:latin typeface="Caibri"/>
                <a:ea typeface="NSimSun" panose="02010609030101010101" pitchFamily="49" charset="-122"/>
                <a:cs typeface="Arial" panose="020B0604020202020204" pitchFamily="34" charset="0"/>
              </a:rPr>
              <a:t>Eftersom vi aldrig vet hur nästa kris ser ut är det svårt att säga exakt vad som kan bli aktuellt i just din kommun.  Under pandemin var det många kommuner som önskade hjälp vid vaccinationsmottagningar, med att handla till äldre och utsatta och även att finnas ute på folkrika platser och påminna folk om att hålla avstånd till varandra, de uppgifterna var det ingen som kunde förutse innan pandemin kom. Vid nödvattenhantering har flera kommuner vänt sig till sin FRG för stöd med detta exempelvis utdelning av vatten, påfyllning av tankar, upprättande av utlämningspunkter.</a:t>
            </a: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7</a:t>
            </a:fld>
            <a:endParaRPr lang="sv-SE"/>
          </a:p>
        </p:txBody>
      </p:sp>
    </p:spTree>
    <p:extLst>
      <p:ext uri="{BB962C8B-B14F-4D97-AF65-F5344CB8AC3E}">
        <p14:creationId xmlns:p14="http://schemas.microsoft.com/office/powerpoint/2010/main" val="239910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246">
              <a:defRPr/>
            </a:pPr>
            <a:r>
              <a:rPr lang="sv-SE" altLang="sv-SE" dirty="0">
                <a:latin typeface="Liberation Serif"/>
                <a:ea typeface="NSimSun" panose="02010609030101010101" pitchFamily="49" charset="-122"/>
                <a:cs typeface="Arial" panose="020B0604020202020204" pitchFamily="34" charset="0"/>
              </a:rPr>
              <a:t>För att gå med i FRG måste du ha ett aktivt medlemskap (det vill säga betalas varje år) i en frivillig försvarsorganisation. </a:t>
            </a:r>
            <a:br>
              <a:rPr lang="sv-SE" altLang="sv-SE" dirty="0">
                <a:latin typeface="Liberation Serif"/>
                <a:ea typeface="NSimSun" panose="02010609030101010101" pitchFamily="49" charset="-122"/>
                <a:cs typeface="Arial" panose="020B0604020202020204" pitchFamily="34" charset="0"/>
              </a:rPr>
            </a:br>
            <a:endParaRPr lang="sv-SE" altLang="sv-SE" dirty="0">
              <a:latin typeface="Liberation Serif"/>
              <a:ea typeface="NSimSun" panose="02010609030101010101" pitchFamily="49" charset="-122"/>
              <a:cs typeface="Arial" panose="020B0604020202020204" pitchFamily="34" charset="0"/>
            </a:endParaRPr>
          </a:p>
          <a:p>
            <a:pPr defTabSz="966246">
              <a:defRPr/>
            </a:pPr>
            <a:r>
              <a:rPr lang="sv-SE" altLang="sv-SE" dirty="0">
                <a:latin typeface="Liberation Serif"/>
                <a:ea typeface="NSimSun" panose="02010609030101010101" pitchFamily="49" charset="-122"/>
                <a:cs typeface="Arial" panose="020B0604020202020204" pitchFamily="34" charset="0"/>
              </a:rPr>
              <a:t>Du måste genomgå FRG grundutbildning och bli godkänd.</a:t>
            </a:r>
            <a:r>
              <a:rPr lang="sv-SE" kern="150" dirty="0">
                <a:latin typeface="Liberation Serif"/>
                <a:ea typeface="NSimSun" panose="02010609030101010101" pitchFamily="49" charset="-122"/>
                <a:cs typeface="Arial" panose="020B0604020202020204" pitchFamily="34" charset="0"/>
              </a:rPr>
              <a:t> </a:t>
            </a:r>
            <a:br>
              <a:rPr lang="sv-SE" kern="150" dirty="0">
                <a:latin typeface="Liberation Serif"/>
                <a:ea typeface="NSimSun" panose="02010609030101010101" pitchFamily="49" charset="-122"/>
                <a:cs typeface="Arial" panose="020B0604020202020204" pitchFamily="34" charset="0"/>
              </a:rPr>
            </a:br>
            <a:endParaRPr lang="sv-SE" kern="150" dirty="0">
              <a:latin typeface="Liberation Serif"/>
              <a:ea typeface="NSimSun" panose="02010609030101010101" pitchFamily="49" charset="-122"/>
              <a:cs typeface="Arial" panose="020B0604020202020204" pitchFamily="34" charset="0"/>
            </a:endParaRPr>
          </a:p>
          <a:p>
            <a:pPr defTabSz="966246">
              <a:defRPr/>
            </a:pPr>
            <a:r>
              <a:rPr lang="sv-SE" kern="150" dirty="0">
                <a:latin typeface="Liberation Serif"/>
                <a:ea typeface="NSimSun" panose="02010609030101010101" pitchFamily="49" charset="-122"/>
                <a:cs typeface="Arial" panose="020B0604020202020204" pitchFamily="34" charset="0"/>
              </a:rPr>
              <a:t>Du måste vara villig att lägga tid på att utbilda dig och öva de färdigheter som behövs för just din roll i din FRG. </a:t>
            </a:r>
            <a:br>
              <a:rPr lang="sv-SE" kern="150" dirty="0">
                <a:latin typeface="Liberation Serif"/>
                <a:ea typeface="NSimSun" panose="02010609030101010101" pitchFamily="49" charset="-122"/>
                <a:cs typeface="Arial" panose="020B0604020202020204" pitchFamily="34" charset="0"/>
              </a:rPr>
            </a:br>
            <a:endParaRPr lang="sv-SE" kern="150" dirty="0">
              <a:latin typeface="Liberation Serif"/>
              <a:ea typeface="NSimSun" panose="02010609030101010101" pitchFamily="49" charset="-122"/>
              <a:cs typeface="Arial" panose="020B0604020202020204" pitchFamily="34" charset="0"/>
            </a:endParaRPr>
          </a:p>
          <a:p>
            <a:pPr defTabSz="966246">
              <a:defRPr/>
            </a:pPr>
            <a:r>
              <a:rPr lang="sv-SE" kern="150" dirty="0">
                <a:latin typeface="Liberation Serif"/>
                <a:ea typeface="NSimSun" panose="02010609030101010101" pitchFamily="49" charset="-122"/>
                <a:cs typeface="Arial" panose="020B0604020202020204" pitchFamily="34" charset="0"/>
              </a:rPr>
              <a:t>Utöver detta kan kommunerna själv ställa andra krav</a:t>
            </a: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8</a:t>
            </a:fld>
            <a:endParaRPr lang="sv-SE"/>
          </a:p>
        </p:txBody>
      </p:sp>
    </p:spTree>
    <p:extLst>
      <p:ext uri="{BB962C8B-B14F-4D97-AF65-F5344CB8AC3E}">
        <p14:creationId xmlns:p14="http://schemas.microsoft.com/office/powerpoint/2010/main" val="388473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246">
              <a:buClr>
                <a:srgbClr val="000000"/>
              </a:buClr>
              <a:buSzPct val="45000"/>
              <a:defRPr/>
            </a:pPr>
            <a:r>
              <a:rPr lang="sv-SE" kern="150" dirty="0">
                <a:latin typeface="Liberation Serif"/>
                <a:ea typeface="NSimSun" panose="02010609030101010101" pitchFamily="49" charset="-122"/>
                <a:cs typeface="Arial" panose="020B0604020202020204" pitchFamily="34" charset="0"/>
              </a:rPr>
              <a:t>Gruppen behöver personer med följande egenskaper för att bli en bra och fungerande grupp: v</a:t>
            </a:r>
            <a:r>
              <a:rPr lang="sv-SE" altLang="sv-SE" dirty="0"/>
              <a:t>iljan att hjälpa andra, engagemang, god initiativ- och improvisationsförmåga, kunna ta emot instruktioner och utföra uppdrag, kunna samarbeta, lätt för att ta emot och förmedla information, stresstålighet och god lokalkännedom. </a:t>
            </a:r>
          </a:p>
          <a:p>
            <a:pPr defTabSz="966246">
              <a:buClr>
                <a:srgbClr val="000000"/>
              </a:buClr>
              <a:buSzPct val="45000"/>
              <a:defRPr/>
            </a:pPr>
            <a:endParaRPr lang="sv-SE" altLang="sv-SE" dirty="0"/>
          </a:p>
          <a:p>
            <a:pPr defTabSz="966246">
              <a:buClr>
                <a:srgbClr val="000000"/>
              </a:buClr>
              <a:buSzPct val="45000"/>
              <a:defRPr/>
            </a:pPr>
            <a:r>
              <a:rPr lang="sv-SE" altLang="sv-SE" dirty="0"/>
              <a:t>Med andra ord samma förmågor som generellt behövs för engagerade medlemmar i en FFO!</a:t>
            </a: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9</a:t>
            </a:fld>
            <a:endParaRPr lang="sv-SE"/>
          </a:p>
        </p:txBody>
      </p:sp>
    </p:spTree>
    <p:extLst>
      <p:ext uri="{BB962C8B-B14F-4D97-AF65-F5344CB8AC3E}">
        <p14:creationId xmlns:p14="http://schemas.microsoft.com/office/powerpoint/2010/main" val="388046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AB31D-66E1-5FA5-C3B7-08F74B091E1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EDD3CF0-B08B-8E51-822B-2D3336B7D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219CF50-4206-09B4-271B-E10EEFB2FFB0}"/>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5" name="Platshållare för sidfot 4">
            <a:extLst>
              <a:ext uri="{FF2B5EF4-FFF2-40B4-BE49-F238E27FC236}">
                <a16:creationId xmlns:a16="http://schemas.microsoft.com/office/drawing/2014/main" id="{716FBDBC-9083-61E6-8527-A34918EA9A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BD7DD9-3A3D-2945-D2ED-00C43FE8EAB7}"/>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79429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7718F-0F32-FF81-5638-1FA5524C7AB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C91FF9F-8EE9-892A-B6B5-173C0BE619F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53D336-2404-C99E-0285-76B2AEF3B329}"/>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5" name="Platshållare för sidfot 4">
            <a:extLst>
              <a:ext uri="{FF2B5EF4-FFF2-40B4-BE49-F238E27FC236}">
                <a16:creationId xmlns:a16="http://schemas.microsoft.com/office/drawing/2014/main" id="{324FAD09-09A8-A19F-C2BD-8667E81B43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E3BEFB-B731-695D-B445-68DCF67DAC4A}"/>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51850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E3F260D-6F62-98CB-9D96-2F3E8E699E2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DB7C6B7-0E9D-3605-C699-84023377318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F5B55A-D967-4980-589C-734C9E9E3CF2}"/>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5" name="Platshållare för sidfot 4">
            <a:extLst>
              <a:ext uri="{FF2B5EF4-FFF2-40B4-BE49-F238E27FC236}">
                <a16:creationId xmlns:a16="http://schemas.microsoft.com/office/drawing/2014/main" id="{FCFC635A-8D42-D98E-4B9A-7E244F87DD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A4F1FC-D40C-0890-CE8D-F115B69FD7C2}"/>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224004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5ED5CC-2164-7FAB-93AD-33F1F720FB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C405BAF-C8A9-8968-0536-42B569BE4B1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CF0F0CF-2549-1172-AE47-BD54DFA85079}"/>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5" name="Platshållare för sidfot 4">
            <a:extLst>
              <a:ext uri="{FF2B5EF4-FFF2-40B4-BE49-F238E27FC236}">
                <a16:creationId xmlns:a16="http://schemas.microsoft.com/office/drawing/2014/main" id="{44B340C3-F36F-DA7C-76DB-45DB6CBE9C7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4080AF-E3B1-F2C0-79D0-1A260151FB51}"/>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98329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1C374-9A74-B21D-28C1-596F3D43C1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5F8148D-7D14-E992-5221-BF0E8086F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696FA76-58E1-5D0B-5DA9-36F6D5F12D93}"/>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5" name="Platshållare för sidfot 4">
            <a:extLst>
              <a:ext uri="{FF2B5EF4-FFF2-40B4-BE49-F238E27FC236}">
                <a16:creationId xmlns:a16="http://schemas.microsoft.com/office/drawing/2014/main" id="{B2F6C67C-DDF2-1ED6-1545-6954D3BA6C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F77ECA-6A72-77C2-9433-16E465DE7152}"/>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40847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2EC246-EC84-4B2C-CE74-0CA099E6845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D52F86E-B28C-C5D7-83FF-D542E214CF7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8107E2-A2A2-253C-2424-4A52B8CCF81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E448456-E25E-45C0-4ACA-900ED84B228E}"/>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6" name="Platshållare för sidfot 5">
            <a:extLst>
              <a:ext uri="{FF2B5EF4-FFF2-40B4-BE49-F238E27FC236}">
                <a16:creationId xmlns:a16="http://schemas.microsoft.com/office/drawing/2014/main" id="{D905A07D-9744-5F8F-F221-DEF3BE9C31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4314278-652E-D21F-2F20-A93B52B7BBB9}"/>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71402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32EE6-04E6-7D29-E6C7-B73B173D30A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7D0B39-0E53-C2BA-ECA5-238ADFFCE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9F6728C-B81A-D85A-5F67-2D2BFDF1A50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0C57E34-3143-2554-0D21-88CF1C654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12E04B0-0D30-80D0-F7EB-8FF85673D39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F27A2CF-4C4B-A6D0-1698-9DA167A4C9CC}"/>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8" name="Platshållare för sidfot 7">
            <a:extLst>
              <a:ext uri="{FF2B5EF4-FFF2-40B4-BE49-F238E27FC236}">
                <a16:creationId xmlns:a16="http://schemas.microsoft.com/office/drawing/2014/main" id="{C856AD84-0C32-5A07-998E-C7F38113D1D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61E3A3C-24C2-ECEE-E449-1FA4BB78B0FB}"/>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97899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2EE22-469D-1190-0E7F-C9BA2991E05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415E0AF-CF80-69B3-635D-4847D3226352}"/>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4" name="Platshållare för sidfot 3">
            <a:extLst>
              <a:ext uri="{FF2B5EF4-FFF2-40B4-BE49-F238E27FC236}">
                <a16:creationId xmlns:a16="http://schemas.microsoft.com/office/drawing/2014/main" id="{A7BF2CF5-0FD5-B39E-750D-82D083D5BE5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96DC7EB-97E5-2031-2F57-F208C389F020}"/>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362436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B057AA-48A5-8066-50BC-4C864565F157}"/>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3" name="Platshållare för sidfot 2">
            <a:extLst>
              <a:ext uri="{FF2B5EF4-FFF2-40B4-BE49-F238E27FC236}">
                <a16:creationId xmlns:a16="http://schemas.microsoft.com/office/drawing/2014/main" id="{C269214D-C4C8-FE82-9159-9B254E5BA9E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4C8EEC5-A30F-32F6-ACB3-7233C48F53DD}"/>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425825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252A58-D304-4ABD-053B-52C611F86BA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C00A614-05E3-7754-AD92-D310D9215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5D75CD6-7091-6578-1000-FC325E394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9779A76-E3F5-E990-9842-7F53B9FB9EB0}"/>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6" name="Platshållare för sidfot 5">
            <a:extLst>
              <a:ext uri="{FF2B5EF4-FFF2-40B4-BE49-F238E27FC236}">
                <a16:creationId xmlns:a16="http://schemas.microsoft.com/office/drawing/2014/main" id="{14EC2D30-8536-AA61-D9B6-BC2881C5C54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A60C40D-B28F-5753-7154-DB70A7041245}"/>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146747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CD2F16-6E1F-BAE2-E19A-0D918990A2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B80DD93-592A-7162-6C71-E6F7FE9F5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4443A66-6DA8-F288-9C60-38A358513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0B214FE-BF99-98FE-C47F-2B685F7B45FF}"/>
              </a:ext>
            </a:extLst>
          </p:cNvPr>
          <p:cNvSpPr>
            <a:spLocks noGrp="1"/>
          </p:cNvSpPr>
          <p:nvPr>
            <p:ph type="dt" sz="half" idx="10"/>
          </p:nvPr>
        </p:nvSpPr>
        <p:spPr/>
        <p:txBody>
          <a:bodyPr/>
          <a:lstStyle/>
          <a:p>
            <a:fld id="{1DDC511C-5CB8-4C60-B4F5-E59F42C5DD15}" type="datetimeFigureOut">
              <a:rPr lang="sv-SE" smtClean="0"/>
              <a:t>2025-10-06</a:t>
            </a:fld>
            <a:endParaRPr lang="sv-SE"/>
          </a:p>
        </p:txBody>
      </p:sp>
      <p:sp>
        <p:nvSpPr>
          <p:cNvPr id="6" name="Platshållare för sidfot 5">
            <a:extLst>
              <a:ext uri="{FF2B5EF4-FFF2-40B4-BE49-F238E27FC236}">
                <a16:creationId xmlns:a16="http://schemas.microsoft.com/office/drawing/2014/main" id="{83E321A8-C7F9-FAF3-B7B2-795B85B96D9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86D2A7-C6A6-5FFA-E470-4B302D970733}"/>
              </a:ext>
            </a:extLst>
          </p:cNvPr>
          <p:cNvSpPr>
            <a:spLocks noGrp="1"/>
          </p:cNvSpPr>
          <p:nvPr>
            <p:ph type="sldNum" sz="quarter" idx="12"/>
          </p:nvPr>
        </p:nvSpPr>
        <p:spPr/>
        <p:txBody>
          <a:bodyPr/>
          <a:lstStyle/>
          <a:p>
            <a:fld id="{1D6B738B-091E-4C90-9345-DEAD767BB2E1}" type="slidenum">
              <a:rPr lang="sv-SE" smtClean="0"/>
              <a:t>‹#›</a:t>
            </a:fld>
            <a:endParaRPr lang="sv-SE"/>
          </a:p>
        </p:txBody>
      </p:sp>
    </p:spTree>
    <p:extLst>
      <p:ext uri="{BB962C8B-B14F-4D97-AF65-F5344CB8AC3E}">
        <p14:creationId xmlns:p14="http://schemas.microsoft.com/office/powerpoint/2010/main" val="277771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723CF71-139C-C1FF-1BD6-E94B1A578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805CE8E-27BE-9B33-3664-371538510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57E88E-BBC5-2AF9-59C2-C2B6BAACB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C511C-5CB8-4C60-B4F5-E59F42C5DD15}" type="datetimeFigureOut">
              <a:rPr lang="sv-SE" smtClean="0"/>
              <a:t>2025-10-06</a:t>
            </a:fld>
            <a:endParaRPr lang="sv-SE"/>
          </a:p>
        </p:txBody>
      </p:sp>
      <p:sp>
        <p:nvSpPr>
          <p:cNvPr id="5" name="Platshållare för sidfot 4">
            <a:extLst>
              <a:ext uri="{FF2B5EF4-FFF2-40B4-BE49-F238E27FC236}">
                <a16:creationId xmlns:a16="http://schemas.microsoft.com/office/drawing/2014/main" id="{FA72D85E-824B-80E2-CAC2-5B4578FD3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D950817-5F93-2FC8-05BA-3AFAA69B46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B738B-091E-4C90-9345-DEAD767BB2E1}" type="slidenum">
              <a:rPr lang="sv-SE" smtClean="0"/>
              <a:t>‹#›</a:t>
            </a:fld>
            <a:endParaRPr lang="sv-SE"/>
          </a:p>
        </p:txBody>
      </p:sp>
    </p:spTree>
    <p:extLst>
      <p:ext uri="{BB962C8B-B14F-4D97-AF65-F5344CB8AC3E}">
        <p14:creationId xmlns:p14="http://schemas.microsoft.com/office/powerpoint/2010/main" val="12251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https://frivilligaresursgruppen.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frivilligforsvaret.se/om-oss/frivilligforsvaret/"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mailto:info@civil.se" TargetMode="External"/><Relationship Id="rId7"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mailto:frg@civil.se" TargetMode="External"/><Relationship Id="rId4" Type="http://schemas.openxmlformats.org/officeDocument/2006/relationships/hyperlink" Target="https://frivilligaresursgrupp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frivilligaresursgrupp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hyperlink" Target="https://frivilligaresursgruppen.se/om-frg/" TargetMode="External"/><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8.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jpg"/><Relationship Id="rId2" Type="http://schemas.openxmlformats.org/officeDocument/2006/relationships/notesSlide" Target="../notesSlides/notesSlide7.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
            <a:extLst>
              <a:ext uri="{FF2B5EF4-FFF2-40B4-BE49-F238E27FC236}">
                <a16:creationId xmlns:a16="http://schemas.microsoft.com/office/drawing/2014/main" id="{84F31558-971F-FEE1-3AD2-8C259A28840F}"/>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8B08810F-9659-0524-EEF8-9BA0D5B38854}"/>
              </a:ext>
            </a:extLst>
          </p:cNvPr>
          <p:cNvSpPr txBox="1">
            <a:spLocks noChangeArrowheads="1"/>
          </p:cNvSpPr>
          <p:nvPr/>
        </p:nvSpPr>
        <p:spPr bwMode="auto">
          <a:xfrm>
            <a:off x="2209800" y="1549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3" name="Rektangel 2">
            <a:extLst>
              <a:ext uri="{FF2B5EF4-FFF2-40B4-BE49-F238E27FC236}">
                <a16:creationId xmlns:a16="http://schemas.microsoft.com/office/drawing/2014/main" id="{2F1E0978-36CA-4B92-A989-E791EAB69657}"/>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74373E75-E99A-F3F8-CFF7-F8578C698F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10333703" y="599719"/>
            <a:ext cx="185829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4ECD4267-0D13-820A-3C8E-AD6D05D4EA01}"/>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399071" cy="3914370"/>
          </a:xfrm>
          <a:prstGeom prst="rect">
            <a:avLst/>
          </a:prstGeom>
        </p:spPr>
      </p:pic>
      <p:pic>
        <p:nvPicPr>
          <p:cNvPr id="7" name="Bildobjekt 6" descr="En bild som visar Teckensnitt, text, Grafik, logotyp&#10;&#10;Automatiskt genererad beskrivning">
            <a:extLst>
              <a:ext uri="{FF2B5EF4-FFF2-40B4-BE49-F238E27FC236}">
                <a16:creationId xmlns:a16="http://schemas.microsoft.com/office/drawing/2014/main" id="{E2E5A9D7-1639-7873-12C0-3D19BFCDB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
        <p:nvSpPr>
          <p:cNvPr id="5123" name="Text Box 2">
            <a:extLst>
              <a:ext uri="{FF2B5EF4-FFF2-40B4-BE49-F238E27FC236}">
                <a16:creationId xmlns:a16="http://schemas.microsoft.com/office/drawing/2014/main" id="{4CB4577A-827A-3EE1-CCE3-AE5F7D6F4604}"/>
              </a:ext>
            </a:extLst>
          </p:cNvPr>
          <p:cNvSpPr txBox="1">
            <a:spLocks noChangeArrowheads="1"/>
          </p:cNvSpPr>
          <p:nvPr/>
        </p:nvSpPr>
        <p:spPr bwMode="auto">
          <a:xfrm>
            <a:off x="233422" y="543874"/>
            <a:ext cx="11725155" cy="4171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buClrTx/>
              <a:buFontTx/>
              <a:buNone/>
            </a:pPr>
            <a:endParaRPr lang="sv-SE" altLang="sv-SE" dirty="0"/>
          </a:p>
          <a:p>
            <a:pPr algn="ctr">
              <a:buClrTx/>
              <a:buFontTx/>
              <a:buNone/>
            </a:pPr>
            <a:br>
              <a:rPr lang="sv-SE" altLang="sv-SE" sz="4200" dirty="0">
                <a:latin typeface="Times New Roman" panose="02020603050405020304" pitchFamily="18" charset="0"/>
                <a:cs typeface="Times New Roman" panose="02020603050405020304" pitchFamily="18" charset="0"/>
              </a:rPr>
            </a:br>
            <a:r>
              <a:rPr lang="sv-SE" altLang="sv-SE" sz="3600" dirty="0">
                <a:latin typeface="Times New Roman" panose="02020603050405020304" pitchFamily="18" charset="0"/>
                <a:cs typeface="Times New Roman" panose="02020603050405020304" pitchFamily="18" charset="0"/>
              </a:rPr>
              <a:t>Tillsammans bidrar vi till totalförsvaret</a:t>
            </a:r>
          </a:p>
          <a:p>
            <a:pPr algn="ctr">
              <a:buClrTx/>
              <a:buFontTx/>
              <a:buNone/>
            </a:pPr>
            <a:r>
              <a:rPr lang="sv-SE" altLang="sv-SE" sz="3600" dirty="0">
                <a:latin typeface="Times New Roman" panose="02020603050405020304" pitchFamily="18" charset="0"/>
                <a:cs typeface="Times New Roman" panose="02020603050405020304" pitchFamily="18" charset="0"/>
              </a:rPr>
              <a:t>Tillsammans stärker vi Sveriges motståndskraft</a:t>
            </a:r>
          </a:p>
          <a:p>
            <a:pPr algn="ctr">
              <a:buClrTx/>
              <a:buFontTx/>
              <a:buNone/>
            </a:pPr>
            <a:endParaRPr lang="sv-SE" altLang="sv-SE" sz="3600" dirty="0">
              <a:latin typeface="Times New Roman" panose="02020603050405020304" pitchFamily="18" charset="0"/>
              <a:cs typeface="Times New Roman" panose="02020603050405020304" pitchFamily="18" charset="0"/>
            </a:endParaRPr>
          </a:p>
          <a:p>
            <a:pPr algn="ctr">
              <a:buClrTx/>
              <a:buFontTx/>
              <a:buNone/>
            </a:pPr>
            <a:r>
              <a:rPr lang="sv-SE" altLang="sv-SE" sz="3600" dirty="0">
                <a:latin typeface="Times New Roman" panose="02020603050405020304" pitchFamily="18" charset="0"/>
                <a:cs typeface="Times New Roman" panose="02020603050405020304" pitchFamily="18" charset="0"/>
              </a:rPr>
              <a:t>Information om Frivilliga </a:t>
            </a:r>
            <a:r>
              <a:rPr lang="sv-SE" altLang="sv-SE" sz="3600" dirty="0" err="1">
                <a:latin typeface="Times New Roman" panose="02020603050405020304" pitchFamily="18" charset="0"/>
                <a:cs typeface="Times New Roman" panose="02020603050405020304" pitchFamily="18" charset="0"/>
              </a:rPr>
              <a:t>resursgruppen</a:t>
            </a:r>
            <a:r>
              <a:rPr lang="sv-SE" altLang="sv-SE" sz="3600" dirty="0">
                <a:latin typeface="Times New Roman" panose="02020603050405020304" pitchFamily="18" charset="0"/>
                <a:cs typeface="Times New Roman" panose="02020603050405020304" pitchFamily="18" charset="0"/>
              </a:rPr>
              <a:t>, FRG</a:t>
            </a:r>
            <a:br>
              <a:rPr lang="sv-SE" altLang="sv-SE" sz="4200" dirty="0">
                <a:latin typeface="Times New Roman" panose="02020603050405020304" pitchFamily="18" charset="0"/>
                <a:cs typeface="Times New Roman" panose="02020603050405020304" pitchFamily="18" charset="0"/>
              </a:rPr>
            </a:br>
            <a:br>
              <a:rPr lang="sv-SE" altLang="sv-SE" sz="4200" dirty="0">
                <a:latin typeface="Times New Roman" panose="02020603050405020304" pitchFamily="18" charset="0"/>
                <a:cs typeface="Times New Roman" panose="02020603050405020304" pitchFamily="18" charset="0"/>
              </a:rPr>
            </a:br>
            <a:r>
              <a:rPr lang="sv-SE" altLang="sv-SE" sz="4200" dirty="0">
                <a:latin typeface="Times New Roman" panose="02020603050405020304" pitchFamily="18" charset="0"/>
                <a:cs typeface="Times New Roman" panose="02020603050405020304" pitchFamily="18" charset="0"/>
              </a:rPr>
              <a:t> </a:t>
            </a:r>
          </a:p>
          <a:p>
            <a:pPr algn="ctr">
              <a:buClrTx/>
              <a:buFontTx/>
              <a:buNone/>
            </a:pPr>
            <a:endParaRPr lang="sv-SE" altLang="sv-SE" sz="3200" dirty="0"/>
          </a:p>
          <a:p>
            <a:pPr>
              <a:buClrTx/>
              <a:buFontTx/>
              <a:buNone/>
            </a:pPr>
            <a:endParaRPr lang="sv-SE" altLang="sv-SE" i="1" dirty="0"/>
          </a:p>
          <a:p>
            <a:pPr algn="ctr">
              <a:buClrTx/>
              <a:buFontTx/>
              <a:buNone/>
            </a:pPr>
            <a:endParaRPr lang="sv-SE" altLang="sv-SE" i="1" dirty="0"/>
          </a:p>
          <a:p>
            <a:pPr>
              <a:buClrTx/>
              <a:buFontTx/>
              <a:buNone/>
            </a:pPr>
            <a:endParaRPr lang="sv-SE" altLang="sv-SE" i="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096"/>
          <a:stretch/>
        </p:blipFill>
        <p:spPr bwMode="auto">
          <a:xfrm>
            <a:off x="6949515" y="0"/>
            <a:ext cx="5242485"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a:xfrm>
            <a:off x="838200" y="391119"/>
            <a:ext cx="10515600" cy="1325563"/>
          </a:xfrm>
        </p:spPr>
        <p:txBody>
          <a:bodyPr>
            <a:normAutofit/>
          </a:bodyPr>
          <a:lstStyle/>
          <a:p>
            <a:r>
              <a:rPr lang="sv-SE" altLang="sv-SE" sz="3200" b="1" dirty="0">
                <a:latin typeface="Times New Roman" panose="02020603050405020304" pitchFamily="18" charset="0"/>
                <a:cs typeface="Times New Roman" panose="02020603050405020304" pitchFamily="18" charset="0"/>
              </a:rPr>
              <a:t>Vad får de som deltar i FRG?</a:t>
            </a:r>
            <a:endParaRPr lang="sv-SE" sz="3200" b="1" dirty="0"/>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745602" y="1466809"/>
            <a:ext cx="9388997" cy="4399395"/>
          </a:xfrm>
        </p:spPr>
        <p:txBody>
          <a:bodyPr>
            <a:normAutofit/>
          </a:bodyPr>
          <a:lstStyle/>
          <a:p>
            <a:r>
              <a:rPr lang="sv-SE" sz="1900" dirty="0">
                <a:latin typeface="Times New Roman" panose="02020603050405020304" pitchFamily="18" charset="0"/>
                <a:cs typeface="Times New Roman" panose="02020603050405020304" pitchFamily="18" charset="0"/>
              </a:rPr>
              <a:t>Kunskaper som är användbara i den egna vardagen.</a:t>
            </a:r>
          </a:p>
          <a:p>
            <a:r>
              <a:rPr lang="sv-SE" sz="1900" dirty="0">
                <a:latin typeface="Times New Roman" panose="02020603050405020304" pitchFamily="18" charset="0"/>
                <a:cs typeface="Times New Roman" panose="02020603050405020304" pitchFamily="18" charset="0"/>
              </a:rPr>
              <a:t>Som resurs i FRG får FFO-medlemmar möjlighet att delta aktivt och att arbeta i verkliga kriser</a:t>
            </a:r>
          </a:p>
          <a:p>
            <a:r>
              <a:rPr lang="sv-SE" sz="1900" dirty="0">
                <a:latin typeface="Times New Roman" panose="02020603050405020304" pitchFamily="18" charset="0"/>
                <a:cs typeface="Times New Roman" panose="02020603050405020304" pitchFamily="18" charset="0"/>
              </a:rPr>
              <a:t>Möjlighet till övning/träning</a:t>
            </a:r>
          </a:p>
          <a:p>
            <a:r>
              <a:rPr lang="sv-SE" sz="1900" dirty="0">
                <a:latin typeface="Times New Roman" panose="02020603050405020304" pitchFamily="18" charset="0"/>
                <a:cs typeface="Times New Roman" panose="02020603050405020304" pitchFamily="18" charset="0"/>
              </a:rPr>
              <a:t>Förståelse för de behov som finns vid en kris i samhället, i synnerhet på lokal nivå</a:t>
            </a:r>
          </a:p>
          <a:p>
            <a:r>
              <a:rPr lang="sv-SE" sz="1900" dirty="0">
                <a:latin typeface="Times New Roman" panose="02020603050405020304" pitchFamily="18" charset="0"/>
                <a:cs typeface="Times New Roman" panose="02020603050405020304" pitchFamily="18" charset="0"/>
              </a:rPr>
              <a:t>Ersättning vid beordrad insats om detta är avtalat</a:t>
            </a:r>
          </a:p>
          <a:p>
            <a:r>
              <a:rPr lang="sv-SE" sz="1900" dirty="0">
                <a:latin typeface="Times New Roman" panose="02020603050405020304" pitchFamily="18" charset="0"/>
                <a:cs typeface="Times New Roman" panose="02020603050405020304" pitchFamily="18" charset="0"/>
              </a:rPr>
              <a:t>Samhällets förtroende</a:t>
            </a:r>
          </a:p>
          <a:p>
            <a:r>
              <a:rPr lang="sv-SE" sz="1900" dirty="0">
                <a:latin typeface="Times New Roman" panose="02020603050405020304" pitchFamily="18" charset="0"/>
                <a:cs typeface="Times New Roman" panose="02020603050405020304" pitchFamily="18" charset="0"/>
              </a:rPr>
              <a:t>Nyttiga nätverk</a:t>
            </a:r>
          </a:p>
          <a:p>
            <a:pPr marL="0" indent="0">
              <a:buNone/>
            </a:pP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7468560F-2046-5B38-B4AE-05C0FDA5E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spTree>
    <p:extLst>
      <p:ext uri="{BB962C8B-B14F-4D97-AF65-F5344CB8AC3E}">
        <p14:creationId xmlns:p14="http://schemas.microsoft.com/office/powerpoint/2010/main" val="237129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1" y="1825625"/>
            <a:ext cx="7731034" cy="3434352"/>
          </a:xfrm>
        </p:spPr>
        <p:txBody>
          <a:bodyPr>
            <a:normAutofit/>
          </a:bodyPr>
          <a:lstStyle/>
          <a:p>
            <a:r>
              <a:rPr lang="sv-SE" sz="1800" dirty="0">
                <a:latin typeface="Times New Roman" panose="02020603050405020304" pitchFamily="18" charset="0"/>
                <a:cs typeface="Times New Roman" panose="02020603050405020304" pitchFamily="18" charset="0"/>
              </a:rPr>
              <a:t>Anmälan görs via </a:t>
            </a:r>
            <a:r>
              <a:rPr lang="sv-SE" sz="1800" dirty="0">
                <a:latin typeface="Times New Roman" panose="02020603050405020304" pitchFamily="18" charset="0"/>
                <a:cs typeface="Times New Roman" panose="02020603050405020304" pitchFamily="18" charset="0"/>
                <a:hlinkClick r:id="rId3"/>
              </a:rPr>
              <a:t>www.frivilligaresursgruppen.se</a:t>
            </a:r>
            <a:r>
              <a:rPr lang="sv-SE" sz="1800" dirty="0">
                <a:latin typeface="Times New Roman" panose="02020603050405020304" pitchFamily="18" charset="0"/>
                <a:cs typeface="Times New Roman" panose="02020603050405020304" pitchFamily="18" charset="0"/>
              </a:rPr>
              <a:t>. </a:t>
            </a:r>
          </a:p>
          <a:p>
            <a:r>
              <a:rPr lang="sv-SE" sz="1800" dirty="0">
                <a:latin typeface="Times New Roman" panose="02020603050405020304" pitchFamily="18" charset="0"/>
                <a:cs typeface="Times New Roman" panose="02020603050405020304" pitchFamily="18" charset="0"/>
              </a:rPr>
              <a:t>Det behövs ett aktivt medlemskap i en FFO.</a:t>
            </a:r>
          </a:p>
          <a:p>
            <a:r>
              <a:rPr lang="sv-SE" sz="1800" dirty="0">
                <a:latin typeface="Times New Roman" panose="02020603050405020304" pitchFamily="18" charset="0"/>
                <a:cs typeface="Times New Roman" panose="02020603050405020304" pitchFamily="18" charset="0"/>
              </a:rPr>
              <a:t>Genomför grundutbildningen inom ett kalenderår.</a:t>
            </a:r>
          </a:p>
          <a:p>
            <a:r>
              <a:rPr lang="sv-SE" sz="1800" dirty="0">
                <a:latin typeface="Times New Roman" panose="02020603050405020304" pitchFamily="18" charset="0"/>
                <a:cs typeface="Times New Roman" panose="02020603050405020304" pitchFamily="18" charset="0"/>
              </a:rPr>
              <a:t>Tecknar personligt avtal med kommunen.</a:t>
            </a:r>
          </a:p>
          <a:p>
            <a:r>
              <a:rPr lang="sv-SE" sz="1800" dirty="0">
                <a:latin typeface="Times New Roman" panose="02020603050405020304" pitchFamily="18" charset="0"/>
                <a:cs typeface="Times New Roman" panose="02020603050405020304" pitchFamily="18" charset="0"/>
              </a:rPr>
              <a:t>Delta i träffar, övningar, fortbildning och eventuella insatser.</a:t>
            </a: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5374E6B1-186A-D326-CA2B-AFAFA4015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5708"/>
          <a:stretch/>
        </p:blipFill>
        <p:spPr bwMode="auto">
          <a:xfrm>
            <a:off x="7959634" y="1"/>
            <a:ext cx="4232366"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Hur gör man för att bli en del av FRG?</a:t>
            </a:r>
            <a:endParaRPr lang="sv-SE" sz="3200" b="1" dirty="0"/>
          </a:p>
        </p:txBody>
      </p:sp>
    </p:spTree>
    <p:extLst>
      <p:ext uri="{BB962C8B-B14F-4D97-AF65-F5344CB8AC3E}">
        <p14:creationId xmlns:p14="http://schemas.microsoft.com/office/powerpoint/2010/main" val="163883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0A0742-8232-1470-B95E-40EE6876168A}"/>
              </a:ext>
            </a:extLst>
          </p:cNvPr>
          <p:cNvSpPr>
            <a:spLocks noGrp="1"/>
          </p:cNvSpPr>
          <p:nvPr>
            <p:ph type="title"/>
          </p:nvPr>
        </p:nvSpPr>
        <p:spPr/>
        <p:txBody>
          <a:bodyPr>
            <a:normAutofit/>
          </a:bodyPr>
          <a:lstStyle/>
          <a:p>
            <a:r>
              <a:rPr lang="sv-SE" sz="3200" dirty="0">
                <a:latin typeface="Times New Roman" panose="02020603050405020304" pitchFamily="18" charset="0"/>
                <a:cs typeface="Times New Roman" panose="02020603050405020304" pitchFamily="18" charset="0"/>
              </a:rPr>
              <a:t>Frivilliga försvarsorganisationer</a:t>
            </a:r>
          </a:p>
        </p:txBody>
      </p:sp>
      <p:pic>
        <p:nvPicPr>
          <p:cNvPr id="7" name="Platshållare för innehåll 6">
            <a:extLst>
              <a:ext uri="{FF2B5EF4-FFF2-40B4-BE49-F238E27FC236}">
                <a16:creationId xmlns:a16="http://schemas.microsoft.com/office/drawing/2014/main" id="{508AE89F-96CA-3D39-94CE-050E0901D2D6}"/>
              </a:ext>
            </a:extLst>
          </p:cNvPr>
          <p:cNvPicPr>
            <a:picLocks noGrp="1" noChangeAspect="1"/>
          </p:cNvPicPr>
          <p:nvPr>
            <p:ph idx="1"/>
          </p:nvPr>
        </p:nvPicPr>
        <p:blipFill rotWithShape="1">
          <a:blip r:embed="rId3"/>
          <a:srcRect l="34650" t="30959" r="33400" b="17923"/>
          <a:stretch/>
        </p:blipFill>
        <p:spPr>
          <a:xfrm>
            <a:off x="7002292" y="1690688"/>
            <a:ext cx="4351508" cy="4351338"/>
          </a:xfrm>
          <a:prstGeom prst="rect">
            <a:avLst/>
          </a:prstGeom>
        </p:spPr>
      </p:pic>
      <p:sp>
        <p:nvSpPr>
          <p:cNvPr id="4" name="textruta 3">
            <a:extLst>
              <a:ext uri="{FF2B5EF4-FFF2-40B4-BE49-F238E27FC236}">
                <a16:creationId xmlns:a16="http://schemas.microsoft.com/office/drawing/2014/main" id="{9FCCE961-13BC-38CD-45B5-8340CAE31D07}"/>
              </a:ext>
            </a:extLst>
          </p:cNvPr>
          <p:cNvSpPr txBox="1"/>
          <p:nvPr/>
        </p:nvSpPr>
        <p:spPr>
          <a:xfrm>
            <a:off x="851263" y="1690688"/>
            <a:ext cx="5244737" cy="2987356"/>
          </a:xfrm>
          <a:prstGeom prst="rect">
            <a:avLst/>
          </a:prstGeom>
          <a:noFill/>
        </p:spPr>
        <p:txBody>
          <a:bodyPr wrap="square" rtlCol="0">
            <a:spAutoFit/>
          </a:bodyPr>
          <a:lstStyle/>
          <a:p>
            <a:pPr marL="285750" indent="-285750">
              <a:lnSpc>
                <a:spcPts val="2400"/>
              </a:lnSpc>
              <a:spcAft>
                <a:spcPts val="1800"/>
              </a:spcAft>
              <a:buFont typeface="Arial" panose="020B0604020202020204" pitchFamily="34" charset="0"/>
              <a:buChar char="•"/>
            </a:pPr>
            <a:r>
              <a:rPr lang="sv-SE" sz="1600" b="0" i="0" dirty="0">
                <a:solidFill>
                  <a:srgbClr val="333333"/>
                </a:solidFill>
                <a:effectLst/>
                <a:latin typeface="Times New Roman" panose="02020603050405020304" pitchFamily="18" charset="0"/>
                <a:cs typeface="Times New Roman" panose="02020603050405020304" pitchFamily="18" charset="0"/>
              </a:rPr>
              <a:t>Frivilliga försvarsorganisationer (FFO) är 18 frivilliga försvarsorganisationer med särskilt utpekad </a:t>
            </a:r>
            <a:r>
              <a:rPr lang="sv-SE" sz="1600" i="0" dirty="0">
                <a:solidFill>
                  <a:srgbClr val="333333"/>
                </a:solidFill>
                <a:effectLst/>
                <a:latin typeface="Times New Roman" panose="02020603050405020304" pitchFamily="18" charset="0"/>
                <a:cs typeface="Times New Roman" panose="02020603050405020304" pitchFamily="18" charset="0"/>
              </a:rPr>
              <a:t>ställning enligt Förordning </a:t>
            </a:r>
            <a:r>
              <a:rPr lang="sv-SE" sz="1600" dirty="0">
                <a:latin typeface="Times New Roman" panose="02020603050405020304" pitchFamily="18" charset="0"/>
                <a:cs typeface="Times New Roman" panose="02020603050405020304" pitchFamily="18" charset="0"/>
              </a:rPr>
              <a:t>(1994:524)</a:t>
            </a:r>
            <a:r>
              <a:rPr lang="sv-SE" sz="1600" i="0" dirty="0">
                <a:solidFill>
                  <a:srgbClr val="333333"/>
                </a:solidFill>
                <a:effectLst/>
                <a:latin typeface="Times New Roman" panose="02020603050405020304" pitchFamily="18" charset="0"/>
                <a:cs typeface="Times New Roman" panose="02020603050405020304" pitchFamily="18" charset="0"/>
              </a:rPr>
              <a:t> om frivillig försvarsverksamhet</a:t>
            </a:r>
            <a:r>
              <a:rPr lang="sv-SE" sz="1600" b="0" i="0" dirty="0">
                <a:solidFill>
                  <a:srgbClr val="333333"/>
                </a:solidFill>
                <a:effectLst/>
                <a:latin typeface="Times New Roman" panose="02020603050405020304" pitchFamily="18" charset="0"/>
                <a:cs typeface="Times New Roman" panose="02020603050405020304" pitchFamily="18" charset="0"/>
              </a:rPr>
              <a:t>. </a:t>
            </a:r>
          </a:p>
          <a:p>
            <a:pPr marL="285750" indent="-285750">
              <a:lnSpc>
                <a:spcPts val="2400"/>
              </a:lnSpc>
              <a:spcAft>
                <a:spcPts val="1800"/>
              </a:spcAft>
              <a:buFont typeface="Arial" panose="020B0604020202020204" pitchFamily="34" charset="0"/>
              <a:buChar char="•"/>
            </a:pPr>
            <a:r>
              <a:rPr lang="sv-SE" sz="1600" b="0" i="0" dirty="0">
                <a:solidFill>
                  <a:srgbClr val="333333"/>
                </a:solidFill>
                <a:effectLst/>
                <a:latin typeface="Times New Roman" panose="02020603050405020304" pitchFamily="18" charset="0"/>
                <a:cs typeface="Times New Roman" panose="02020603050405020304" pitchFamily="18" charset="0"/>
              </a:rPr>
              <a:t>FFO har </a:t>
            </a:r>
            <a:r>
              <a:rPr lang="sv-SE" sz="1600" b="0" i="0" dirty="0">
                <a:solidFill>
                  <a:srgbClr val="000000"/>
                </a:solidFill>
                <a:effectLst/>
                <a:latin typeface="Times New Roman" panose="02020603050405020304" pitchFamily="18" charset="0"/>
                <a:cs typeface="Times New Roman" panose="02020603050405020304" pitchFamily="18" charset="0"/>
              </a:rPr>
              <a:t>i uppdrag att utbilda och rekrytera förstärkningsresurser för till exempel myndigheter, regioner och kommuner. </a:t>
            </a:r>
            <a:endParaRPr lang="sv-SE" sz="1600" b="0" i="0" dirty="0">
              <a:solidFill>
                <a:srgbClr val="333333"/>
              </a:solidFill>
              <a:effectLst/>
              <a:latin typeface="Times New Roman" panose="02020603050405020304" pitchFamily="18" charset="0"/>
              <a:cs typeface="Times New Roman" panose="02020603050405020304" pitchFamily="18" charset="0"/>
            </a:endParaRPr>
          </a:p>
          <a:p>
            <a:pPr marL="285750" indent="-285750">
              <a:lnSpc>
                <a:spcPts val="2400"/>
              </a:lnSpc>
              <a:buFont typeface="Arial" panose="020B0604020202020204" pitchFamily="34" charset="0"/>
              <a:buChar char="•"/>
            </a:pPr>
            <a:r>
              <a:rPr lang="sv-SE" sz="1600" b="0" i="0" dirty="0">
                <a:solidFill>
                  <a:srgbClr val="333333"/>
                </a:solidFill>
                <a:effectLst/>
                <a:latin typeface="Times New Roman" panose="02020603050405020304" pitchFamily="18" charset="0"/>
                <a:cs typeface="Times New Roman" panose="02020603050405020304" pitchFamily="18" charset="0"/>
              </a:rPr>
              <a:t>FFO utgör en del av totalförsvarets personalförsörjning.</a:t>
            </a:r>
            <a:endParaRPr lang="sv-SE" sz="1600" dirty="0">
              <a:latin typeface="Times New Roman" panose="02020603050405020304" pitchFamily="18" charset="0"/>
              <a:cs typeface="Times New Roman" panose="02020603050405020304" pitchFamily="18" charset="0"/>
            </a:endParaRPr>
          </a:p>
        </p:txBody>
      </p:sp>
      <p:pic>
        <p:nvPicPr>
          <p:cNvPr id="3" name="Picture 2" descr="Bildbeskrivning saknas">
            <a:extLst>
              <a:ext uri="{FF2B5EF4-FFF2-40B4-BE49-F238E27FC236}">
                <a16:creationId xmlns:a16="http://schemas.microsoft.com/office/drawing/2014/main" id="{902ACC42-30A1-A023-D4EF-2D97BD822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126" y="4628980"/>
            <a:ext cx="2327920" cy="538332"/>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16C17894-6330-20E7-6887-EE369691F09A}"/>
              </a:ext>
            </a:extLst>
          </p:cNvPr>
          <p:cNvSpPr/>
          <p:nvPr/>
        </p:nvSpPr>
        <p:spPr>
          <a:xfrm>
            <a:off x="6919415" y="4374107"/>
            <a:ext cx="580030" cy="254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18E9520A-6BAE-7BE0-B300-70335EE30F48}"/>
              </a:ext>
            </a:extLst>
          </p:cNvPr>
          <p:cNvSpPr txBox="1"/>
          <p:nvPr/>
        </p:nvSpPr>
        <p:spPr>
          <a:xfrm>
            <a:off x="1051560" y="5394960"/>
            <a:ext cx="4754880" cy="369332"/>
          </a:xfrm>
          <a:prstGeom prst="rect">
            <a:avLst/>
          </a:prstGeom>
          <a:noFill/>
        </p:spPr>
        <p:txBody>
          <a:bodyPr wrap="square" rtlCol="0">
            <a:spAutoFit/>
          </a:bodyPr>
          <a:lstStyle/>
          <a:p>
            <a:r>
              <a:rPr lang="sv-SE" dirty="0">
                <a:hlinkClick r:id="rId5"/>
              </a:rPr>
              <a:t>Länkar till alla frivilliga försvarsorganisationer</a:t>
            </a:r>
            <a:endParaRPr lang="sv-SE" dirty="0"/>
          </a:p>
        </p:txBody>
      </p:sp>
    </p:spTree>
    <p:extLst>
      <p:ext uri="{BB962C8B-B14F-4D97-AF65-F5344CB8AC3E}">
        <p14:creationId xmlns:p14="http://schemas.microsoft.com/office/powerpoint/2010/main" val="171827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CAB1D-E88A-0B26-5D43-255627303A80}"/>
            </a:ext>
          </a:extLst>
        </p:cNvPr>
        <p:cNvGrpSpPr/>
        <p:nvPr/>
      </p:nvGrpSpPr>
      <p:grpSpPr>
        <a:xfrm>
          <a:off x="0" y="0"/>
          <a:ext cx="0" cy="0"/>
          <a:chOff x="0" y="0"/>
          <a:chExt cx="0" cy="0"/>
        </a:xfrm>
      </p:grpSpPr>
      <p:sp>
        <p:nvSpPr>
          <p:cNvPr id="5122" name="Text Box 1">
            <a:extLst>
              <a:ext uri="{FF2B5EF4-FFF2-40B4-BE49-F238E27FC236}">
                <a16:creationId xmlns:a16="http://schemas.microsoft.com/office/drawing/2014/main" id="{C356AFC0-F3B6-C4C5-220E-8D26FD39EB3F}"/>
              </a:ext>
            </a:extLst>
          </p:cNvPr>
          <p:cNvSpPr txBox="1">
            <a:spLocks noChangeArrowheads="1"/>
          </p:cNvSpPr>
          <p:nvPr/>
        </p:nvSpPr>
        <p:spPr bwMode="auto">
          <a:xfrm>
            <a:off x="7469312" y="-152362"/>
            <a:ext cx="387472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5123" name="Text Box 2">
            <a:extLst>
              <a:ext uri="{FF2B5EF4-FFF2-40B4-BE49-F238E27FC236}">
                <a16:creationId xmlns:a16="http://schemas.microsoft.com/office/drawing/2014/main" id="{2E6E1CEB-75BC-1F36-4DA9-11CEA74E0140}"/>
              </a:ext>
            </a:extLst>
          </p:cNvPr>
          <p:cNvSpPr txBox="1">
            <a:spLocks noChangeArrowheads="1"/>
          </p:cNvSpPr>
          <p:nvPr/>
        </p:nvSpPr>
        <p:spPr bwMode="auto">
          <a:xfrm>
            <a:off x="70042" y="685839"/>
            <a:ext cx="7184824" cy="32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indent="0">
              <a:buClrTx/>
              <a:buFontTx/>
              <a:buNone/>
            </a:pPr>
            <a:r>
              <a:rPr lang="sv-SE" altLang="sv-SE" sz="3200" dirty="0">
                <a:latin typeface="Times New Roman" panose="02020603050405020304" pitchFamily="18" charset="0"/>
                <a:cs typeface="Times New Roman" panose="02020603050405020304" pitchFamily="18" charset="0"/>
              </a:rPr>
              <a:t>Tips och råd:</a:t>
            </a:r>
            <a:endParaRPr lang="sv-SE" altLang="sv-SE" dirty="0"/>
          </a:p>
          <a:p>
            <a:pPr indent="0">
              <a:buClrTx/>
              <a:buFontTx/>
              <a:buNone/>
            </a:pPr>
            <a:endParaRPr lang="sv-SE" altLang="sv-SE" dirty="0"/>
          </a:p>
          <a:p>
            <a:pPr marL="538163" indent="-342900">
              <a:buClrTx/>
              <a:buFont typeface="Arial" panose="020B0604020202020204" pitchFamily="34" charset="0"/>
              <a:buChar char="•"/>
            </a:pPr>
            <a:r>
              <a:rPr lang="sv-SE" altLang="sv-SE" sz="1800" b="0" dirty="0">
                <a:latin typeface="Times New Roman" panose="02020603050405020304" pitchFamily="18" charset="0"/>
                <a:cs typeface="Times New Roman" panose="02020603050405020304" pitchFamily="18" charset="0"/>
              </a:rPr>
              <a:t>Vid rekrytering finns det en broschyr att beställa via </a:t>
            </a:r>
            <a:r>
              <a:rPr lang="sv-SE" altLang="sv-SE" sz="1800" b="0" dirty="0">
                <a:latin typeface="Times New Roman" panose="02020603050405020304" pitchFamily="18" charset="0"/>
                <a:cs typeface="Times New Roman" panose="02020603050405020304" pitchFamily="18" charset="0"/>
                <a:hlinkClick r:id="rId3"/>
              </a:rPr>
              <a:t>info@civil.se</a:t>
            </a:r>
            <a:r>
              <a:rPr lang="sv-SE" altLang="sv-SE" sz="1800" b="0" dirty="0">
                <a:latin typeface="Times New Roman" panose="02020603050405020304" pitchFamily="18" charset="0"/>
                <a:cs typeface="Times New Roman" panose="02020603050405020304" pitchFamily="18" charset="0"/>
              </a:rPr>
              <a:t> </a:t>
            </a:r>
          </a:p>
          <a:p>
            <a:pPr marL="538163" indent="-342900">
              <a:buClrTx/>
              <a:buFont typeface="Arial" panose="020B0604020202020204" pitchFamily="34" charset="0"/>
              <a:buChar char="•"/>
            </a:pPr>
            <a:r>
              <a:rPr lang="sv-SE" altLang="sv-SE" sz="1800" b="0" dirty="0">
                <a:latin typeface="Times New Roman" panose="02020603050405020304" pitchFamily="18" charset="0"/>
                <a:cs typeface="Times New Roman" panose="02020603050405020304" pitchFamily="18" charset="0"/>
              </a:rPr>
              <a:t>Under fliken ”Informationsmaterial” på </a:t>
            </a:r>
            <a:r>
              <a:rPr lang="sv-SE" altLang="sv-SE" sz="1800" b="0" dirty="0">
                <a:latin typeface="Times New Roman" panose="02020603050405020304" pitchFamily="18" charset="0"/>
                <a:cs typeface="Times New Roman" panose="02020603050405020304" pitchFamily="18" charset="0"/>
                <a:hlinkClick r:id="rId4"/>
              </a:rPr>
              <a:t>https://frivilligaresursgruppen</a:t>
            </a:r>
            <a:r>
              <a:rPr lang="sv-SE" altLang="sv-SE" sz="1800" b="0" dirty="0">
                <a:latin typeface="Times New Roman" panose="02020603050405020304" pitchFamily="18" charset="0"/>
                <a:cs typeface="Times New Roman" panose="02020603050405020304" pitchFamily="18" charset="0"/>
              </a:rPr>
              <a:t> finns en </a:t>
            </a:r>
            <a:r>
              <a:rPr lang="sv-SE" altLang="sv-SE" sz="1800" b="0" dirty="0" err="1">
                <a:latin typeface="Times New Roman" panose="02020603050405020304" pitchFamily="18" charset="0"/>
                <a:cs typeface="Times New Roman" panose="02020603050405020304" pitchFamily="18" charset="0"/>
              </a:rPr>
              <a:t>powerpoint</a:t>
            </a:r>
            <a:r>
              <a:rPr lang="sv-SE" altLang="sv-SE" sz="1800" b="0" dirty="0">
                <a:latin typeface="Times New Roman" panose="02020603050405020304" pitchFamily="18" charset="0"/>
                <a:cs typeface="Times New Roman" panose="02020603050405020304" pitchFamily="18" charset="0"/>
              </a:rPr>
              <a:t> som används vid rekrytering (”Allmän information”), där finns också ett faktablad om FRG.</a:t>
            </a:r>
            <a:br>
              <a:rPr lang="sv-SE" altLang="sv-SE" sz="1800" b="0" dirty="0">
                <a:latin typeface="Times New Roman" panose="02020603050405020304" pitchFamily="18" charset="0"/>
                <a:cs typeface="Times New Roman" panose="02020603050405020304" pitchFamily="18" charset="0"/>
              </a:rPr>
            </a:br>
            <a:endParaRPr lang="sv-SE" altLang="sv-SE" sz="1800" b="0" dirty="0">
              <a:latin typeface="Times New Roman" panose="02020603050405020304" pitchFamily="18" charset="0"/>
              <a:cs typeface="Times New Roman" panose="02020603050405020304" pitchFamily="18" charset="0"/>
            </a:endParaRPr>
          </a:p>
          <a:p>
            <a:pPr marL="538163" indent="-342900">
              <a:buClrTx/>
              <a:buFont typeface="Arial" panose="020B0604020202020204" pitchFamily="34" charset="0"/>
              <a:buChar char="•"/>
            </a:pPr>
            <a:r>
              <a:rPr lang="sv-SE" altLang="sv-SE" sz="1800" b="0" dirty="0">
                <a:latin typeface="Times New Roman" panose="02020603050405020304" pitchFamily="18" charset="0"/>
                <a:cs typeface="Times New Roman" panose="02020603050405020304" pitchFamily="18" charset="0"/>
              </a:rPr>
              <a:t>Kontaktuppgift till FRG-kansliet: </a:t>
            </a:r>
            <a:r>
              <a:rPr lang="sv-SE" altLang="sv-SE" sz="1800" b="0" dirty="0">
                <a:latin typeface="Times New Roman" panose="02020603050405020304" pitchFamily="18" charset="0"/>
                <a:cs typeface="Times New Roman" panose="02020603050405020304" pitchFamily="18" charset="0"/>
                <a:hlinkClick r:id="rId5"/>
              </a:rPr>
              <a:t>frg@civil.se</a:t>
            </a:r>
            <a:r>
              <a:rPr lang="sv-SE" altLang="sv-SE" sz="1800" b="0" dirty="0">
                <a:latin typeface="Times New Roman" panose="02020603050405020304" pitchFamily="18" charset="0"/>
                <a:cs typeface="Times New Roman" panose="02020603050405020304" pitchFamily="18" charset="0"/>
              </a:rPr>
              <a:t> </a:t>
            </a:r>
            <a:br>
              <a:rPr lang="sv-SE" altLang="sv-SE" b="0" dirty="0"/>
            </a:br>
            <a:endParaRPr lang="sv-SE" altLang="sv-SE" b="0" dirty="0"/>
          </a:p>
          <a:p>
            <a:pPr indent="0">
              <a:buClrTx/>
              <a:buFontTx/>
              <a:buNone/>
            </a:pPr>
            <a:endParaRPr lang="sv-SE" altLang="sv-SE" sz="6000" i="1" dirty="0"/>
          </a:p>
          <a:p>
            <a:pPr indent="0">
              <a:buClrTx/>
              <a:buFontTx/>
              <a:buNone/>
            </a:pPr>
            <a:endParaRPr lang="sv-SE" altLang="sv-SE" sz="6000" i="1" dirty="0"/>
          </a:p>
        </p:txBody>
      </p:sp>
      <p:sp>
        <p:nvSpPr>
          <p:cNvPr id="3" name="Rektangel 2">
            <a:extLst>
              <a:ext uri="{FF2B5EF4-FFF2-40B4-BE49-F238E27FC236}">
                <a16:creationId xmlns:a16="http://schemas.microsoft.com/office/drawing/2014/main" id="{D0CAA5FB-DEF7-EA4A-AE81-372C5FFBBE72}"/>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B7E4B6A0-1F20-825C-BF27-D4FA912758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descr="En bild som visar Teckensnitt, text, Grafik, logotyp&#10;&#10;Automatiskt genererad beskrivning">
            <a:extLst>
              <a:ext uri="{FF2B5EF4-FFF2-40B4-BE49-F238E27FC236}">
                <a16:creationId xmlns:a16="http://schemas.microsoft.com/office/drawing/2014/main" id="{7B038884-88E7-14C4-7B9F-7F190E9F73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pic>
        <p:nvPicPr>
          <p:cNvPr id="1028" name="Picture 4">
            <a:extLst>
              <a:ext uri="{FF2B5EF4-FFF2-40B4-BE49-F238E27FC236}">
                <a16:creationId xmlns:a16="http://schemas.microsoft.com/office/drawing/2014/main" id="{A559254A-F636-FE14-7A9F-21B2667DBF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9243" y="892989"/>
            <a:ext cx="213097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36378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
            <a:extLst>
              <a:ext uri="{FF2B5EF4-FFF2-40B4-BE49-F238E27FC236}">
                <a16:creationId xmlns:a16="http://schemas.microsoft.com/office/drawing/2014/main" id="{84F31558-971F-FEE1-3AD2-8C259A28840F}"/>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8B08810F-9659-0524-EEF8-9BA0D5B38854}"/>
              </a:ext>
            </a:extLst>
          </p:cNvPr>
          <p:cNvSpPr txBox="1">
            <a:spLocks noChangeArrowheads="1"/>
          </p:cNvSpPr>
          <p:nvPr/>
        </p:nvSpPr>
        <p:spPr bwMode="auto">
          <a:xfrm>
            <a:off x="2209800" y="1549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5123" name="Text Box 2">
            <a:extLst>
              <a:ext uri="{FF2B5EF4-FFF2-40B4-BE49-F238E27FC236}">
                <a16:creationId xmlns:a16="http://schemas.microsoft.com/office/drawing/2014/main" id="{4CB4577A-827A-3EE1-CCE3-AE5F7D6F4604}"/>
              </a:ext>
            </a:extLst>
          </p:cNvPr>
          <p:cNvSpPr txBox="1">
            <a:spLocks noChangeArrowheads="1"/>
          </p:cNvSpPr>
          <p:nvPr/>
        </p:nvSpPr>
        <p:spPr bwMode="auto">
          <a:xfrm>
            <a:off x="1993900" y="2014537"/>
            <a:ext cx="8204200" cy="1026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lgn="ctr">
              <a:buClrTx/>
              <a:buFontTx/>
              <a:buNone/>
            </a:pPr>
            <a:r>
              <a:rPr lang="sv-SE" altLang="sv-SE" sz="6000" dirty="0">
                <a:latin typeface="Times New Roman" panose="02020603050405020304" pitchFamily="18" charset="0"/>
                <a:cs typeface="Times New Roman" panose="02020603050405020304" pitchFamily="18" charset="0"/>
              </a:rPr>
              <a:t>Frågor?</a:t>
            </a:r>
          </a:p>
          <a:p>
            <a:pPr algn="ctr">
              <a:buClrTx/>
              <a:buFontTx/>
              <a:buNone/>
            </a:pPr>
            <a:endParaRPr lang="sv-SE" altLang="sv-SE" sz="6000" dirty="0"/>
          </a:p>
          <a:p>
            <a:pPr>
              <a:buClrTx/>
              <a:buFontTx/>
              <a:buNone/>
            </a:pPr>
            <a:endParaRPr lang="sv-SE" altLang="sv-SE" sz="6000" i="1" dirty="0"/>
          </a:p>
          <a:p>
            <a:pPr algn="ctr">
              <a:buClrTx/>
              <a:buFontTx/>
              <a:buNone/>
            </a:pPr>
            <a:endParaRPr lang="sv-SE" altLang="sv-SE" sz="6000" i="1" dirty="0"/>
          </a:p>
          <a:p>
            <a:pPr>
              <a:buClrTx/>
              <a:buFontTx/>
              <a:buNone/>
            </a:pPr>
            <a:endParaRPr lang="sv-SE" altLang="sv-SE" sz="6000" i="1" dirty="0"/>
          </a:p>
        </p:txBody>
      </p:sp>
      <p:sp>
        <p:nvSpPr>
          <p:cNvPr id="3" name="Rektangel 2">
            <a:extLst>
              <a:ext uri="{FF2B5EF4-FFF2-40B4-BE49-F238E27FC236}">
                <a16:creationId xmlns:a16="http://schemas.microsoft.com/office/drawing/2014/main" id="{2F1E0978-36CA-4B92-A989-E791EAB69657}"/>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74373E75-E99A-F3F8-CFF7-F8578C698F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4ECD4267-0D13-820A-3C8E-AD6D05D4EA01}"/>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809240" cy="3914370"/>
          </a:xfrm>
          <a:prstGeom prst="rect">
            <a:avLst/>
          </a:prstGeom>
        </p:spPr>
      </p:pic>
      <p:sp>
        <p:nvSpPr>
          <p:cNvPr id="5" name="Underrubrik 2">
            <a:extLst>
              <a:ext uri="{FF2B5EF4-FFF2-40B4-BE49-F238E27FC236}">
                <a16:creationId xmlns:a16="http://schemas.microsoft.com/office/drawing/2014/main" id="{32556B4C-1BFD-2316-B66A-30D9DCBDB79D}"/>
              </a:ext>
            </a:extLst>
          </p:cNvPr>
          <p:cNvSpPr txBox="1">
            <a:spLocks/>
          </p:cNvSpPr>
          <p:nvPr/>
        </p:nvSpPr>
        <p:spPr>
          <a:xfrm>
            <a:off x="3664743" y="3506585"/>
            <a:ext cx="4862513" cy="490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solidFill>
                  <a:srgbClr val="4C4B45"/>
                </a:solidFill>
                <a:latin typeface="Times New Roman" panose="02020603050405020304" pitchFamily="18" charset="0"/>
                <a:cs typeface="Times New Roman" panose="02020603050405020304" pitchFamily="18" charset="0"/>
                <a:hlinkClick r:id="rId4"/>
              </a:rPr>
              <a:t>http://www.frivilligaresursgruppen.se/</a:t>
            </a:r>
            <a:endParaRPr lang="sv-SE" sz="2400" dirty="0">
              <a:solidFill>
                <a:srgbClr val="4C4B45"/>
              </a:solidFill>
              <a:latin typeface="Times New Roman" panose="02020603050405020304" pitchFamily="18" charset="0"/>
              <a:cs typeface="Times New Roman" panose="02020603050405020304" pitchFamily="18" charset="0"/>
            </a:endParaRPr>
          </a:p>
        </p:txBody>
      </p:sp>
      <p:pic>
        <p:nvPicPr>
          <p:cNvPr id="7" name="Bildobjekt 6" descr="En bild som visar Teckensnitt, text, Grafik, logotyp&#10;&#10;Automatiskt genererad beskrivning">
            <a:extLst>
              <a:ext uri="{FF2B5EF4-FFF2-40B4-BE49-F238E27FC236}">
                <a16:creationId xmlns:a16="http://schemas.microsoft.com/office/drawing/2014/main" id="{26D14FC9-1BF4-938D-2CAC-172BDBD45A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spTree>
    <p:extLst>
      <p:ext uri="{BB962C8B-B14F-4D97-AF65-F5344CB8AC3E}">
        <p14:creationId xmlns:p14="http://schemas.microsoft.com/office/powerpoint/2010/main" val="17169607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8AD7D-8A57-EBA7-075B-0CFA39F8395E}"/>
            </a:ext>
          </a:extLst>
        </p:cNvPr>
        <p:cNvGrpSpPr/>
        <p:nvPr/>
      </p:nvGrpSpPr>
      <p:grpSpPr>
        <a:xfrm>
          <a:off x="0" y="0"/>
          <a:ext cx="0" cy="0"/>
          <a:chOff x="0" y="0"/>
          <a:chExt cx="0" cy="0"/>
        </a:xfrm>
      </p:grpSpPr>
      <p:sp>
        <p:nvSpPr>
          <p:cNvPr id="2" name="Rektangel 3">
            <a:extLst>
              <a:ext uri="{FF2B5EF4-FFF2-40B4-BE49-F238E27FC236}">
                <a16:creationId xmlns:a16="http://schemas.microsoft.com/office/drawing/2014/main" id="{C6F5C241-84E8-1090-D1EE-5E1C03298513}"/>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85950D1B-D349-B87B-07B0-4090C509AC09}"/>
              </a:ext>
            </a:extLst>
          </p:cNvPr>
          <p:cNvSpPr txBox="1">
            <a:spLocks noChangeArrowheads="1"/>
          </p:cNvSpPr>
          <p:nvPr/>
        </p:nvSpPr>
        <p:spPr bwMode="auto">
          <a:xfrm>
            <a:off x="2209800" y="1549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3" name="Rektangel 2">
            <a:extLst>
              <a:ext uri="{FF2B5EF4-FFF2-40B4-BE49-F238E27FC236}">
                <a16:creationId xmlns:a16="http://schemas.microsoft.com/office/drawing/2014/main" id="{4D749926-3439-75A3-6C94-516443E8A8A7}"/>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097DDACF-80A3-D8C4-AE9E-55A7AACFB7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CEECDA47-15A6-1076-0118-9C962D46A24D}"/>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809240" cy="3914370"/>
          </a:xfrm>
          <a:prstGeom prst="rect">
            <a:avLst/>
          </a:prstGeom>
        </p:spPr>
      </p:pic>
      <p:pic>
        <p:nvPicPr>
          <p:cNvPr id="7" name="Bildobjekt 6" descr="En bild som visar Teckensnitt, text, Grafik, logotyp&#10;&#10;Automatiskt genererad beskrivning">
            <a:extLst>
              <a:ext uri="{FF2B5EF4-FFF2-40B4-BE49-F238E27FC236}">
                <a16:creationId xmlns:a16="http://schemas.microsoft.com/office/drawing/2014/main" id="{C0410FD4-0D5A-8D4D-9ADB-A1675A743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
        <p:nvSpPr>
          <p:cNvPr id="5123" name="Text Box 2">
            <a:extLst>
              <a:ext uri="{FF2B5EF4-FFF2-40B4-BE49-F238E27FC236}">
                <a16:creationId xmlns:a16="http://schemas.microsoft.com/office/drawing/2014/main" id="{84C9FBDA-43B9-A1DE-1289-6C7F6AB21DE5}"/>
              </a:ext>
            </a:extLst>
          </p:cNvPr>
          <p:cNvSpPr txBox="1">
            <a:spLocks noChangeArrowheads="1"/>
          </p:cNvSpPr>
          <p:nvPr/>
        </p:nvSpPr>
        <p:spPr bwMode="auto">
          <a:xfrm>
            <a:off x="3553042" y="1968500"/>
            <a:ext cx="8974238"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buClrTx/>
              <a:buFontTx/>
              <a:buNone/>
            </a:pPr>
            <a:endParaRPr lang="sv-SE" altLang="sv-SE" dirty="0"/>
          </a:p>
          <a:p>
            <a:pPr>
              <a:buClrTx/>
              <a:buFontTx/>
              <a:buNone/>
            </a:pPr>
            <a:r>
              <a:rPr lang="sv-SE" altLang="sv-SE" sz="4200" dirty="0">
                <a:latin typeface="Times New Roman" panose="02020603050405020304" pitchFamily="18" charset="0"/>
                <a:cs typeface="Times New Roman" panose="02020603050405020304" pitchFamily="18" charset="0"/>
              </a:rPr>
              <a:t>Syftet med mötet</a:t>
            </a:r>
          </a:p>
          <a:p>
            <a:pPr>
              <a:buClrTx/>
              <a:buFontTx/>
              <a:buNone/>
            </a:pPr>
            <a:br>
              <a:rPr lang="sv-SE" altLang="sv-SE" sz="4200" dirty="0">
                <a:latin typeface="Times New Roman" panose="02020603050405020304" pitchFamily="18" charset="0"/>
                <a:cs typeface="Times New Roman" panose="02020603050405020304" pitchFamily="18" charset="0"/>
              </a:rPr>
            </a:br>
            <a:endParaRPr lang="sv-SE" altLang="sv-SE" sz="4200" dirty="0">
              <a:latin typeface="Times New Roman" panose="02020603050405020304" pitchFamily="18" charset="0"/>
              <a:cs typeface="Times New Roman" panose="02020603050405020304" pitchFamily="18" charset="0"/>
            </a:endParaRPr>
          </a:p>
          <a:p>
            <a:pPr>
              <a:buClrTx/>
              <a:buFontTx/>
              <a:buNone/>
            </a:pPr>
            <a:endParaRPr lang="sv-SE" altLang="sv-SE" sz="3200" dirty="0"/>
          </a:p>
          <a:p>
            <a:pPr>
              <a:buClrTx/>
              <a:buFontTx/>
              <a:buNone/>
            </a:pPr>
            <a:endParaRPr lang="sv-SE" altLang="sv-SE" i="1" dirty="0"/>
          </a:p>
          <a:p>
            <a:pPr>
              <a:buClrTx/>
              <a:buFontTx/>
              <a:buNone/>
            </a:pPr>
            <a:endParaRPr lang="sv-SE" altLang="sv-SE" i="1" dirty="0"/>
          </a:p>
          <a:p>
            <a:pPr>
              <a:buClrTx/>
              <a:buFontTx/>
              <a:buNone/>
            </a:pPr>
            <a:endParaRPr lang="sv-SE" altLang="sv-SE" i="1" dirty="0"/>
          </a:p>
        </p:txBody>
      </p:sp>
    </p:spTree>
    <p:extLst>
      <p:ext uri="{BB962C8B-B14F-4D97-AF65-F5344CB8AC3E}">
        <p14:creationId xmlns:p14="http://schemas.microsoft.com/office/powerpoint/2010/main" val="428409356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4580B-257F-7811-0808-E2F3C35D1CD9}"/>
            </a:ext>
          </a:extLst>
        </p:cNvPr>
        <p:cNvGrpSpPr/>
        <p:nvPr/>
      </p:nvGrpSpPr>
      <p:grpSpPr>
        <a:xfrm>
          <a:off x="0" y="0"/>
          <a:ext cx="0" cy="0"/>
          <a:chOff x="0" y="0"/>
          <a:chExt cx="0" cy="0"/>
        </a:xfrm>
      </p:grpSpPr>
      <p:sp>
        <p:nvSpPr>
          <p:cNvPr id="2" name="Rektangel 3">
            <a:extLst>
              <a:ext uri="{FF2B5EF4-FFF2-40B4-BE49-F238E27FC236}">
                <a16:creationId xmlns:a16="http://schemas.microsoft.com/office/drawing/2014/main" id="{C1854D74-2805-406F-948B-E92180417ED6}"/>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E24B8360-73EA-1911-5B9D-8809AF9A5327}"/>
              </a:ext>
            </a:extLst>
          </p:cNvPr>
          <p:cNvSpPr txBox="1">
            <a:spLocks noChangeArrowheads="1"/>
          </p:cNvSpPr>
          <p:nvPr/>
        </p:nvSpPr>
        <p:spPr bwMode="auto">
          <a:xfrm>
            <a:off x="2209800" y="1549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3" name="Rektangel 2">
            <a:extLst>
              <a:ext uri="{FF2B5EF4-FFF2-40B4-BE49-F238E27FC236}">
                <a16:creationId xmlns:a16="http://schemas.microsoft.com/office/drawing/2014/main" id="{79668EE0-792C-339C-FDD8-A2CFD4E53D47}"/>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BC805D18-60CA-9B32-AF0F-ADFA727B3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BD467E64-6A52-C27B-5E52-10CEE0B7C9FB}"/>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809240" cy="3914370"/>
          </a:xfrm>
          <a:prstGeom prst="rect">
            <a:avLst/>
          </a:prstGeom>
        </p:spPr>
      </p:pic>
      <p:pic>
        <p:nvPicPr>
          <p:cNvPr id="7" name="Bildobjekt 6" descr="En bild som visar Teckensnitt, text, Grafik, logotyp&#10;&#10;Automatiskt genererad beskrivning">
            <a:extLst>
              <a:ext uri="{FF2B5EF4-FFF2-40B4-BE49-F238E27FC236}">
                <a16:creationId xmlns:a16="http://schemas.microsoft.com/office/drawing/2014/main" id="{3B1C6020-CB2B-27EB-7801-D2EBD0739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
        <p:nvSpPr>
          <p:cNvPr id="5123" name="Text Box 2">
            <a:extLst>
              <a:ext uri="{FF2B5EF4-FFF2-40B4-BE49-F238E27FC236}">
                <a16:creationId xmlns:a16="http://schemas.microsoft.com/office/drawing/2014/main" id="{A52A11D5-2008-C738-D4DF-9841629133E7}"/>
              </a:ext>
            </a:extLst>
          </p:cNvPr>
          <p:cNvSpPr txBox="1">
            <a:spLocks noChangeArrowheads="1"/>
          </p:cNvSpPr>
          <p:nvPr/>
        </p:nvSpPr>
        <p:spPr bwMode="auto">
          <a:xfrm>
            <a:off x="2209800" y="1681150"/>
            <a:ext cx="8102600"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buClrTx/>
              <a:buFontTx/>
              <a:buNone/>
            </a:pPr>
            <a:endParaRPr lang="sv-SE" altLang="sv-SE" dirty="0"/>
          </a:p>
          <a:p>
            <a:pPr>
              <a:buClrTx/>
              <a:buFontTx/>
              <a:buNone/>
            </a:pPr>
            <a:r>
              <a:rPr lang="sv-SE" altLang="sv-SE" sz="4200" dirty="0">
                <a:latin typeface="Times New Roman" panose="02020603050405020304" pitchFamily="18" charset="0"/>
                <a:cs typeface="Times New Roman" panose="02020603050405020304" pitchFamily="18" charset="0"/>
              </a:rPr>
              <a:t>Frivilliga behövs mer än någonsin</a:t>
            </a:r>
          </a:p>
          <a:p>
            <a:pPr>
              <a:buClrTx/>
              <a:buFontTx/>
              <a:buNone/>
            </a:pPr>
            <a:r>
              <a:rPr lang="sv-SE" altLang="sv-SE" sz="4200" dirty="0">
                <a:latin typeface="Times New Roman" panose="02020603050405020304" pitchFamily="18" charset="0"/>
                <a:cs typeface="Times New Roman" panose="02020603050405020304" pitchFamily="18" charset="0"/>
              </a:rPr>
              <a:t>- alla behövs och kan göra skillnad</a:t>
            </a:r>
            <a:endParaRPr lang="sv-SE" altLang="sv-SE" sz="3200" dirty="0"/>
          </a:p>
          <a:p>
            <a:pPr>
              <a:buClrTx/>
              <a:buFontTx/>
              <a:buNone/>
            </a:pPr>
            <a:endParaRPr lang="sv-SE" altLang="sv-SE" i="1" dirty="0"/>
          </a:p>
          <a:p>
            <a:pPr>
              <a:buClrTx/>
              <a:buFontTx/>
              <a:buNone/>
            </a:pPr>
            <a:endParaRPr lang="sv-SE" altLang="sv-SE" i="1" dirty="0"/>
          </a:p>
          <a:p>
            <a:pPr>
              <a:buClrTx/>
              <a:buFontTx/>
              <a:buNone/>
            </a:pPr>
            <a:endParaRPr lang="sv-SE" altLang="sv-SE" i="1" dirty="0"/>
          </a:p>
        </p:txBody>
      </p:sp>
    </p:spTree>
    <p:extLst>
      <p:ext uri="{BB962C8B-B14F-4D97-AF65-F5344CB8AC3E}">
        <p14:creationId xmlns:p14="http://schemas.microsoft.com/office/powerpoint/2010/main" val="14746064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1E12-B09C-D63A-0700-55DBA195625B}"/>
            </a:ext>
          </a:extLst>
        </p:cNvPr>
        <p:cNvGrpSpPr/>
        <p:nvPr/>
      </p:nvGrpSpPr>
      <p:grpSpPr>
        <a:xfrm>
          <a:off x="0" y="0"/>
          <a:ext cx="0" cy="0"/>
          <a:chOff x="0" y="0"/>
          <a:chExt cx="0" cy="0"/>
        </a:xfrm>
      </p:grpSpPr>
      <p:sp>
        <p:nvSpPr>
          <p:cNvPr id="2" name="Rektangel 3">
            <a:extLst>
              <a:ext uri="{FF2B5EF4-FFF2-40B4-BE49-F238E27FC236}">
                <a16:creationId xmlns:a16="http://schemas.microsoft.com/office/drawing/2014/main" id="{33DAF609-0F1A-FBB8-A789-E9CEE659DD4C}"/>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3ECAD7F7-2131-3B51-C5AE-CEB783B2B0D1}"/>
              </a:ext>
            </a:extLst>
          </p:cNvPr>
          <p:cNvSpPr txBox="1">
            <a:spLocks noChangeArrowheads="1"/>
          </p:cNvSpPr>
          <p:nvPr/>
        </p:nvSpPr>
        <p:spPr bwMode="auto">
          <a:xfrm>
            <a:off x="2128571" y="172527"/>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3" name="Rektangel 2">
            <a:extLst>
              <a:ext uri="{FF2B5EF4-FFF2-40B4-BE49-F238E27FC236}">
                <a16:creationId xmlns:a16="http://schemas.microsoft.com/office/drawing/2014/main" id="{8A4EAFC7-7AF6-FD6A-DC59-8C3AA8198192}"/>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A5A3622E-253F-F543-BE86-7DD446773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A7C64DB5-122B-797E-81BA-B6FB1DC24EFB}"/>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809240" cy="3914370"/>
          </a:xfrm>
          <a:prstGeom prst="rect">
            <a:avLst/>
          </a:prstGeom>
        </p:spPr>
      </p:pic>
      <p:pic>
        <p:nvPicPr>
          <p:cNvPr id="7" name="Bildobjekt 6" descr="En bild som visar Teckensnitt, text, Grafik, logotyp&#10;&#10;Automatiskt genererad beskrivning">
            <a:extLst>
              <a:ext uri="{FF2B5EF4-FFF2-40B4-BE49-F238E27FC236}">
                <a16:creationId xmlns:a16="http://schemas.microsoft.com/office/drawing/2014/main" id="{184CC72F-F929-2D0C-7638-993583D80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
        <p:nvSpPr>
          <p:cNvPr id="5123" name="Text Box 2">
            <a:extLst>
              <a:ext uri="{FF2B5EF4-FFF2-40B4-BE49-F238E27FC236}">
                <a16:creationId xmlns:a16="http://schemas.microsoft.com/office/drawing/2014/main" id="{8E7FCF3D-0B50-B03C-0450-DE97A19FC877}"/>
              </a:ext>
            </a:extLst>
          </p:cNvPr>
          <p:cNvSpPr txBox="1">
            <a:spLocks noChangeArrowheads="1"/>
          </p:cNvSpPr>
          <p:nvPr/>
        </p:nvSpPr>
        <p:spPr bwMode="auto">
          <a:xfrm>
            <a:off x="6096000" y="1126291"/>
            <a:ext cx="5133474"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marL="0" indent="0">
              <a:lnSpc>
                <a:spcPts val="5040"/>
              </a:lnSpc>
              <a:spcBef>
                <a:spcPts val="0"/>
              </a:spcBef>
              <a:buClrTx/>
              <a:buFontTx/>
              <a:buNone/>
            </a:pPr>
            <a:endParaRPr lang="sv-SE" altLang="sv-SE" dirty="0"/>
          </a:p>
          <a:p>
            <a:pPr marL="0" indent="0">
              <a:lnSpc>
                <a:spcPts val="5040"/>
              </a:lnSpc>
              <a:spcBef>
                <a:spcPts val="0"/>
              </a:spcBef>
              <a:buClrTx/>
              <a:buFontTx/>
              <a:buNone/>
            </a:pPr>
            <a:r>
              <a:rPr lang="sv-SE" altLang="sv-SE" sz="4200" dirty="0">
                <a:latin typeface="Times New Roman" panose="02020603050405020304" pitchFamily="18" charset="0"/>
                <a:cs typeface="Times New Roman" panose="02020603050405020304" pitchFamily="18" charset="0"/>
              </a:rPr>
              <a:t>Det behövs fler som </a:t>
            </a:r>
          </a:p>
          <a:p>
            <a:pPr marL="0" indent="0">
              <a:lnSpc>
                <a:spcPts val="5040"/>
              </a:lnSpc>
              <a:spcBef>
                <a:spcPts val="0"/>
              </a:spcBef>
              <a:buClrTx/>
              <a:buFontTx/>
              <a:buNone/>
            </a:pPr>
            <a:r>
              <a:rPr lang="sv-SE" altLang="sv-SE" sz="4200" dirty="0">
                <a:latin typeface="Times New Roman" panose="02020603050405020304" pitchFamily="18" charset="0"/>
                <a:cs typeface="Times New Roman" panose="02020603050405020304" pitchFamily="18" charset="0"/>
              </a:rPr>
              <a:t>engagerar sig i FRG och blir aktiva på olika orter</a:t>
            </a:r>
          </a:p>
          <a:p>
            <a:pPr marL="0" indent="0">
              <a:lnSpc>
                <a:spcPts val="5040"/>
              </a:lnSpc>
              <a:spcBef>
                <a:spcPts val="0"/>
              </a:spcBef>
              <a:buClrTx/>
              <a:buFontTx/>
              <a:buNone/>
            </a:pPr>
            <a:endParaRPr lang="sv-SE" altLang="sv-SE" i="1" dirty="0"/>
          </a:p>
        </p:txBody>
      </p:sp>
      <p:pic>
        <p:nvPicPr>
          <p:cNvPr id="8" name="Bildobjekt 7" descr="En bild som visar klädsel, person, utomhus, fotbeklädnader&#10;&#10;AI-genererat innehåll kan vara felaktigt.">
            <a:extLst>
              <a:ext uri="{FF2B5EF4-FFF2-40B4-BE49-F238E27FC236}">
                <a16:creationId xmlns:a16="http://schemas.microsoft.com/office/drawing/2014/main" id="{475CF01B-0BAC-35D4-12E7-676A9B131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438" y="1802576"/>
            <a:ext cx="4318450" cy="2880660"/>
          </a:xfrm>
          <a:prstGeom prst="rect">
            <a:avLst/>
          </a:prstGeom>
        </p:spPr>
      </p:pic>
    </p:spTree>
    <p:extLst>
      <p:ext uri="{BB962C8B-B14F-4D97-AF65-F5344CB8AC3E}">
        <p14:creationId xmlns:p14="http://schemas.microsoft.com/office/powerpoint/2010/main" val="174994823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a:xfrm>
            <a:off x="641430" y="365125"/>
            <a:ext cx="10515600" cy="1325563"/>
          </a:xfrm>
        </p:spPr>
        <p:txBody>
          <a:bodyPr>
            <a:normAutofit/>
          </a:bodyPr>
          <a:lstStyle/>
          <a:p>
            <a:r>
              <a:rPr lang="sv-SE" altLang="sv-SE" sz="3200" b="1" dirty="0">
                <a:latin typeface="Times New Roman" panose="02020603050405020304" pitchFamily="18" charset="0"/>
                <a:cs typeface="Times New Roman" panose="02020603050405020304" pitchFamily="18" charset="0"/>
              </a:rPr>
              <a:t>Det här är Frivilliga resursgruppen, FRG</a:t>
            </a:r>
            <a:endParaRPr lang="sv-SE" sz="3200" b="1" dirty="0"/>
          </a:p>
        </p:txBody>
      </p:sp>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638" y="0"/>
            <a:ext cx="3408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D5F8D109-8306-97A7-C392-CF51D2023198}"/>
              </a:ext>
            </a:extLst>
          </p:cNvPr>
          <p:cNvSpPr/>
          <p:nvPr/>
        </p:nvSpPr>
        <p:spPr>
          <a:xfrm>
            <a:off x="0" y="5436508"/>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18C1E733-19EB-EE57-1C6B-9A27073ADD3F}"/>
              </a:ext>
            </a:extLst>
          </p:cNvPr>
          <p:cNvSpPr txBox="1"/>
          <p:nvPr/>
        </p:nvSpPr>
        <p:spPr>
          <a:xfrm>
            <a:off x="802886" y="4059543"/>
            <a:ext cx="3206838" cy="1200329"/>
          </a:xfrm>
          <a:prstGeom prst="rect">
            <a:avLst/>
          </a:prstGeom>
          <a:noFill/>
        </p:spPr>
        <p:txBody>
          <a:bodyPr wrap="square" rtlCol="0">
            <a:spAutoFit/>
          </a:bodyPr>
          <a:lstStyle/>
          <a:p>
            <a:r>
              <a:rPr lang="sv-SE" altLang="sv-SE" dirty="0">
                <a:latin typeface="Times New Roman" panose="02020603050405020304" pitchFamily="18" charset="0"/>
                <a:cs typeface="Times New Roman" panose="02020603050405020304" pitchFamily="18" charset="0"/>
              </a:rPr>
              <a:t>FRG är en organiserad grupp av frivilliga med särskild utbildning.</a:t>
            </a:r>
          </a:p>
          <a:p>
            <a:endParaRPr lang="sv-SE" dirty="0"/>
          </a:p>
        </p:txBody>
      </p:sp>
      <p:sp>
        <p:nvSpPr>
          <p:cNvPr id="19" name="textruta 18">
            <a:extLst>
              <a:ext uri="{FF2B5EF4-FFF2-40B4-BE49-F238E27FC236}">
                <a16:creationId xmlns:a16="http://schemas.microsoft.com/office/drawing/2014/main" id="{091CFC80-589A-3A8E-F054-7FBC5F29C36A}"/>
              </a:ext>
            </a:extLst>
          </p:cNvPr>
          <p:cNvSpPr txBox="1"/>
          <p:nvPr/>
        </p:nvSpPr>
        <p:spPr>
          <a:xfrm>
            <a:off x="4230867" y="4005057"/>
            <a:ext cx="3864776" cy="892552"/>
          </a:xfrm>
          <a:prstGeom prst="rect">
            <a:avLst/>
          </a:prstGeom>
          <a:noFill/>
        </p:spPr>
        <p:txBody>
          <a:bodyPr wrap="square">
            <a:spAutoFit/>
          </a:bodyPr>
          <a:lstStyle/>
          <a:p>
            <a:r>
              <a:rPr lang="sv-SE" altLang="sv-SE" dirty="0">
                <a:latin typeface="Times New Roman" panose="02020603050405020304" pitchFamily="18" charset="0"/>
                <a:cs typeface="Times New Roman" panose="02020603050405020304" pitchFamily="18" charset="0"/>
              </a:rPr>
              <a:t>FRG strävar efter bredd med olika förmågor, kunskaper och erfarenheter.</a:t>
            </a:r>
          </a:p>
          <a:p>
            <a:endParaRPr lang="sv-SE" sz="1600" dirty="0">
              <a:latin typeface="Times New Roman" panose="02020603050405020304" pitchFamily="18" charset="0"/>
              <a:cs typeface="Times New Roman" panose="02020603050405020304" pitchFamily="18" charset="0"/>
            </a:endParaRPr>
          </a:p>
        </p:txBody>
      </p:sp>
      <p:sp>
        <p:nvSpPr>
          <p:cNvPr id="22" name="textruta 21">
            <a:extLst>
              <a:ext uri="{FF2B5EF4-FFF2-40B4-BE49-F238E27FC236}">
                <a16:creationId xmlns:a16="http://schemas.microsoft.com/office/drawing/2014/main" id="{A4986C87-6AAD-2048-B63E-BEEFE88215BA}"/>
              </a:ext>
            </a:extLst>
          </p:cNvPr>
          <p:cNvSpPr txBox="1"/>
          <p:nvPr/>
        </p:nvSpPr>
        <p:spPr>
          <a:xfrm>
            <a:off x="8099125" y="3943607"/>
            <a:ext cx="3840596" cy="369332"/>
          </a:xfrm>
          <a:prstGeom prst="rect">
            <a:avLst/>
          </a:prstGeom>
          <a:noFill/>
        </p:spPr>
        <p:txBody>
          <a:bodyPr wrap="square">
            <a:spAutoFit/>
          </a:bodyPr>
          <a:lstStyle/>
          <a:p>
            <a:r>
              <a:rPr lang="sv-SE" altLang="sv-SE" dirty="0">
                <a:latin typeface="Times New Roman" panose="02020603050405020304" pitchFamily="18" charset="0"/>
                <a:cs typeface="Times New Roman" panose="02020603050405020304" pitchFamily="18" charset="0"/>
              </a:rPr>
              <a:t>Kommunen är uppdragsgivare.</a:t>
            </a:r>
            <a:endParaRPr lang="sv-SE" dirty="0">
              <a:latin typeface="Times New Roman" panose="02020603050405020304" pitchFamily="18" charset="0"/>
              <a:cs typeface="Times New Roman" panose="02020603050405020304" pitchFamily="18" charset="0"/>
            </a:endParaRPr>
          </a:p>
        </p:txBody>
      </p:sp>
      <p:pic>
        <p:nvPicPr>
          <p:cNvPr id="3" name="Bildobjekt 2" descr="En bild som visar Teckensnitt, text, Grafik, logotyp&#10;&#10;Automatiskt genererad beskrivning">
            <a:extLst>
              <a:ext uri="{FF2B5EF4-FFF2-40B4-BE49-F238E27FC236}">
                <a16:creationId xmlns:a16="http://schemas.microsoft.com/office/drawing/2014/main" id="{2072C899-AC10-B46B-F2E2-69A7D4E6B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pic>
        <p:nvPicPr>
          <p:cNvPr id="7" name="Bildobjekt 6" descr="En bild som visar text, utomhus, gräs, hjul&#10;&#10;AI-genererat innehåll kan vara felaktigt.">
            <a:extLst>
              <a:ext uri="{FF2B5EF4-FFF2-40B4-BE49-F238E27FC236}">
                <a16:creationId xmlns:a16="http://schemas.microsoft.com/office/drawing/2014/main" id="{914B3BA5-0BCC-4F65-E943-F3D146AA0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09" y="1674425"/>
            <a:ext cx="3296698" cy="2198870"/>
          </a:xfrm>
          <a:prstGeom prst="rect">
            <a:avLst/>
          </a:prstGeom>
        </p:spPr>
      </p:pic>
      <p:pic>
        <p:nvPicPr>
          <p:cNvPr id="12" name="Bildobjekt 11" descr="En bild som visar person, klädsel, flaska, grupp&#10;&#10;AI-genererat innehåll kan vara felaktigt.">
            <a:extLst>
              <a:ext uri="{FF2B5EF4-FFF2-40B4-BE49-F238E27FC236}">
                <a16:creationId xmlns:a16="http://schemas.microsoft.com/office/drawing/2014/main" id="{02C5648D-A555-DBC0-AB22-905CFBDB33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8109" y="1692250"/>
            <a:ext cx="3762532" cy="2147986"/>
          </a:xfrm>
          <a:prstGeom prst="rect">
            <a:avLst/>
          </a:prstGeom>
        </p:spPr>
      </p:pic>
      <p:pic>
        <p:nvPicPr>
          <p:cNvPr id="17" name="Bildobjekt 16" descr="En bild som visar person, klädsel, utomhus&#10;&#10;AI-genererat innehåll kan vara felaktigt.">
            <a:extLst>
              <a:ext uri="{FF2B5EF4-FFF2-40B4-BE49-F238E27FC236}">
                <a16:creationId xmlns:a16="http://schemas.microsoft.com/office/drawing/2014/main" id="{AF2785BF-BA09-BE9F-E3E3-B53DA3655C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643" y="1641676"/>
            <a:ext cx="3879438" cy="2180930"/>
          </a:xfrm>
          <a:prstGeom prst="rect">
            <a:avLst/>
          </a:prstGeom>
        </p:spPr>
      </p:pic>
      <p:sp>
        <p:nvSpPr>
          <p:cNvPr id="20" name="textruta 19">
            <a:extLst>
              <a:ext uri="{FF2B5EF4-FFF2-40B4-BE49-F238E27FC236}">
                <a16:creationId xmlns:a16="http://schemas.microsoft.com/office/drawing/2014/main" id="{E37F7317-42CA-F826-3B6E-F360F05568FD}"/>
              </a:ext>
            </a:extLst>
          </p:cNvPr>
          <p:cNvSpPr txBox="1"/>
          <p:nvPr/>
        </p:nvSpPr>
        <p:spPr>
          <a:xfrm>
            <a:off x="786409" y="5042145"/>
            <a:ext cx="5414366" cy="369332"/>
          </a:xfrm>
          <a:prstGeom prst="rect">
            <a:avLst/>
          </a:prstGeom>
          <a:noFill/>
        </p:spPr>
        <p:txBody>
          <a:bodyPr wrap="square" rtlCol="0">
            <a:spAutoFit/>
          </a:bodyPr>
          <a:lstStyle/>
          <a:p>
            <a:r>
              <a:rPr lang="sv-SE" dirty="0">
                <a:hlinkClick r:id="rId8"/>
              </a:rPr>
              <a:t>OM FRG </a:t>
            </a:r>
            <a:endParaRPr lang="sv-SE" dirty="0"/>
          </a:p>
        </p:txBody>
      </p:sp>
    </p:spTree>
    <p:extLst>
      <p:ext uri="{BB962C8B-B14F-4D97-AF65-F5344CB8AC3E}">
        <p14:creationId xmlns:p14="http://schemas.microsoft.com/office/powerpoint/2010/main" val="295945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a:xfrm>
            <a:off x="838200" y="365125"/>
            <a:ext cx="11731906" cy="1325563"/>
          </a:xfrm>
        </p:spPr>
        <p:txBody>
          <a:bodyPr>
            <a:normAutofit/>
          </a:bodyPr>
          <a:lstStyle/>
          <a:p>
            <a:r>
              <a:rPr lang="sv-SE" altLang="sv-SE" sz="3200" b="1" dirty="0">
                <a:latin typeface="Times New Roman" panose="02020603050405020304" pitchFamily="18" charset="0"/>
                <a:cs typeface="Times New Roman" panose="02020603050405020304" pitchFamily="18" charset="0"/>
              </a:rPr>
              <a:t>Därför behövs FRG</a:t>
            </a:r>
            <a:endParaRPr lang="sv-SE" sz="3200" b="1" dirty="0"/>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1" y="1825625"/>
            <a:ext cx="8120604" cy="2284038"/>
          </a:xfrm>
        </p:spPr>
        <p:txBody>
          <a:bodyPr>
            <a:normAutofit/>
          </a:bodyPr>
          <a:lstStyle/>
          <a:p>
            <a:r>
              <a:rPr lang="sv-SE" sz="1800" dirty="0">
                <a:latin typeface="Times New Roman" panose="02020603050405020304" pitchFamily="18" charset="0"/>
                <a:cs typeface="Times New Roman" panose="02020603050405020304" pitchFamily="18" charset="0"/>
              </a:rPr>
              <a:t>FRG avlastar och stärker kommunen vid samhällsstörningar då de ordinarie personalresurserna inte räcker till. </a:t>
            </a:r>
            <a:r>
              <a:rPr lang="sv-SE" altLang="sv-SE" sz="1800" dirty="0">
                <a:latin typeface="Liberation Serif"/>
                <a:ea typeface="NSimSun" panose="02010609030101010101" pitchFamily="49" charset="-122"/>
                <a:cs typeface="Arial" panose="020B0604020202020204" pitchFamily="34" charset="0"/>
              </a:rPr>
              <a:t>Vilka uppdrag en FRG kan få beror på vilka behov just den specifika kommunen har utifrån sin kontinuitetsplan och behovsanalys.</a:t>
            </a:r>
            <a:endParaRPr lang="sv-SE" sz="1800" dirty="0">
              <a:latin typeface="Times New Roman" panose="02020603050405020304" pitchFamily="18" charset="0"/>
              <a:cs typeface="Times New Roman" panose="02020603050405020304" pitchFamily="18" charset="0"/>
            </a:endParaRPr>
          </a:p>
          <a:p>
            <a:r>
              <a:rPr lang="sv-SE" sz="1800" dirty="0">
                <a:latin typeface="Times New Roman" panose="02020603050405020304" pitchFamily="18" charset="0"/>
                <a:cs typeface="Times New Roman" panose="02020603050405020304" pitchFamily="18" charset="0"/>
              </a:rPr>
              <a:t>FRG kan även tas i anspråk av kommunen vid andra tillfällen. </a:t>
            </a:r>
            <a:br>
              <a:rPr lang="sv-SE" sz="1800" dirty="0">
                <a:latin typeface="Times New Roman" panose="02020603050405020304" pitchFamily="18" charset="0"/>
                <a:cs typeface="Times New Roman" panose="02020603050405020304" pitchFamily="18" charset="0"/>
              </a:rPr>
            </a:br>
            <a:endParaRPr lang="sv-SE" sz="1800" dirty="0">
              <a:latin typeface="Times New Roman" panose="02020603050405020304" pitchFamily="18" charset="0"/>
              <a:cs typeface="Times New Roman" panose="02020603050405020304" pitchFamily="18" charset="0"/>
            </a:endParaRPr>
          </a:p>
          <a:p>
            <a:pPr marL="0" indent="0">
              <a:buNone/>
            </a:pP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708"/>
          <a:stretch/>
        </p:blipFill>
        <p:spPr bwMode="auto">
          <a:xfrm>
            <a:off x="8526793" y="626136"/>
            <a:ext cx="3665207" cy="474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B94337F7-B2A6-0399-0679-A6D1EFFC6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spTree>
    <p:extLst>
      <p:ext uri="{BB962C8B-B14F-4D97-AF65-F5344CB8AC3E}">
        <p14:creationId xmlns:p14="http://schemas.microsoft.com/office/powerpoint/2010/main" val="256496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skiss, rita, Linjekonst, illustration&#10;&#10;Automatiskt genererad beskrivning">
            <a:extLst>
              <a:ext uri="{FF2B5EF4-FFF2-40B4-BE49-F238E27FC236}">
                <a16:creationId xmlns:a16="http://schemas.microsoft.com/office/drawing/2014/main" id="{90BAC8BD-77C0-81CA-27B7-474905B278F8}"/>
              </a:ext>
            </a:extLst>
          </p:cNvPr>
          <p:cNvPicPr>
            <a:picLocks noChangeAspect="1"/>
          </p:cNvPicPr>
          <p:nvPr/>
        </p:nvPicPr>
        <p:blipFill rotWithShape="1">
          <a:blip r:embed="rId3">
            <a:extLst>
              <a:ext uri="{28A0092B-C50C-407E-A947-70E740481C1C}">
                <a14:useLocalDpi xmlns:a14="http://schemas.microsoft.com/office/drawing/2010/main" val="0"/>
              </a:ext>
            </a:extLst>
          </a:blip>
          <a:srcRect l="7067" r="12468" b="60415"/>
          <a:stretch/>
        </p:blipFill>
        <p:spPr>
          <a:xfrm>
            <a:off x="0" y="3429000"/>
            <a:ext cx="2066926" cy="2046086"/>
          </a:xfrm>
          <a:prstGeom prst="rect">
            <a:avLst/>
          </a:prstGeom>
        </p:spPr>
      </p:pic>
      <p:pic>
        <p:nvPicPr>
          <p:cNvPr id="8" name="Bildobjekt 7" descr="En bild som visar skiss, rita, Linjekonst, linjeritning&#10;&#10;Automatiskt genererad beskrivning">
            <a:extLst>
              <a:ext uri="{FF2B5EF4-FFF2-40B4-BE49-F238E27FC236}">
                <a16:creationId xmlns:a16="http://schemas.microsoft.com/office/drawing/2014/main" id="{9EC800A4-1AF4-585D-5B2B-FDA6151EEF81}"/>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35777" r="7194"/>
          <a:stretch/>
        </p:blipFill>
        <p:spPr>
          <a:xfrm>
            <a:off x="8839200" y="0"/>
            <a:ext cx="3352800" cy="5475086"/>
          </a:xfrm>
          <a:prstGeom prst="rect">
            <a:avLst/>
          </a:prstGeom>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a:xfrm>
            <a:off x="446682" y="432487"/>
            <a:ext cx="10515600" cy="1325563"/>
          </a:xfrm>
        </p:spPr>
        <p:txBody>
          <a:bodyPr>
            <a:normAutofit/>
          </a:bodyPr>
          <a:lstStyle/>
          <a:p>
            <a:r>
              <a:rPr lang="sv-SE" altLang="sv-SE" sz="3200" b="1" dirty="0">
                <a:latin typeface="Times New Roman" panose="02020603050405020304" pitchFamily="18" charset="0"/>
                <a:cs typeface="Times New Roman" panose="02020603050405020304" pitchFamily="18" charset="0"/>
              </a:rPr>
              <a:t>Exempel på vad FRG används till</a:t>
            </a:r>
            <a:br>
              <a:rPr lang="sv-SE" altLang="sv-SE" sz="3200" b="1" dirty="0">
                <a:latin typeface="Times New Roman" panose="02020603050405020304" pitchFamily="18" charset="0"/>
                <a:cs typeface="Times New Roman" panose="02020603050405020304" pitchFamily="18" charset="0"/>
              </a:rPr>
            </a:br>
            <a:endParaRPr lang="sv-SE" sz="3200" b="1" dirty="0"/>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9FE1D5A-32DD-C192-511E-2A7FA29100EC}"/>
              </a:ext>
            </a:extLst>
          </p:cNvPr>
          <p:cNvSpPr/>
          <p:nvPr/>
        </p:nvSpPr>
        <p:spPr>
          <a:xfrm>
            <a:off x="446682" y="1617285"/>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Stöd vid kriskommunikation</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Rektangel 20">
            <a:extLst>
              <a:ext uri="{FF2B5EF4-FFF2-40B4-BE49-F238E27FC236}">
                <a16:creationId xmlns:a16="http://schemas.microsoft.com/office/drawing/2014/main" id="{CB985048-1294-B1DF-865A-D5F184E227D0}"/>
              </a:ext>
            </a:extLst>
          </p:cNvPr>
          <p:cNvSpPr/>
          <p:nvPr/>
        </p:nvSpPr>
        <p:spPr>
          <a:xfrm>
            <a:off x="446682" y="2563948"/>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U</a:t>
            </a:r>
            <a:r>
              <a:rPr kumimoji="0" lang="sv-SE" sz="1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pprätta</a:t>
            </a: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trygghetspunkter på angivna platser</a:t>
            </a:r>
          </a:p>
        </p:txBody>
      </p:sp>
      <p:sp>
        <p:nvSpPr>
          <p:cNvPr id="27" name="Rektangel 26">
            <a:extLst>
              <a:ext uri="{FF2B5EF4-FFF2-40B4-BE49-F238E27FC236}">
                <a16:creationId xmlns:a16="http://schemas.microsoft.com/office/drawing/2014/main" id="{5E1620C6-1ED4-0F68-C475-311513EBA323}"/>
              </a:ext>
            </a:extLst>
          </p:cNvPr>
          <p:cNvSpPr/>
          <p:nvPr/>
        </p:nvSpPr>
        <p:spPr>
          <a:xfrm>
            <a:off x="446682" y="3510611"/>
            <a:ext cx="3708000" cy="812687"/>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Organisera spontant </a:t>
            </a:r>
            <a:b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tillströmmande frivilliga </a:t>
            </a:r>
          </a:p>
        </p:txBody>
      </p:sp>
      <p:sp>
        <p:nvSpPr>
          <p:cNvPr id="36" name="Rektangel 35">
            <a:extLst>
              <a:ext uri="{FF2B5EF4-FFF2-40B4-BE49-F238E27FC236}">
                <a16:creationId xmlns:a16="http://schemas.microsoft.com/office/drawing/2014/main" id="{87076C7F-8C7D-2FD8-9296-E8B2112A7340}"/>
              </a:ext>
            </a:extLst>
          </p:cNvPr>
          <p:cNvSpPr/>
          <p:nvPr/>
        </p:nvSpPr>
        <p:spPr>
          <a:xfrm>
            <a:off x="4297141" y="1617285"/>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Teknisk försörjning</a:t>
            </a:r>
          </a:p>
        </p:txBody>
      </p:sp>
      <p:sp>
        <p:nvSpPr>
          <p:cNvPr id="41" name="Rektangel 40">
            <a:extLst>
              <a:ext uri="{FF2B5EF4-FFF2-40B4-BE49-F238E27FC236}">
                <a16:creationId xmlns:a16="http://schemas.microsoft.com/office/drawing/2014/main" id="{9FE840F8-E587-3DFF-D651-13E92B880B84}"/>
              </a:ext>
            </a:extLst>
          </p:cNvPr>
          <p:cNvSpPr/>
          <p:nvPr/>
        </p:nvSpPr>
        <p:spPr>
          <a:xfrm>
            <a:off x="4297141" y="2563117"/>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Stöd</a:t>
            </a:r>
            <a:r>
              <a:rPr kumimoji="0" lang="sv-SE"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sv-SE"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inom äldreomsorgen </a:t>
            </a:r>
          </a:p>
        </p:txBody>
      </p:sp>
      <p:sp>
        <p:nvSpPr>
          <p:cNvPr id="46" name="Rektangel 45">
            <a:extLst>
              <a:ext uri="{FF2B5EF4-FFF2-40B4-BE49-F238E27FC236}">
                <a16:creationId xmlns:a16="http://schemas.microsoft.com/office/drawing/2014/main" id="{C67B7C7C-C261-C142-466A-C8FFA87A79A9}"/>
              </a:ext>
            </a:extLst>
          </p:cNvPr>
          <p:cNvSpPr/>
          <p:nvPr/>
        </p:nvSpPr>
        <p:spPr>
          <a:xfrm>
            <a:off x="4297141" y="3510611"/>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Bistå vid behov av a</a:t>
            </a:r>
            <a:r>
              <a:rPr kumimoji="0" lang="sv-SE" sz="1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vspärrning</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1" name="Rektangel 50">
            <a:extLst>
              <a:ext uri="{FF2B5EF4-FFF2-40B4-BE49-F238E27FC236}">
                <a16:creationId xmlns:a16="http://schemas.microsoft.com/office/drawing/2014/main" id="{6F5E1819-E00F-37C9-9319-2E5739F1A3F1}"/>
              </a:ext>
            </a:extLst>
          </p:cNvPr>
          <p:cNvSpPr/>
          <p:nvPr/>
        </p:nvSpPr>
        <p:spPr>
          <a:xfrm>
            <a:off x="8147600" y="1617285"/>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Times New Roman" panose="02020603050405020304" pitchFamily="18" charset="0"/>
                <a:cs typeface="Times New Roman" panose="02020603050405020304" pitchFamily="18" charset="0"/>
              </a:rPr>
              <a:t>F</a:t>
            </a:r>
            <a:r>
              <a:rPr kumimoji="0" lang="sv-SE" sz="1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örare</a:t>
            </a:r>
            <a:r>
              <a:rPr kumimoji="0" lang="sv-SE"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av tunga fordon</a:t>
            </a:r>
          </a:p>
        </p:txBody>
      </p:sp>
      <p:sp>
        <p:nvSpPr>
          <p:cNvPr id="56" name="Rektangel 55">
            <a:extLst>
              <a:ext uri="{FF2B5EF4-FFF2-40B4-BE49-F238E27FC236}">
                <a16:creationId xmlns:a16="http://schemas.microsoft.com/office/drawing/2014/main" id="{F58CE65D-B506-1C52-0A89-EF35F2320362}"/>
              </a:ext>
            </a:extLst>
          </p:cNvPr>
          <p:cNvSpPr/>
          <p:nvPr/>
        </p:nvSpPr>
        <p:spPr>
          <a:xfrm>
            <a:off x="8147600" y="2553916"/>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G</a:t>
            </a:r>
            <a:r>
              <a:rPr kumimoji="0" lang="sv-SE" sz="1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eneralister</a:t>
            </a: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el specialister </a:t>
            </a:r>
            <a:b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a:t>
            </a:r>
            <a:r>
              <a:rPr lang="sv-SE" sz="1600" b="1" dirty="0">
                <a:solidFill>
                  <a:schemeClr val="tx1"/>
                </a:solidFill>
                <a:latin typeface="Times New Roman" panose="02020603050405020304" pitchFamily="18" charset="0"/>
                <a:cs typeface="Times New Roman" panose="02020603050405020304" pitchFamily="18" charset="0"/>
              </a:rPr>
              <a:t> </a:t>
            </a: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förekommande uppgifter</a:t>
            </a:r>
          </a:p>
        </p:txBody>
      </p:sp>
      <p:pic>
        <p:nvPicPr>
          <p:cNvPr id="61" name="Bild 60" descr="Märke hjärta med hel fyllning">
            <a:extLst>
              <a:ext uri="{FF2B5EF4-FFF2-40B4-BE49-F238E27FC236}">
                <a16:creationId xmlns:a16="http://schemas.microsoft.com/office/drawing/2014/main" id="{1DDB55D8-1B0D-E9B2-4A11-27B2E95B95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6639" y="2817155"/>
            <a:ext cx="457200" cy="457200"/>
          </a:xfrm>
          <a:prstGeom prst="rect">
            <a:avLst/>
          </a:prstGeom>
        </p:spPr>
      </p:pic>
      <p:pic>
        <p:nvPicPr>
          <p:cNvPr id="63" name="Bild 62" descr="Gruppframgång kontur">
            <a:extLst>
              <a:ext uri="{FF2B5EF4-FFF2-40B4-BE49-F238E27FC236}">
                <a16:creationId xmlns:a16="http://schemas.microsoft.com/office/drawing/2014/main" id="{C29FF0D3-59F6-C317-806E-03226A9E7E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4080" y="3668449"/>
            <a:ext cx="583473" cy="583473"/>
          </a:xfrm>
          <a:prstGeom prst="rect">
            <a:avLst/>
          </a:prstGeom>
        </p:spPr>
      </p:pic>
      <p:pic>
        <p:nvPicPr>
          <p:cNvPr id="67" name="Bild 66" descr="Mat påse kontur">
            <a:extLst>
              <a:ext uri="{FF2B5EF4-FFF2-40B4-BE49-F238E27FC236}">
                <a16:creationId xmlns:a16="http://schemas.microsoft.com/office/drawing/2014/main" id="{3BF3799C-9CD4-8E8C-ED67-4DF882E7FB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2161" y="2706558"/>
            <a:ext cx="567797" cy="567797"/>
          </a:xfrm>
          <a:prstGeom prst="rect">
            <a:avLst/>
          </a:prstGeom>
        </p:spPr>
      </p:pic>
      <p:pic>
        <p:nvPicPr>
          <p:cNvPr id="71" name="Bild 70" descr="Irriterande kontur">
            <a:extLst>
              <a:ext uri="{FF2B5EF4-FFF2-40B4-BE49-F238E27FC236}">
                <a16:creationId xmlns:a16="http://schemas.microsoft.com/office/drawing/2014/main" id="{ECA56FBE-8CB2-3A72-0B8A-857D70BDD4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0250" y="3710396"/>
            <a:ext cx="511617" cy="511617"/>
          </a:xfrm>
          <a:prstGeom prst="rect">
            <a:avLst/>
          </a:prstGeom>
        </p:spPr>
      </p:pic>
      <p:pic>
        <p:nvPicPr>
          <p:cNvPr id="73" name="Bild 72" descr="Monstertruck med hel fyllning">
            <a:extLst>
              <a:ext uri="{FF2B5EF4-FFF2-40B4-BE49-F238E27FC236}">
                <a16:creationId xmlns:a16="http://schemas.microsoft.com/office/drawing/2014/main" id="{D9F692DF-6BF1-5D4C-0FA7-4D294F8F36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85316" y="1950530"/>
            <a:ext cx="420114" cy="420114"/>
          </a:xfrm>
          <a:prstGeom prst="rect">
            <a:avLst/>
          </a:prstGeom>
        </p:spPr>
      </p:pic>
      <p:pic>
        <p:nvPicPr>
          <p:cNvPr id="75" name="Bild 74" descr="Pusselbitar kontur">
            <a:extLst>
              <a:ext uri="{FF2B5EF4-FFF2-40B4-BE49-F238E27FC236}">
                <a16:creationId xmlns:a16="http://schemas.microsoft.com/office/drawing/2014/main" id="{882348AB-4338-2AD1-72BF-BF2F4C43F3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5786" y="2817154"/>
            <a:ext cx="453601" cy="453601"/>
          </a:xfrm>
          <a:prstGeom prst="rect">
            <a:avLst/>
          </a:prstGeom>
        </p:spPr>
      </p:pic>
      <p:sp>
        <p:nvSpPr>
          <p:cNvPr id="76" name="Rektangel 75">
            <a:extLst>
              <a:ext uri="{FF2B5EF4-FFF2-40B4-BE49-F238E27FC236}">
                <a16:creationId xmlns:a16="http://schemas.microsoft.com/office/drawing/2014/main" id="{9E38F42E-60ED-CA38-8546-56265B35BC09}"/>
              </a:ext>
            </a:extLst>
          </p:cNvPr>
          <p:cNvSpPr/>
          <p:nvPr/>
        </p:nvSpPr>
        <p:spPr>
          <a:xfrm>
            <a:off x="8147600" y="3495298"/>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Tolkservice</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78" name="Bild 77" descr="Sociala distancing med hel fyllning">
            <a:extLst>
              <a:ext uri="{FF2B5EF4-FFF2-40B4-BE49-F238E27FC236}">
                <a16:creationId xmlns:a16="http://schemas.microsoft.com/office/drawing/2014/main" id="{44FE4174-AC30-745A-8484-E8610F5D1C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201622" y="3657394"/>
            <a:ext cx="503808" cy="503808"/>
          </a:xfrm>
          <a:prstGeom prst="rect">
            <a:avLst/>
          </a:prstGeom>
        </p:spPr>
      </p:pic>
      <p:sp>
        <p:nvSpPr>
          <p:cNvPr id="79" name="Rektangel 78">
            <a:extLst>
              <a:ext uri="{FF2B5EF4-FFF2-40B4-BE49-F238E27FC236}">
                <a16:creationId xmlns:a16="http://schemas.microsoft.com/office/drawing/2014/main" id="{4FA32818-2CD8-B259-F360-29EF164215A4}"/>
              </a:ext>
            </a:extLst>
          </p:cNvPr>
          <p:cNvSpPr/>
          <p:nvPr/>
        </p:nvSpPr>
        <p:spPr>
          <a:xfrm>
            <a:off x="446682" y="4441961"/>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Stödja med r</a:t>
            </a:r>
            <a:r>
              <a:rPr kumimoji="0" lang="sv-SE" sz="1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äddningshundar</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81" name="Bild 80" descr="Hund kontur">
            <a:extLst>
              <a:ext uri="{FF2B5EF4-FFF2-40B4-BE49-F238E27FC236}">
                <a16:creationId xmlns:a16="http://schemas.microsoft.com/office/drawing/2014/main" id="{6B34D445-3087-6BE4-89B7-BD5F6C685AE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403599" y="4592215"/>
            <a:ext cx="613954" cy="613954"/>
          </a:xfrm>
          <a:prstGeom prst="rect">
            <a:avLst/>
          </a:prstGeom>
        </p:spPr>
      </p:pic>
      <p:pic>
        <p:nvPicPr>
          <p:cNvPr id="85" name="Bild 84" descr="Slit skens">
            <a:extLst>
              <a:ext uri="{FF2B5EF4-FFF2-40B4-BE49-F238E27FC236}">
                <a16:creationId xmlns:a16="http://schemas.microsoft.com/office/drawing/2014/main" id="{7359F95E-CED1-F4CD-7214-2ACE62FA3D2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672926" y="1758262"/>
            <a:ext cx="344627" cy="526438"/>
          </a:xfrm>
          <a:prstGeom prst="rect">
            <a:avLst/>
          </a:prstGeom>
        </p:spPr>
      </p:pic>
      <p:pic>
        <p:nvPicPr>
          <p:cNvPr id="87" name="Bild 86" descr="Vattenflaska med hel fyllning">
            <a:extLst>
              <a:ext uri="{FF2B5EF4-FFF2-40B4-BE49-F238E27FC236}">
                <a16:creationId xmlns:a16="http://schemas.microsoft.com/office/drawing/2014/main" id="{D4C5510F-1245-8F8F-C9BF-376588B5D13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06727" y="1802760"/>
            <a:ext cx="563756" cy="563756"/>
          </a:xfrm>
          <a:prstGeom prst="rect">
            <a:avLst/>
          </a:prstGeom>
        </p:spPr>
      </p:pic>
      <p:pic>
        <p:nvPicPr>
          <p:cNvPr id="3" name="Bildobjekt 2" descr="En bild som visar Teckensnitt, text, Grafik, logotyp&#10;&#10;Automatiskt genererad beskrivning">
            <a:extLst>
              <a:ext uri="{FF2B5EF4-FFF2-40B4-BE49-F238E27FC236}">
                <a16:creationId xmlns:a16="http://schemas.microsoft.com/office/drawing/2014/main" id="{DC4423D3-19C9-BA9C-1851-B23B7A2740C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spTree>
    <p:extLst>
      <p:ext uri="{BB962C8B-B14F-4D97-AF65-F5344CB8AC3E}">
        <p14:creationId xmlns:p14="http://schemas.microsoft.com/office/powerpoint/2010/main" val="381426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Vem kan vara med i FRG?</a:t>
            </a:r>
            <a:endParaRPr lang="sv-SE" sz="3200" b="1" dirty="0"/>
          </a:p>
        </p:txBody>
      </p:sp>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638" y="0"/>
            <a:ext cx="3408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934616" y="1690688"/>
            <a:ext cx="8111437" cy="3517900"/>
          </a:xfrm>
        </p:spPr>
        <p:txBody>
          <a:bodyPr>
            <a:normAutofit/>
          </a:bodyPr>
          <a:lstStyle/>
          <a:p>
            <a:r>
              <a:rPr lang="sv-SE" sz="1800" dirty="0">
                <a:latin typeface="Times New Roman" panose="02020603050405020304" pitchFamily="18" charset="0"/>
                <a:cs typeface="Times New Roman" panose="02020603050405020304" pitchFamily="18" charset="0"/>
              </a:rPr>
              <a:t>Personer ur de frivilliga försvarsorganisationerna. </a:t>
            </a:r>
          </a:p>
          <a:p>
            <a:pPr marL="0" indent="0">
              <a:buNone/>
            </a:pPr>
            <a:endParaRPr lang="sv-SE" sz="1800" dirty="0">
              <a:latin typeface="Times New Roman" panose="02020603050405020304" pitchFamily="18" charset="0"/>
              <a:cs typeface="Times New Roman" panose="02020603050405020304" pitchFamily="18" charset="0"/>
            </a:endParaRPr>
          </a:p>
          <a:p>
            <a:r>
              <a:rPr lang="sv-SE" sz="1800" dirty="0">
                <a:latin typeface="Times New Roman" panose="02020603050405020304" pitchFamily="18" charset="0"/>
                <a:cs typeface="Times New Roman" panose="02020603050405020304" pitchFamily="18" charset="0"/>
              </a:rPr>
              <a:t>Personer som har erfarenhet, utbildning och personliga förutsättningar för att klara de arbetsuppgifter som resursgruppen kan ställas inför.</a:t>
            </a:r>
          </a:p>
          <a:p>
            <a:pPr marL="0" indent="0">
              <a:buNone/>
            </a:pPr>
            <a:endParaRPr lang="sv-SE" sz="1800" dirty="0">
              <a:latin typeface="Times New Roman" panose="02020603050405020304" pitchFamily="18" charset="0"/>
              <a:cs typeface="Times New Roman" panose="02020603050405020304" pitchFamily="18" charset="0"/>
            </a:endParaRPr>
          </a:p>
          <a:p>
            <a:r>
              <a:rPr lang="sv-SE" sz="1800" dirty="0">
                <a:latin typeface="Times New Roman" panose="02020603050405020304" pitchFamily="18" charset="0"/>
                <a:cs typeface="Times New Roman" panose="02020603050405020304" pitchFamily="18" charset="0"/>
              </a:rPr>
              <a:t>Personer som är redo att frivilligt genomföra 33 timmars FRG-grundutbildning samt har tid att öva och fortbildas.</a:t>
            </a:r>
          </a:p>
          <a:p>
            <a:pPr marL="0" indent="0">
              <a:buNone/>
            </a:pPr>
            <a:endParaRPr lang="sv-SE" sz="1800" dirty="0">
              <a:latin typeface="Times New Roman" panose="02020603050405020304" pitchFamily="18" charset="0"/>
              <a:cs typeface="Times New Roman" panose="02020603050405020304" pitchFamily="18" charset="0"/>
            </a:endParaRPr>
          </a:p>
          <a:p>
            <a:r>
              <a:rPr lang="sv-SE" sz="1800" dirty="0">
                <a:latin typeface="Times New Roman" panose="02020603050405020304" pitchFamily="18" charset="0"/>
                <a:cs typeface="Times New Roman" panose="02020603050405020304" pitchFamily="18" charset="0"/>
              </a:rPr>
              <a:t>Personer som är minst 18 år eller 16 år med målsmans och kommunens medgivande.</a:t>
            </a:r>
          </a:p>
          <a:p>
            <a:endParaRPr lang="sv-SE" sz="1600" dirty="0">
              <a:latin typeface="Times New Roman" panose="02020603050405020304" pitchFamily="18" charset="0"/>
              <a:cs typeface="Times New Roman" panose="02020603050405020304" pitchFamily="18" charset="0"/>
            </a:endParaRP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En bild som visar Teckensnitt, text, Grafik, logotyp&#10;&#10;Automatiskt genererad beskrivning">
            <a:extLst>
              <a:ext uri="{FF2B5EF4-FFF2-40B4-BE49-F238E27FC236}">
                <a16:creationId xmlns:a16="http://schemas.microsoft.com/office/drawing/2014/main" id="{CB504BDD-09FF-4661-93C9-D367F8FA8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spTree>
    <p:extLst>
      <p:ext uri="{BB962C8B-B14F-4D97-AF65-F5344CB8AC3E}">
        <p14:creationId xmlns:p14="http://schemas.microsoft.com/office/powerpoint/2010/main" val="348114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3">
            <a:extLst>
              <a:ext uri="{28A0092B-C50C-407E-A947-70E740481C1C}">
                <a14:useLocalDpi xmlns:a14="http://schemas.microsoft.com/office/drawing/2010/main" val="0"/>
              </a:ext>
            </a:extLst>
          </a:blip>
          <a:srcRect l="13669" t="35872" r="7194"/>
          <a:stretch/>
        </p:blipFill>
        <p:spPr>
          <a:xfrm>
            <a:off x="8839200" y="0"/>
            <a:ext cx="3352800" cy="5466994"/>
          </a:xfrm>
          <a:prstGeom prst="rect">
            <a:avLst/>
          </a:prstGeom>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De här förmågorna behövs i FRG </a:t>
            </a:r>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p:txBody>
          <a:bodyPr>
            <a:normAutofit/>
          </a:bodyPr>
          <a:lstStyle/>
          <a:p>
            <a:r>
              <a:rPr lang="sv-SE" sz="1800" dirty="0">
                <a:latin typeface="Times New Roman" panose="02020603050405020304" pitchFamily="18" charset="0"/>
                <a:cs typeface="Times New Roman" panose="02020603050405020304" pitchFamily="18" charset="0"/>
              </a:rPr>
              <a:t>Ha viljan att hjälpa andra.</a:t>
            </a:r>
          </a:p>
          <a:p>
            <a:r>
              <a:rPr lang="sv-SE" sz="1800" dirty="0">
                <a:latin typeface="Times New Roman" panose="02020603050405020304" pitchFamily="18" charset="0"/>
                <a:cs typeface="Times New Roman" panose="02020603050405020304" pitchFamily="18" charset="0"/>
              </a:rPr>
              <a:t>Vara engagerad.</a:t>
            </a:r>
          </a:p>
          <a:p>
            <a:r>
              <a:rPr lang="sv-SE" sz="1800" dirty="0">
                <a:latin typeface="Times New Roman" panose="02020603050405020304" pitchFamily="18" charset="0"/>
                <a:cs typeface="Times New Roman" panose="02020603050405020304" pitchFamily="18" charset="0"/>
              </a:rPr>
              <a:t>Ha god initiativ- och improvisationsförmåga.</a:t>
            </a:r>
          </a:p>
          <a:p>
            <a:r>
              <a:rPr lang="sv-SE" sz="1800" dirty="0">
                <a:latin typeface="Times New Roman" panose="02020603050405020304" pitchFamily="18" charset="0"/>
                <a:cs typeface="Times New Roman" panose="02020603050405020304" pitchFamily="18" charset="0"/>
              </a:rPr>
              <a:t>Kunna ta emot instruktioner och utföra uppdrag.</a:t>
            </a:r>
          </a:p>
          <a:p>
            <a:r>
              <a:rPr lang="sv-SE" sz="1800" dirty="0">
                <a:latin typeface="Times New Roman" panose="02020603050405020304" pitchFamily="18" charset="0"/>
                <a:cs typeface="Times New Roman" panose="02020603050405020304" pitchFamily="18" charset="0"/>
              </a:rPr>
              <a:t>Kunna samarbeta.</a:t>
            </a:r>
          </a:p>
          <a:p>
            <a:r>
              <a:rPr lang="sv-SE" sz="1800" dirty="0">
                <a:latin typeface="Times New Roman" panose="02020603050405020304" pitchFamily="18" charset="0"/>
                <a:cs typeface="Times New Roman" panose="02020603050405020304" pitchFamily="18" charset="0"/>
              </a:rPr>
              <a:t>Ha lätt för att ta emot och förmedla information.</a:t>
            </a:r>
          </a:p>
          <a:p>
            <a:r>
              <a:rPr lang="sv-SE" sz="1800" dirty="0">
                <a:latin typeface="Times New Roman" panose="02020603050405020304" pitchFamily="18" charset="0"/>
                <a:cs typeface="Times New Roman" panose="02020603050405020304" pitchFamily="18" charset="0"/>
              </a:rPr>
              <a:t>Vara stresstålig.</a:t>
            </a:r>
          </a:p>
          <a:p>
            <a:r>
              <a:rPr lang="sv-SE" sz="1800" dirty="0">
                <a:latin typeface="Times New Roman" panose="02020603050405020304" pitchFamily="18" charset="0"/>
                <a:cs typeface="Times New Roman" panose="02020603050405020304" pitchFamily="18" charset="0"/>
              </a:rPr>
              <a:t>Ha god lokalkännedom.</a:t>
            </a: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Teckensnitt, text, Grafik, logotyp&#10;&#10;Automatiskt genererad beskrivning">
            <a:extLst>
              <a:ext uri="{FF2B5EF4-FFF2-40B4-BE49-F238E27FC236}">
                <a16:creationId xmlns:a16="http://schemas.microsoft.com/office/drawing/2014/main" id="{0142D55F-1E62-7D22-5C29-28F279C93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p:spPr>
      </p:pic>
    </p:spTree>
    <p:extLst>
      <p:ext uri="{BB962C8B-B14F-4D97-AF65-F5344CB8AC3E}">
        <p14:creationId xmlns:p14="http://schemas.microsoft.com/office/powerpoint/2010/main" val="135765154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44320</TotalTime>
  <Words>1457</Words>
  <Application>Microsoft Office PowerPoint</Application>
  <PresentationFormat>Bredbild</PresentationFormat>
  <Paragraphs>147</Paragraphs>
  <Slides>14</Slides>
  <Notes>14</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14</vt:i4>
      </vt:variant>
    </vt:vector>
  </HeadingPairs>
  <TitlesOfParts>
    <vt:vector size="24" baseType="lpstr">
      <vt:lpstr>Microsoft YaHei</vt:lpstr>
      <vt:lpstr>NSimSun</vt:lpstr>
      <vt:lpstr>Arial</vt:lpstr>
      <vt:lpstr>Caibri</vt:lpstr>
      <vt:lpstr>Calibri</vt:lpstr>
      <vt:lpstr>Calibri Light</vt:lpstr>
      <vt:lpstr>Liberation Serif</vt:lpstr>
      <vt:lpstr>Times New Roman</vt:lpstr>
      <vt:lpstr>Wingdings</vt:lpstr>
      <vt:lpstr>Office-tema</vt:lpstr>
      <vt:lpstr>PowerPoint-presentation</vt:lpstr>
      <vt:lpstr>PowerPoint-presentation</vt:lpstr>
      <vt:lpstr>PowerPoint-presentation</vt:lpstr>
      <vt:lpstr>PowerPoint-presentation</vt:lpstr>
      <vt:lpstr>Det här är Frivilliga resursgruppen, FRG</vt:lpstr>
      <vt:lpstr>Därför behövs FRG</vt:lpstr>
      <vt:lpstr>Exempel på vad FRG används till </vt:lpstr>
      <vt:lpstr>Vem kan vara med i FRG?</vt:lpstr>
      <vt:lpstr>De här förmågorna behövs i FRG </vt:lpstr>
      <vt:lpstr>Vad får de som deltar i FRG?</vt:lpstr>
      <vt:lpstr>Hur gör man för att bli en del av FRG?</vt:lpstr>
      <vt:lpstr>Frivilliga försvarsorganisationer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Riklund</dc:creator>
  <cp:lastModifiedBy>Carina Wiro</cp:lastModifiedBy>
  <cp:revision>86</cp:revision>
  <cp:lastPrinted>2025-09-24T06:58:46Z</cp:lastPrinted>
  <dcterms:created xsi:type="dcterms:W3CDTF">2023-11-21T12:57:57Z</dcterms:created>
  <dcterms:modified xsi:type="dcterms:W3CDTF">2025-10-06T12:47:17Z</dcterms:modified>
</cp:coreProperties>
</file>